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26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5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F1496-35E8-483E-ACA8-BDBBBE51B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8FA71-3BBD-4522-A887-2CEDF665F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70390-E888-4B7B-A03B-26E03A440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464733-1E44-40A8-AA19-13CC863E5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3E5B52-537B-4981-8F5B-A592E6639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04E6BF-F69C-43E1-9E33-F7CAD78E7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4292E8-A3F9-49B7-9A7E-C9AF6866A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822B54-8D2E-4718-96DF-DAFF60D2F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8B7A2-CB5E-4375-989A-95AADA2A1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E905B-873D-44C5-AD3A-C40698B0F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AF4AD-9133-4B82-88A8-D6BEC3204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259" r:id="rId2"/>
    <p:sldLayoutId id="2147488260" r:id="rId3"/>
    <p:sldLayoutId id="2147488261" r:id="rId4"/>
    <p:sldLayoutId id="2147488262" r:id="rId5"/>
    <p:sldLayoutId id="2147488263" r:id="rId6"/>
    <p:sldLayoutId id="2147488264" r:id="rId7"/>
    <p:sldLayoutId id="2147488265" r:id="rId8"/>
    <p:sldLayoutId id="2147488266" r:id="rId9"/>
    <p:sldLayoutId id="2147488267" r:id="rId10"/>
    <p:sldLayoutId id="214748826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16" Type="http://schemas.openxmlformats.org/officeDocument/2006/relationships/tags" Target="../tags/tag199.xml" /><Relationship Id="rId17" Type="http://schemas.openxmlformats.org/officeDocument/2006/relationships/tags" Target="../tags/tag200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14" Type="http://schemas.openxmlformats.org/officeDocument/2006/relationships/tags" Target="../tags/tag244.xml" /><Relationship Id="rId15" Type="http://schemas.openxmlformats.org/officeDocument/2006/relationships/tags" Target="../tags/tag245.xml" /><Relationship Id="rId16" Type="http://schemas.openxmlformats.org/officeDocument/2006/relationships/tags" Target="../tags/tag246.xml" /><Relationship Id="rId17" Type="http://schemas.openxmlformats.org/officeDocument/2006/relationships/tags" Target="../tags/tag247.xml" /><Relationship Id="rId18" Type="http://schemas.openxmlformats.org/officeDocument/2006/relationships/tags" Target="../tags/tag248.xml" /><Relationship Id="rId19" Type="http://schemas.openxmlformats.org/officeDocument/2006/relationships/tags" Target="../tags/tag249.xml" /><Relationship Id="rId2" Type="http://schemas.openxmlformats.org/officeDocument/2006/relationships/tags" Target="../tags/tag232.xml" /><Relationship Id="rId20" Type="http://schemas.openxmlformats.org/officeDocument/2006/relationships/tags" Target="../tags/tag250.xml" /><Relationship Id="rId21" Type="http://schemas.openxmlformats.org/officeDocument/2006/relationships/tags" Target="../tags/tag251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1114013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2023九年级上学期物理教学工作总结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工作背景和目标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教学内容和方法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学生表现和成绩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问题和改进措施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总结和反思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00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工作背景和目标</a:t>
            </a:r>
            <a:endParaRPr lang="zh-CN" altLang="en-US"/>
          </a:p>
        </p:txBody>
      </p:sp>
      <p:sp>
        <p:nvSpPr>
          <p:cNvPr id="104904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九年级上学期物理教学工作的背景</a:t>
            </a:r>
            <a:endParaRPr lang="zh-CN" altLang="en-US"/>
          </a:p>
        </p:txBody>
      </p:sp>
      <p:sp>
        <p:nvSpPr>
          <p:cNvPr id="10491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1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九年级物理教学的重要性和目标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九年级物理教学的现状和问题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九年级物理教学的改革和发展趋势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3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九年级物理教学的具体任务和要求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教学目标和任务</a:t>
            </a:r>
            <a:endParaRPr lang="zh-CN" altLang="en-US"/>
          </a:p>
        </p:txBody>
      </p:sp>
      <p:sp>
        <p:nvSpPr>
          <p:cNvPr id="1049172" name="正文"/>
          <p:cNvSpPr txBox="1"/>
          <p:nvPr>
            <p:custDataLst>
              <p:tags r:id="rId2"/>
            </p:custDataLst>
          </p:nvPr>
        </p:nvSpPr>
        <p:spPr>
          <a:xfrm>
            <a:off x="3323206" y="3155502"/>
            <a:ext cx="6860139" cy="71449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工作背景和目标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3"/>
            </p:custDataLst>
          </p:nvPr>
        </p:nvSpPr>
        <p:spPr>
          <a:xfrm>
            <a:off x="3323206" y="4345645"/>
            <a:ext cx="6860139" cy="71449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单击此处添加正文，文字是您思想的提炼，请言简意赅的阐述您的观点。单击此处添加正文，文字是您思想的提炼，请言简意赅的阐述您的观点。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4"/>
            </p:custDataLst>
          </p:nvPr>
        </p:nvSpPr>
        <p:spPr>
          <a:xfrm>
            <a:off x="3323206" y="5535788"/>
            <a:ext cx="6860139" cy="71449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以上内容仅供参考，具体内容可以根据您的需求进行调整优化。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5"/>
            </p:custDataLst>
          </p:nvPr>
        </p:nvSpPr>
        <p:spPr>
          <a:xfrm>
            <a:off x="3323206" y="1965359"/>
            <a:ext cx="6860139" cy="71449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单击此处添加正文，文字是您思想的提炼，请言简意赅的阐述您的观点。单击此处添加正文，文字是您思想的提炼，请言简意赅的阐述您的观点。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180" name="标题"/>
          <p:cNvSpPr txBox="1"/>
          <p:nvPr>
            <p:custDataLst>
              <p:tags r:id="rId6"/>
            </p:custDataLst>
          </p:nvPr>
        </p:nvSpPr>
        <p:spPr>
          <a:xfrm>
            <a:off x="3323206" y="5057398"/>
            <a:ext cx="6859452" cy="4138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buClrTx/>
              <a:buSzTx/>
              <a:buFontTx/>
            </a:pPr>
            <a:r>
              <a:rPr lang="zh-CN" altLang="en-US" sz="1000" b="1" spc="300">
                <a:solidFill>
                  <a:schemeClr val="accent4"/>
                </a:solidFill>
                <a:latin typeface="+mj-ea"/>
                <a:ea typeface="+mj-ea"/>
                <a:sym typeface="+mn-ea"/>
              </a:rPr>
              <a:t>工作目标：通过教学工作，使学生掌握物理基础知识，提高实验能力和科学素养，为未来的学习和工作打下坚实的基础  以上内容仅供参考，具体内容可以根据您的需求进行调整优化。</a:t>
            </a:r>
            <a:endParaRPr lang="zh-CN" altLang="en-US" sz="1000" b="1" spc="300">
              <a:solidFill>
                <a:schemeClr val="accent4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82" name="标题"/>
          <p:cNvSpPr txBox="1"/>
          <p:nvPr>
            <p:custDataLst>
              <p:tags r:id="rId7"/>
            </p:custDataLst>
          </p:nvPr>
        </p:nvSpPr>
        <p:spPr>
          <a:xfrm>
            <a:off x="3323206" y="3870000"/>
            <a:ext cx="6859452" cy="4138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buClrTx/>
              <a:buSzTx/>
              <a:buFontTx/>
            </a:pPr>
            <a:r>
              <a:rPr lang="zh-CN" altLang="en-US" sz="1000" b="1" spc="300">
                <a:solidFill>
                  <a:schemeClr val="accent3"/>
                </a:solidFill>
                <a:latin typeface="+mj-ea"/>
                <a:ea typeface="+mj-ea"/>
                <a:sym typeface="+mn-ea"/>
              </a:rPr>
              <a:t>工作背景：九年级上学期物理教学工作是初中阶段的重要教学内容之一，需要教师认真备课、授课、批改作业和考试评估等工作</a:t>
            </a:r>
            <a:endParaRPr lang="zh-CN" altLang="en-US" sz="1000" b="1" spc="300">
              <a:solidFill>
                <a:schemeClr val="accent3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84" name="标题"/>
          <p:cNvSpPr txBox="1"/>
          <p:nvPr>
            <p:custDataLst>
              <p:tags r:id="rId8"/>
            </p:custDataLst>
          </p:nvPr>
        </p:nvSpPr>
        <p:spPr>
          <a:xfrm>
            <a:off x="3323206" y="2682602"/>
            <a:ext cx="6859452" cy="4138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buClrTx/>
              <a:buSzTx/>
              <a:buFontTx/>
            </a:pPr>
            <a:r>
              <a:rPr lang="zh-CN" altLang="en-US" sz="1000" b="1" spc="300">
                <a:solidFill>
                  <a:schemeClr val="accent2"/>
                </a:solidFill>
                <a:latin typeface="+mj-ea"/>
                <a:ea typeface="+mj-ea"/>
                <a:sym typeface="+mn-ea"/>
              </a:rPr>
              <a:t>任务：完成教学计划，组织实验教学，开展课外活动，进行考试和评估  工作背景和目标</a:t>
            </a:r>
            <a:endParaRPr lang="zh-CN" altLang="en-US" sz="1000" b="1" spc="300">
              <a:solidFill>
                <a:schemeClr val="accent2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86" name="标题"/>
          <p:cNvSpPr txBox="1"/>
          <p:nvPr>
            <p:custDataLst>
              <p:tags r:id="rId9"/>
            </p:custDataLst>
          </p:nvPr>
        </p:nvSpPr>
        <p:spPr>
          <a:xfrm>
            <a:off x="3323206" y="1490400"/>
            <a:ext cx="6859452" cy="413873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buClrTx/>
              <a:buSzTx/>
              <a:buFontTx/>
            </a:pPr>
            <a:r>
              <a:rPr lang="zh-CN" altLang="en-US" sz="1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教学目标：提高学生的物理知识和技能水平，培养学生的科学素养和实验能力</a:t>
            </a:r>
            <a:endParaRPr lang="zh-CN" altLang="en-US" sz="1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188" name="序号"/>
          <p:cNvSpPr txBox="1"/>
          <p:nvPr>
            <p:custDataLst>
              <p:tags r:id="rId10"/>
            </p:custDataLst>
          </p:nvPr>
        </p:nvSpPr>
        <p:spPr>
          <a:xfrm>
            <a:off x="2004714" y="5211142"/>
            <a:ext cx="821034" cy="821034"/>
          </a:xfrm>
          <a:prstGeom prst="rect">
            <a:avLst/>
          </a:prstGeom>
          <a:noFill/>
        </p:spPr>
        <p:txBody>
          <a:bodyPr wrap="square" lIns="91440" tIns="71755" rIns="6096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 b="1" spc="130">
                <a:gradFill>
                  <a:gsLst>
                    <a:gs pos="0">
                      <a:schemeClr val="accent4">
                        <a:lumMod val="80000"/>
                        <a:lumOff val="20000"/>
                      </a:schemeClr>
                    </a:gs>
                    <a:gs pos="100000">
                      <a:schemeClr val="accent4">
                        <a:lumMod val="80000"/>
                        <a:lumOff val="20000"/>
                      </a:schemeClr>
                    </a:gs>
                  </a:gsLst>
                  <a:lin ang="5400000" scaled="0"/>
                </a:gradFill>
                <a:effectLst/>
                <a:latin typeface="+mj-ea"/>
                <a:ea typeface="+mj-ea"/>
                <a:cs typeface="+mj-ea"/>
                <a:sym typeface="+mn-ea"/>
              </a:rPr>
              <a:t>04</a:t>
            </a:r>
            <a:endParaRPr lang="en-US" altLang="zh-CN" sz="2800" b="1" spc="130">
              <a:gradFill>
                <a:gsLst>
                  <a:gs pos="0">
                    <a:schemeClr val="accent4">
                      <a:lumMod val="80000"/>
                      <a:lumOff val="20000"/>
                    </a:schemeClr>
                  </a:gs>
                  <a:gs pos="100000">
                    <a:schemeClr val="accent4">
                      <a:lumMod val="80000"/>
                      <a:lumOff val="20000"/>
                    </a:schemeClr>
                  </a:gs>
                </a:gsLst>
                <a:lin ang="5400000" scaled="0"/>
              </a:gradFill>
              <a:effectLst/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1049190" name="序号"/>
          <p:cNvSpPr txBox="1"/>
          <p:nvPr>
            <p:custDataLst>
              <p:tags r:id="rId11"/>
            </p:custDataLst>
          </p:nvPr>
        </p:nvSpPr>
        <p:spPr>
          <a:xfrm>
            <a:off x="2004028" y="4010703"/>
            <a:ext cx="821034" cy="821034"/>
          </a:xfrm>
          <a:prstGeom prst="rect">
            <a:avLst/>
          </a:prstGeom>
          <a:noFill/>
        </p:spPr>
        <p:txBody>
          <a:bodyPr wrap="square" lIns="91440" tIns="71755" rIns="6096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 b="1" spc="130">
                <a:gradFill>
                  <a:gsLst>
                    <a:gs pos="0">
                      <a:schemeClr val="accent3">
                        <a:lumMod val="80000"/>
                        <a:lumOff val="20000"/>
                      </a:schemeClr>
                    </a:gs>
                    <a:gs pos="100000">
                      <a:schemeClr val="accent3">
                        <a:lumMod val="80000"/>
                        <a:lumOff val="20000"/>
                      </a:schemeClr>
                    </a:gs>
                  </a:gsLst>
                  <a:lin ang="5400000" scaled="0"/>
                </a:gradFill>
                <a:effectLst/>
                <a:latin typeface="+mj-ea"/>
                <a:ea typeface="+mj-ea"/>
                <a:cs typeface="+mj-ea"/>
                <a:sym typeface="+mn-ea"/>
              </a:rPr>
              <a:t>03</a:t>
            </a:r>
            <a:endParaRPr lang="en-US" altLang="zh-CN" sz="2800" b="1" spc="130">
              <a:gradFill>
                <a:gsLst>
                  <a:gs pos="0">
                    <a:schemeClr val="accent3">
                      <a:lumMod val="80000"/>
                      <a:lumOff val="20000"/>
                    </a:schemeClr>
                  </a:gs>
                  <a:gs pos="100000">
                    <a:schemeClr val="accent3">
                      <a:lumMod val="80000"/>
                      <a:lumOff val="20000"/>
                    </a:schemeClr>
                  </a:gs>
                </a:gsLst>
                <a:lin ang="5400000" scaled="0"/>
              </a:gradFill>
              <a:effectLst/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1049192" name="序号"/>
          <p:cNvSpPr txBox="1"/>
          <p:nvPr>
            <p:custDataLst>
              <p:tags r:id="rId12"/>
            </p:custDataLst>
          </p:nvPr>
        </p:nvSpPr>
        <p:spPr>
          <a:xfrm>
            <a:off x="2003342" y="2810265"/>
            <a:ext cx="821034" cy="821034"/>
          </a:xfrm>
          <a:prstGeom prst="rect">
            <a:avLst/>
          </a:prstGeom>
          <a:noFill/>
        </p:spPr>
        <p:txBody>
          <a:bodyPr wrap="square" lIns="91440" tIns="71755" rIns="6096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 b="1" spc="130">
                <a:gradFill>
                  <a:gsLst>
                    <a:gs pos="0">
                      <a:schemeClr val="accent2">
                        <a:lumMod val="80000"/>
                        <a:lumOff val="20000"/>
                      </a:schemeClr>
                    </a:gs>
                    <a:gs pos="100000">
                      <a:schemeClr val="accent2">
                        <a:lumMod val="80000"/>
                        <a:lumOff val="20000"/>
                      </a:schemeClr>
                    </a:gs>
                  </a:gsLst>
                  <a:lin ang="5400000" scaled="0"/>
                </a:gradFill>
                <a:effectLst/>
                <a:latin typeface="+mj-ea"/>
                <a:ea typeface="+mj-ea"/>
                <a:cs typeface="+mj-ea"/>
                <a:sym typeface="+mn-ea"/>
              </a:rPr>
              <a:t>02</a:t>
            </a:r>
            <a:endParaRPr lang="en-US" altLang="zh-CN" sz="2800" b="1" spc="130">
              <a:gradFill>
                <a:gsLst>
                  <a:gs pos="0">
                    <a:schemeClr val="accent2">
                      <a:lumMod val="80000"/>
                      <a:lumOff val="20000"/>
                    </a:schemeClr>
                  </a:gs>
                  <a:gs pos="100000">
                    <a:schemeClr val="accent2">
                      <a:lumMod val="80000"/>
                      <a:lumOff val="20000"/>
                    </a:schemeClr>
                  </a:gs>
                </a:gsLst>
                <a:lin ang="5400000" scaled="0"/>
              </a:gradFill>
              <a:effectLst/>
              <a:latin typeface="+mj-ea"/>
              <a:ea typeface="+mj-ea"/>
              <a:cs typeface="+mj-ea"/>
              <a:sym typeface="+mn-ea"/>
            </a:endParaRPr>
          </a:p>
        </p:txBody>
      </p:sp>
      <p:sp>
        <p:nvSpPr>
          <p:cNvPr id="1049194" name="序号"/>
          <p:cNvSpPr txBox="1"/>
          <p:nvPr>
            <p:custDataLst>
              <p:tags r:id="rId13"/>
            </p:custDataLst>
          </p:nvPr>
        </p:nvSpPr>
        <p:spPr>
          <a:xfrm>
            <a:off x="2003342" y="1624926"/>
            <a:ext cx="821034" cy="821034"/>
          </a:xfrm>
          <a:prstGeom prst="rect">
            <a:avLst/>
          </a:prstGeom>
          <a:noFill/>
        </p:spPr>
        <p:txBody>
          <a:bodyPr wrap="square" lIns="91440" tIns="71755" rIns="6096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 b="1" spc="130">
                <a:gradFill>
                  <a:gsLst>
                    <a:gs pos="0">
                      <a:schemeClr val="accent1">
                        <a:lumMod val="80000"/>
                        <a:lumOff val="20000"/>
                      </a:schemeClr>
                    </a:gs>
                    <a:gs pos="100000">
                      <a:schemeClr val="accent1">
                        <a:lumMod val="80000"/>
                        <a:lumOff val="20000"/>
                      </a:schemeClr>
                    </a:gs>
                  </a:gsLst>
                  <a:lin ang="5400000" scaled="0"/>
                </a:gradFill>
                <a:effectLst/>
                <a:latin typeface="+mj-ea"/>
                <a:ea typeface="+mj-ea"/>
                <a:cs typeface="+mj-ea"/>
                <a:sym typeface="+mn-ea"/>
              </a:rPr>
              <a:t>01</a:t>
            </a:r>
            <a:endParaRPr lang="en-US" altLang="zh-CN" sz="2800" b="1" spc="130">
              <a:gradFill>
                <a:gsLst>
                  <a:gs pos="0">
                    <a:schemeClr val="accent1">
                      <a:lumMod val="80000"/>
                      <a:lumOff val="20000"/>
                    </a:schemeClr>
                  </a:gs>
                  <a:gs pos="100000">
                    <a:schemeClr val="accent1">
                      <a:lumMod val="80000"/>
                      <a:lumOff val="20000"/>
                    </a:schemeClr>
                  </a:gs>
                </a:gsLst>
                <a:lin ang="5400000" scaled="0"/>
              </a:gradFill>
              <a:effectLst/>
              <a:latin typeface="+mj-ea"/>
              <a:ea typeface="+mj-ea"/>
              <a:cs typeface="+mj-ea"/>
              <a:sym typeface="+mn-ea"/>
            </a:endParaRPr>
          </a:p>
        </p:txBody>
      </p:sp>
      <p:cxnSp>
        <p:nvCxnSpPr>
          <p:cNvPr id="3145771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027386" y="1611885"/>
            <a:ext cx="0" cy="829806"/>
          </a:xfrm>
          <a:prstGeom prst="line">
            <a:avLst/>
          </a:prstGeom>
          <a:ln w="31750">
            <a:gradFill>
              <a:gsLst>
                <a:gs pos="0">
                  <a:schemeClr val="accent1">
                    <a:lumMod val="80000"/>
                    <a:lumOff val="20000"/>
                  </a:schemeClr>
                </a:gs>
                <a:gs pos="100000">
                  <a:schemeClr val="accent1">
                    <a:lumMod val="80000"/>
                    <a:lumOff val="20000"/>
                  </a:schemeClr>
                </a:gs>
              </a:gsLst>
              <a:lin ang="1596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3" name="直接连接符 20"/>
          <p:cNvCxnSpPr/>
          <p:nvPr>
            <p:custDataLst>
              <p:tags r:id="rId15"/>
            </p:custDataLst>
          </p:nvPr>
        </p:nvCxnSpPr>
        <p:spPr>
          <a:xfrm flipH="1">
            <a:off x="3027386" y="2811637"/>
            <a:ext cx="0" cy="829806"/>
          </a:xfrm>
          <a:prstGeom prst="line">
            <a:avLst/>
          </a:prstGeom>
          <a:ln w="31750">
            <a:gradFill>
              <a:gsLst>
                <a:gs pos="0">
                  <a:schemeClr val="accent2">
                    <a:lumMod val="80000"/>
                    <a:lumOff val="20000"/>
                  </a:schemeClr>
                </a:gs>
                <a:gs pos="100000">
                  <a:schemeClr val="accent2">
                    <a:lumMod val="80000"/>
                    <a:lumOff val="20000"/>
                  </a:schemeClr>
                </a:gs>
              </a:gsLst>
              <a:lin ang="1596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5" name="直接连接符 22"/>
          <p:cNvCxnSpPr/>
          <p:nvPr>
            <p:custDataLst>
              <p:tags r:id="rId16"/>
            </p:custDataLst>
          </p:nvPr>
        </p:nvCxnSpPr>
        <p:spPr>
          <a:xfrm flipH="1">
            <a:off x="3027386" y="4011389"/>
            <a:ext cx="0" cy="829806"/>
          </a:xfrm>
          <a:prstGeom prst="line">
            <a:avLst/>
          </a:prstGeom>
          <a:ln w="31750">
            <a:gradFill>
              <a:gsLst>
                <a:gs pos="0">
                  <a:schemeClr val="accent3">
                    <a:lumMod val="80000"/>
                    <a:lumOff val="20000"/>
                  </a:schemeClr>
                </a:gs>
                <a:gs pos="100000">
                  <a:schemeClr val="accent3">
                    <a:lumMod val="80000"/>
                    <a:lumOff val="20000"/>
                  </a:schemeClr>
                </a:gs>
              </a:gsLst>
              <a:lin ang="1596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77" name="直接连接符 23"/>
          <p:cNvCxnSpPr/>
          <p:nvPr>
            <p:custDataLst>
              <p:tags r:id="rId17"/>
            </p:custDataLst>
          </p:nvPr>
        </p:nvCxnSpPr>
        <p:spPr>
          <a:xfrm flipH="1">
            <a:off x="3027386" y="5211142"/>
            <a:ext cx="0" cy="829806"/>
          </a:xfrm>
          <a:prstGeom prst="line">
            <a:avLst/>
          </a:prstGeom>
          <a:ln w="31750">
            <a:gradFill>
              <a:gsLst>
                <a:gs pos="0">
                  <a:schemeClr val="accent4">
                    <a:lumMod val="80000"/>
                    <a:lumOff val="20000"/>
                  </a:schemeClr>
                </a:gs>
                <a:gs pos="100000">
                  <a:schemeClr val="accent4">
                    <a:lumMod val="80000"/>
                    <a:lumOff val="20000"/>
                  </a:schemeClr>
                </a:gs>
              </a:gsLst>
              <a:lin ang="15960000" scaled="1"/>
            </a:gra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教学内容和方法</a:t>
            </a:r>
            <a:endParaRPr lang="zh-CN" altLang="en-US"/>
          </a:p>
        </p:txBody>
      </p:sp>
      <p:sp>
        <p:nvSpPr>
          <p:cNvPr id="1049230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教学内容和重点</a:t>
            </a:r>
            <a:endParaRPr lang="zh-CN" altLang="en-US"/>
          </a:p>
        </p:txBody>
      </p:sp>
      <p:sp>
        <p:nvSpPr>
          <p:cNvPr id="104929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难点内容：难点知识点和技能点的讲解和练习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教学内容：本学期物理教学的主要知识点和技能点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重点内容：重点知识点和技能点的讲解和练习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教学方法：采用的教学方法及其效果评估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教学方法和手段</a:t>
            </a:r>
            <a:endParaRPr lang="zh-CN" altLang="en-US"/>
          </a:p>
        </p:txBody>
      </p:sp>
      <p:sp>
        <p:nvSpPr>
          <p:cNvPr id="10493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教学方法：讲解、演示、实验、讨论等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教学手段：多媒体、实物展示、教学软件等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7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教学方法和手段的运用：根据教学内容和学生实际情况选择合适的方法和手段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8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教学效果：通过多种方法和手段的运用，提高学生的学习兴趣和积极性，达到良好的教学效果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教学效果和评价</a:t>
            </a:r>
            <a:endParaRPr lang="zh-CN" altLang="en-US"/>
          </a:p>
        </p:txBody>
      </p:sp>
      <p:sp>
        <p:nvSpPr>
          <p:cNvPr id="10494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教学效果：学生掌握情况良好，考试成绩有所提高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评价方式：采用多种评价方式，如平时成绩、期中考试、期末考试等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改进方向：针对不同学生的特点，采用更加个性化的教学方法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教学方法：采用多种教学方法，如讲解、演示、实验等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学生表现和成绩</a:t>
            </a:r>
            <a:endParaRPr lang="zh-CN" altLang="en-US"/>
          </a:p>
        </p:txBody>
      </p:sp>
      <p:sp>
        <p:nvSpPr>
          <p:cNvPr id="1049496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https://d.book118.com/137111140131006030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f*1_2_1"/>
  <p:tag name="KSO_WM_UNIT_INDEX" val="1_2_1"/>
  <p:tag name="KSO_WM_UNIT_LAYERLEVEL" val="1_1_1"/>
  <p:tag name="KSO_WM_UNIT_NOCLEAR" val="0"/>
  <p:tag name="KSO_WM_UNIT_PRESET_TEXT" val="单击此处添加正文，文字是您思想的提炼，请言简意赅的阐述您的观点。单击此处添加正文，文字是您思想的提炼，请言简意赅的阐述您的观点。"/>
  <p:tag name="KSO_WM_UNIT_SUBTYPE" val="a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f*1_3_1"/>
  <p:tag name="KSO_WM_UNIT_INDEX" val="1_3_1"/>
  <p:tag name="KSO_WM_UNIT_LAYERLEVEL" val="1_1_1"/>
  <p:tag name="KSO_WM_UNIT_NOCLEAR" val="0"/>
  <p:tag name="KSO_WM_UNIT_PRESET_TEXT" val="单击此处添加正文，文字是您思想的提炼，请言简意赅的阐述您的观点。单击此处添加正文，文字是您思想的提炼，请言简意赅的阐述您的观点。"/>
  <p:tag name="KSO_WM_UNIT_SUBTYPE" val="a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f*1_4_1"/>
  <p:tag name="KSO_WM_UNIT_INDEX" val="1_4_1"/>
  <p:tag name="KSO_WM_UNIT_LAYERLEVEL" val="1_1_1"/>
  <p:tag name="KSO_WM_UNIT_NOCLEAR" val="0"/>
  <p:tag name="KSO_WM_UNIT_PRESET_TEXT" val="单击此处添加正文，文字是您思想的提炼，请言简意赅的阐述您的观点。单击此处添加正文，文字是您思想的提炼，请言简意赅的阐述您的观点。"/>
  <p:tag name="KSO_WM_UNIT_SUBTYPE" val="a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f*1_1_1"/>
  <p:tag name="KSO_WM_UNIT_INDEX" val="1_1_1"/>
  <p:tag name="KSO_WM_UNIT_LAYERLEVEL" val="1_1_1"/>
  <p:tag name="KSO_WM_UNIT_NOCLEAR" val="0"/>
  <p:tag name="KSO_WM_UNIT_PRESET_TEXT" val="单击此处添加正文，文字是您思想的提炼，请言简意赅的阐述您的观点。单击此处添加正文，文字是您思想的提炼，请言简意赅的阐述您的观点。"/>
  <p:tag name="KSO_WM_UNIT_SUBTYPE" val="a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8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7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6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20000000298023224,&quot;colorType&quot;:1,&quot;foreColorIndex&quot;:8,&quot;pos&quot;:0,&quot;transparency&quot;:0},{&quot;brightness&quot;:0.20000000298023224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20000000298023224,&quot;colorType&quot;:1,&quot;foreColorIndex&quot;:7,&quot;pos&quot;:0,&quot;transparency&quot;:0},{&quot;brightness&quot;:0.20000000298023224,&quot;colorType&quot;:1,&quot;foreColorIndex&quot;:7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20000000298023224,&quot;colorType&quot;:1,&quot;foreColorIndex&quot;:6,&quot;pos&quot;:0,&quot;transparency&quot;:0},{&quot;brightness&quot;:0.20000000298023224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20000000298023224,&quot;colorType&quot;:1,&quot;foreColorIndex&quot;:5,&quot;pos&quot;:0,&quot;transparency&quot;:0},{&quot;brightness&quot;:0.20000000298023224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20000000298023224,&quot;colorType&quot;:1,&quot;foreColorIndex&quot;:5,&quot;pos&quot;:1,&quot;transparency&quot;:0},{&quot;brightness&quot;:0.20000000298023224,&quot;colorType&quot;:1,&quot;foreColorIndex&quot;:5,&quot;pos&quot;:0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20000000298023224,&quot;colorType&quot;:1,&quot;foreColorIndex&quot;:6,&quot;pos&quot;:1,&quot;transparency&quot;:0},{&quot;brightness&quot;:0.20000000298023224,&quot;colorType&quot;:1,&quot;foreColorIndex&quot;:6,&quot;pos&quot;:0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20000000298023224,&quot;colorType&quot;:1,&quot;foreColorIndex&quot;:7,&quot;pos&quot;:1,&quot;transparency&quot;:0},{&quot;brightness&quot;:0.20000000298023224,&quot;colorType&quot;:1,&quot;foreColorIndex&quot;:7,&quot;pos&quot;:0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i*1_3_2"/>
  <p:tag name="KSO_WM_UNIT_INDEX" val="1_3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20000000298023224,&quot;colorType&quot;:1,&quot;foreColorIndex&quot;:8,&quot;pos&quot;:1,&quot;transparency&quot;:0},{&quot;brightness&quot;:0.20000000298023224,&quot;colorType&quot;:1,&quot;foreColorIndex&quot;:8,&quot;pos&quot;:0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4"/>
  <p:tag name="KSO_WM_DIAGRAM_GROUP_CODE" val="l1-1"/>
  <p:tag name="KSO_WM_DIAGRAM_MAX_ITEMCNT" val="5"/>
  <p:tag name="KSO_WM_DIAGRAM_MIN_ITEMCNT" val="2"/>
  <p:tag name="KSO_WM_DIAGRAM_VERSION" val="3"/>
  <p:tag name="KSO_WM_DIAGRAM_VIRTUALLY_FRAME" val="{&quot;height&quot;:370,&quot;width&quot;:595.9499999999999}"/>
  <p:tag name="KSO_WM_TAG_VERSION" val="3.0"/>
  <p:tag name="KSO_WM_TEMPLATE_CATEGORY" val="diagram"/>
  <p:tag name="KSO_WM_TEMPLATE_INDEX" val="20231061"/>
  <p:tag name="KSO_WM_UNIT_COMPATIBLE" val="0"/>
  <p:tag name="KSO_WM_UNIT_DIAGRAM_ISNUMVISUAL" val="0"/>
  <p:tag name="KSO_WM_UNIT_DIAGRAM_ISREFERUNIT" val="0"/>
  <p:tag name="KSO_WM_UNIT_HIGHLIGHT" val="0"/>
  <p:tag name="KSO_WM_UNIT_ID" val="diagram2023106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03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2023九年级上学期物理教学工作总结</vt:lpstr>
      <vt:lpstr>目录</vt:lpstr>
      <vt:lpstr>添加章节标题</vt:lpstr>
      <vt:lpstr>工作背景和目标</vt:lpstr>
      <vt:lpstr>九年级上学期物理教学工作的背景</vt:lpstr>
      <vt:lpstr>教学目标和任务</vt:lpstr>
      <vt:lpstr>教学内容和方法</vt:lpstr>
      <vt:lpstr>教学内容和重点</vt:lpstr>
      <vt:lpstr>教学方法和手段</vt:lpstr>
      <vt:lpstr>教学效果和评价</vt:lpstr>
      <vt:lpstr>学生表现和成绩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2024-09-02T10:46:49.452</cp:lastPrinted>
  <dcterms:created xsi:type="dcterms:W3CDTF">2024-09-02T02:46:49Z</dcterms:created>
  <dcterms:modified xsi:type="dcterms:W3CDTF">2024-09-02T02:46:52Z</dcterms:modified>
</cp:coreProperties>
</file>