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8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9F1A1-335D-4E7B-B59B-6995895A6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31A53-7605-45A8-A841-3D7B4C63F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FF9E2-C487-46AB-A670-753965AEA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59ECC-B77D-4318-BB9E-17FE5559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066D4C-636C-4732-9575-63C18F72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7A73F6-81B8-434A-BA38-5E050B726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E5929-387D-4785-9E80-1A71FA0BF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48C70-4AB2-44B0-B87F-0B43A4012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6BB08-89A0-4B32-A1A4-FEB88DEBB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FBC3B-FAFE-4F60-8CD0-F29AFDBAA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9DDFF-C970-4DF8-BCB7-6FA80083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03" r:id="rId2"/>
    <p:sldLayoutId id="2147484504" r:id="rId3"/>
    <p:sldLayoutId id="2147484505" r:id="rId4"/>
    <p:sldLayoutId id="2147484506" r:id="rId5"/>
    <p:sldLayoutId id="2147484507" r:id="rId6"/>
    <p:sldLayoutId id="2147484508" r:id="rId7"/>
    <p:sldLayoutId id="2147484509" r:id="rId8"/>
    <p:sldLayoutId id="2147484510" r:id="rId9"/>
    <p:sldLayoutId id="2147484511" r:id="rId10"/>
    <p:sldLayoutId id="214748451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20" Type="http://schemas.openxmlformats.org/officeDocument/2006/relationships/tags" Target="../tags/tag267.xml" /><Relationship Id="rId21" Type="http://schemas.openxmlformats.org/officeDocument/2006/relationships/tags" Target="../tags/tag268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16024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医学信号检测与分析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19"/>
          <p:cNvSpPr/>
          <p:nvPr>
            <p:custDataLst>
              <p:tags r:id="rId5"/>
            </p:custDataLst>
          </p:nvPr>
        </p:nvSpPr>
        <p:spPr>
          <a:xfrm>
            <a:off x="4478655" y="12071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06620" y="229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705985" y="12573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医学信号检测技术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25"/>
          <p:cNvSpPr/>
          <p:nvPr>
            <p:custDataLst>
              <p:tags r:id="rId8"/>
            </p:custDataLst>
          </p:nvPr>
        </p:nvSpPr>
        <p:spPr>
          <a:xfrm>
            <a:off x="4497196" y="37090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25035" y="483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724400" y="37592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医学信号分析与应用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42"/>
          <p:cNvSpPr/>
          <p:nvPr>
            <p:custDataLst>
              <p:tags r:id="rId11"/>
            </p:custDataLst>
          </p:nvPr>
        </p:nvSpPr>
        <p:spPr>
          <a:xfrm>
            <a:off x="8079357" y="12071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8307070" y="23380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8306435" y="12573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医学信号类型与特征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38"/>
          <p:cNvSpPr/>
          <p:nvPr>
            <p:custDataLst>
              <p:tags r:id="rId14"/>
            </p:custDataLst>
          </p:nvPr>
        </p:nvSpPr>
        <p:spPr>
          <a:xfrm>
            <a:off x="8097898" y="37090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26120" y="483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25485" y="37592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医学信号检测与分析的发展趋势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医学信号检测技术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信号检测方法</a:t>
            </a:r>
            <a:endParaRPr lang="zh-CN" altLang="en-US"/>
          </a:p>
        </p:txBody>
      </p:sp>
      <p:sp>
        <p:nvSpPr>
          <p:cNvPr id="104907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145" y="1911985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560" y="4215765"/>
            <a:ext cx="675855" cy="185633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4"/>
          <p:cNvSpPr/>
          <p:nvPr>
            <p:custDataLst>
              <p:tags r:id="rId4"/>
            </p:custDataLst>
          </p:nvPr>
        </p:nvSpPr>
        <p:spPr>
          <a:xfrm>
            <a:off x="715010" y="2587625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056765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10" y="3176905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信号采集：通过传感器、电极等设备获取医学信号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225" y="1911350"/>
            <a:ext cx="710948" cy="20687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005" y="4215765"/>
            <a:ext cx="675855" cy="185633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8"/>
          <p:cNvSpPr/>
          <p:nvPr>
            <p:custDataLst>
              <p:tags r:id="rId9"/>
            </p:custDataLst>
          </p:nvPr>
        </p:nvSpPr>
        <p:spPr>
          <a:xfrm>
            <a:off x="5164455" y="2587625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9"/>
          <p:cNvSpPr/>
          <p:nvPr>
            <p:custDataLst>
              <p:tags r:id="rId10"/>
            </p:custDataLst>
          </p:nvPr>
        </p:nvSpPr>
        <p:spPr>
          <a:xfrm flipV="1">
            <a:off x="5058410" y="2056765"/>
            <a:ext cx="2068709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455" y="3176905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特征提取：提取信号中的特征参数，如频率、幅值等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2900" y="1943100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315" y="4246245"/>
            <a:ext cx="675855" cy="18575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25"/>
          <p:cNvSpPr/>
          <p:nvPr>
            <p:custDataLst>
              <p:tags r:id="rId14"/>
            </p:custDataLst>
          </p:nvPr>
        </p:nvSpPr>
        <p:spPr>
          <a:xfrm>
            <a:off x="7390130" y="2618740"/>
            <a:ext cx="185754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26"/>
          <p:cNvSpPr/>
          <p:nvPr>
            <p:custDataLst>
              <p:tags r:id="rId15"/>
            </p:custDataLst>
          </p:nvPr>
        </p:nvSpPr>
        <p:spPr>
          <a:xfrm flipV="1">
            <a:off x="7284720" y="208788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130" y="3208020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信号分类：根据特征参数对信号进行分类，如心电图、脑电图等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550" y="1922780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29965" y="4227195"/>
            <a:ext cx="675855" cy="185633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1"/>
          <p:cNvSpPr/>
          <p:nvPr>
            <p:custDataLst>
              <p:tags r:id="rId19"/>
            </p:custDataLst>
          </p:nvPr>
        </p:nvSpPr>
        <p:spPr>
          <a:xfrm>
            <a:off x="2940050" y="2597785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2"/>
          <p:cNvSpPr/>
          <p:nvPr>
            <p:custDataLst>
              <p:tags r:id="rId20"/>
            </p:custDataLst>
          </p:nvPr>
        </p:nvSpPr>
        <p:spPr>
          <a:xfrm flipV="1">
            <a:off x="2833370" y="206756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780" y="3187065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信号预处理：对采集到的信号进行滤波、降噪等处理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7940" y="1943100"/>
            <a:ext cx="710948" cy="20674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720" y="4246245"/>
            <a:ext cx="675855" cy="18575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24"/>
            </p:custDataLst>
          </p:nvPr>
        </p:nvSpPr>
        <p:spPr>
          <a:xfrm>
            <a:off x="9614535" y="2618740"/>
            <a:ext cx="185754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25"/>
            </p:custDataLst>
          </p:nvPr>
        </p:nvSpPr>
        <p:spPr>
          <a:xfrm flipV="1">
            <a:off x="9509760" y="208788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535" y="3208020"/>
            <a:ext cx="1856332" cy="1672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信号分析：对分类后的信号进行进一步分析，如心率、脑电波等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信号处理技术</a:t>
            </a:r>
            <a:endParaRPr lang="zh-CN" altLang="en-US"/>
          </a:p>
        </p:txBody>
      </p:sp>
      <p:sp>
        <p:nvSpPr>
          <p:cNvPr id="1049184" name="矩形 3"/>
          <p:cNvSpPr/>
          <p:nvPr>
            <p:custDataLst>
              <p:tags r:id="rId2"/>
            </p:custDataLst>
          </p:nvPr>
        </p:nvSpPr>
        <p:spPr>
          <a:xfrm>
            <a:off x="972637" y="168983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13"/>
          <p:cNvSpPr/>
          <p:nvPr>
            <p:custDataLst>
              <p:tags r:id="rId3"/>
            </p:custDataLst>
          </p:nvPr>
        </p:nvSpPr>
        <p:spPr>
          <a:xfrm>
            <a:off x="608330" y="168983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信号采集：通过传感器、电极等设备获取医学信号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39"/>
          <p:cNvSpPr/>
          <p:nvPr>
            <p:custDataLst>
              <p:tags r:id="rId5"/>
            </p:custDataLst>
          </p:nvPr>
        </p:nvSpPr>
        <p:spPr>
          <a:xfrm>
            <a:off x="972637" y="316373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6"/>
            </p:custDataLst>
          </p:nvPr>
        </p:nvSpPr>
        <p:spPr>
          <a:xfrm>
            <a:off x="608330" y="316373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信号预处理：对采集到的信号进行滤波、降噪等处理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12"/>
          <p:cNvSpPr/>
          <p:nvPr>
            <p:custDataLst>
              <p:tags r:id="rId8"/>
            </p:custDataLst>
          </p:nvPr>
        </p:nvSpPr>
        <p:spPr>
          <a:xfrm>
            <a:off x="972637" y="463764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7"/>
          <p:cNvSpPr/>
          <p:nvPr>
            <p:custDataLst>
              <p:tags r:id="rId9"/>
            </p:custDataLst>
          </p:nvPr>
        </p:nvSpPr>
        <p:spPr>
          <a:xfrm>
            <a:off x="608330" y="463764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特征提取：通过傅里叶变换、小波变换等方法提取信号特征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9"/>
          <p:cNvSpPr/>
          <p:nvPr>
            <p:custDataLst>
              <p:tags r:id="rId11"/>
            </p:custDataLst>
          </p:nvPr>
        </p:nvSpPr>
        <p:spPr>
          <a:xfrm>
            <a:off x="6659169" y="168983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26"/>
          <p:cNvSpPr/>
          <p:nvPr>
            <p:custDataLst>
              <p:tags r:id="rId12"/>
            </p:custDataLst>
          </p:nvPr>
        </p:nvSpPr>
        <p:spPr>
          <a:xfrm>
            <a:off x="6294862" y="168983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信号分类：根据特征进行分类，如心电图、脑电图等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64"/>
          <p:cNvSpPr/>
          <p:nvPr>
            <p:custDataLst>
              <p:tags r:id="rId14"/>
            </p:custDataLst>
          </p:nvPr>
        </p:nvSpPr>
        <p:spPr>
          <a:xfrm>
            <a:off x="6659169" y="316373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65"/>
          <p:cNvSpPr/>
          <p:nvPr>
            <p:custDataLst>
              <p:tags r:id="rId15"/>
            </p:custDataLst>
          </p:nvPr>
        </p:nvSpPr>
        <p:spPr>
          <a:xfrm>
            <a:off x="6294862" y="316373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信号分析：通过统计分析、机器学习等方法分析信号，如心率、血压等指标的监测和预测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信号采集设备</a:t>
            </a:r>
            <a:endParaRPr lang="zh-CN" altLang="en-US"/>
          </a:p>
        </p:txBody>
      </p:sp>
      <p:sp>
        <p:nvSpPr>
          <p:cNvPr id="1049272" name="椭圆 28"/>
          <p:cNvSpPr/>
          <p:nvPr>
            <p:custDataLst>
              <p:tags r:id="rId2"/>
            </p:custDataLst>
          </p:nvPr>
        </p:nvSpPr>
        <p:spPr>
          <a:xfrm>
            <a:off x="9411234" y="2794988"/>
            <a:ext cx="1979223" cy="197922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椭圆 29"/>
          <p:cNvSpPr/>
          <p:nvPr>
            <p:custDataLst>
              <p:tags r:id="rId3"/>
            </p:custDataLst>
          </p:nvPr>
        </p:nvSpPr>
        <p:spPr>
          <a:xfrm>
            <a:off x="9632419" y="2834395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4"/>
            </p:custDataLst>
          </p:nvPr>
        </p:nvSpPr>
        <p:spPr>
          <a:xfrm>
            <a:off x="9677545" y="3366383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血压监测仪：用于检测血压变化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8" name="弧形 58"/>
          <p:cNvSpPr/>
          <p:nvPr>
            <p:custDataLst>
              <p:tags r:id="rId5"/>
            </p:custDataLst>
          </p:nvPr>
        </p:nvSpPr>
        <p:spPr>
          <a:xfrm>
            <a:off x="9224371" y="2608125"/>
            <a:ext cx="2353494" cy="235349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椭圆 30"/>
          <p:cNvSpPr/>
          <p:nvPr>
            <p:custDataLst>
              <p:tags r:id="rId6"/>
            </p:custDataLst>
          </p:nvPr>
        </p:nvSpPr>
        <p:spPr>
          <a:xfrm>
            <a:off x="7574382" y="2794988"/>
            <a:ext cx="1979223" cy="197922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椭圆 31"/>
          <p:cNvSpPr/>
          <p:nvPr>
            <p:custDataLst>
              <p:tags r:id="rId7"/>
            </p:custDataLst>
          </p:nvPr>
        </p:nvSpPr>
        <p:spPr>
          <a:xfrm>
            <a:off x="7836245" y="2834395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8"/>
            </p:custDataLst>
          </p:nvPr>
        </p:nvSpPr>
        <p:spPr>
          <a:xfrm>
            <a:off x="7881372" y="3366383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呼吸监测仪：用于检测呼吸频率和深度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弧形 57"/>
          <p:cNvSpPr/>
          <p:nvPr>
            <p:custDataLst>
              <p:tags r:id="rId9"/>
            </p:custDataLst>
          </p:nvPr>
        </p:nvSpPr>
        <p:spPr>
          <a:xfrm>
            <a:off x="608330" y="2608125"/>
            <a:ext cx="2353494" cy="235349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椭圆 22"/>
          <p:cNvSpPr/>
          <p:nvPr>
            <p:custDataLst>
              <p:tags r:id="rId10"/>
            </p:custDataLst>
          </p:nvPr>
        </p:nvSpPr>
        <p:spPr>
          <a:xfrm>
            <a:off x="5925030" y="2794988"/>
            <a:ext cx="1979223" cy="197922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23"/>
          <p:cNvSpPr/>
          <p:nvPr>
            <p:custDataLst>
              <p:tags r:id="rId11"/>
            </p:custDataLst>
          </p:nvPr>
        </p:nvSpPr>
        <p:spPr>
          <a:xfrm>
            <a:off x="6186257" y="2834395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12"/>
            </p:custDataLst>
          </p:nvPr>
        </p:nvSpPr>
        <p:spPr>
          <a:xfrm>
            <a:off x="6232019" y="3366383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眼动仪：用于检测眼球运动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4" name="椭圆 24"/>
          <p:cNvSpPr/>
          <p:nvPr>
            <p:custDataLst>
              <p:tags r:id="rId13"/>
            </p:custDataLst>
          </p:nvPr>
        </p:nvSpPr>
        <p:spPr>
          <a:xfrm>
            <a:off x="4275677" y="2794988"/>
            <a:ext cx="1979223" cy="197922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5"/>
          <p:cNvSpPr/>
          <p:nvPr>
            <p:custDataLst>
              <p:tags r:id="rId14"/>
            </p:custDataLst>
          </p:nvPr>
        </p:nvSpPr>
        <p:spPr>
          <a:xfrm>
            <a:off x="4536904" y="2834395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15"/>
            </p:custDataLst>
          </p:nvPr>
        </p:nvSpPr>
        <p:spPr>
          <a:xfrm>
            <a:off x="4582666" y="3366383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肌电图仪：用于检测肌肉电活动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椭圆 7"/>
          <p:cNvSpPr/>
          <p:nvPr>
            <p:custDataLst>
              <p:tags r:id="rId16"/>
            </p:custDataLst>
          </p:nvPr>
        </p:nvSpPr>
        <p:spPr>
          <a:xfrm>
            <a:off x="2625689" y="2794988"/>
            <a:ext cx="1979223" cy="197922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9"/>
          <p:cNvSpPr/>
          <p:nvPr>
            <p:custDataLst>
              <p:tags r:id="rId17"/>
            </p:custDataLst>
          </p:nvPr>
        </p:nvSpPr>
        <p:spPr>
          <a:xfrm>
            <a:off x="2887551" y="2834395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18"/>
            </p:custDataLst>
          </p:nvPr>
        </p:nvSpPr>
        <p:spPr>
          <a:xfrm>
            <a:off x="2932678" y="3366383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脑电图仪：用于检测大脑电活动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6" name="椭圆 5"/>
          <p:cNvSpPr/>
          <p:nvPr>
            <p:custDataLst>
              <p:tags r:id="rId19"/>
            </p:custDataLst>
          </p:nvPr>
        </p:nvSpPr>
        <p:spPr>
          <a:xfrm>
            <a:off x="789473" y="2794988"/>
            <a:ext cx="1979223" cy="197922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4"/>
          <p:cNvSpPr/>
          <p:nvPr>
            <p:custDataLst>
              <p:tags r:id="rId20"/>
            </p:custDataLst>
          </p:nvPr>
        </p:nvSpPr>
        <p:spPr>
          <a:xfrm>
            <a:off x="1050700" y="2834395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21"/>
            </p:custDataLst>
          </p:nvPr>
        </p:nvSpPr>
        <p:spPr>
          <a:xfrm>
            <a:off x="1096462" y="3366383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心电图仪：用于检测心脏电活动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信号分析软件</a:t>
            </a:r>
            <a:endParaRPr lang="zh-CN" altLang="en-US"/>
          </a:p>
        </p:txBody>
      </p:sp>
      <p:sp>
        <p:nvSpPr>
          <p:cNvPr id="1049370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发展趋势：智能化、网络化、个性化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0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应用：广泛应用于心电图、脑电图、肌电图等医学信号的分析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特点：操作简单，界面友好，功能强大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2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功能：用于医学信号的采集、处理和分析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45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医学信号类型与特征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心电信号</a:t>
            </a:r>
            <a:endParaRPr lang="zh-CN" altLang="en-US"/>
          </a:p>
        </p:txBody>
      </p:sp>
      <p:sp>
        <p:nvSpPr>
          <p:cNvPr id="104953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心电信号的特征包括频率、振幅、波形、周期等，这些特征可以反映心脏的功能状态和疾病状态。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心电信号是心脏活动的电生理表现，反映了心脏的生理状态和病理变化。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心电信号包括P波、QRS波、T波和U波等，其中P波代表心房收缩，QRS波代表心室收缩，T波代表心室复极，U波代表心房复极。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心电信号的检测和分析对于心脏病的诊断和治疗具有重要意义。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脑电信号</a:t>
            </a:r>
            <a:endParaRPr lang="zh-CN" altLang="en-US"/>
          </a:p>
        </p:txBody>
      </p:sp>
      <p:sp>
        <p:nvSpPr>
          <p:cNvPr id="1049622" name="任意多边形 35"/>
          <p:cNvSpPr/>
          <p:nvPr>
            <p:custDataLst>
              <p:tags r:id="rId2"/>
            </p:custDataLst>
          </p:nvPr>
        </p:nvSpPr>
        <p:spPr>
          <a:xfrm>
            <a:off x="608330" y="140633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24" name="任意多边形 39"/>
          <p:cNvSpPr/>
          <p:nvPr>
            <p:custDataLst>
              <p:tags r:id="rId3"/>
            </p:custDataLst>
          </p:nvPr>
        </p:nvSpPr>
        <p:spPr>
          <a:xfrm>
            <a:off x="691544" y="149653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2013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26" name="正文"/>
          <p:cNvSpPr txBox="1"/>
          <p:nvPr>
            <p:custDataLst>
              <p:tags r:id="rId5"/>
            </p:custDataLst>
          </p:nvPr>
        </p:nvSpPr>
        <p:spPr>
          <a:xfrm>
            <a:off x="2260539" y="148192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脑电信号是脑活动的直接反映，具有丰富的信息含量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2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47811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30" name="任意多边形 45"/>
          <p:cNvSpPr/>
          <p:nvPr>
            <p:custDataLst>
              <p:tags r:id="rId7"/>
            </p:custDataLst>
          </p:nvPr>
        </p:nvSpPr>
        <p:spPr>
          <a:xfrm>
            <a:off x="608330" y="264374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32" name="任意多边形 46"/>
          <p:cNvSpPr/>
          <p:nvPr>
            <p:custDataLst>
              <p:tags r:id="rId8"/>
            </p:custDataLst>
          </p:nvPr>
        </p:nvSpPr>
        <p:spPr>
          <a:xfrm>
            <a:off x="691544" y="273394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295754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34" name="正文"/>
          <p:cNvSpPr txBox="1"/>
          <p:nvPr>
            <p:custDataLst>
              <p:tags r:id="rId10"/>
            </p:custDataLst>
          </p:nvPr>
        </p:nvSpPr>
        <p:spPr>
          <a:xfrm>
            <a:off x="2260539" y="271933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脑电信号可以分为多种类型，如α波、β波、γ波等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3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1552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38" name="任意多边形 51"/>
          <p:cNvSpPr/>
          <p:nvPr>
            <p:custDataLst>
              <p:tags r:id="rId12"/>
            </p:custDataLst>
          </p:nvPr>
        </p:nvSpPr>
        <p:spPr>
          <a:xfrm>
            <a:off x="608330" y="388115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40" name="任意多边形 52"/>
          <p:cNvSpPr/>
          <p:nvPr>
            <p:custDataLst>
              <p:tags r:id="rId13"/>
            </p:custDataLst>
          </p:nvPr>
        </p:nvSpPr>
        <p:spPr>
          <a:xfrm>
            <a:off x="691544" y="397135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19495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42" name="正文"/>
          <p:cNvSpPr txBox="1"/>
          <p:nvPr>
            <p:custDataLst>
              <p:tags r:id="rId15"/>
            </p:custDataLst>
          </p:nvPr>
        </p:nvSpPr>
        <p:spPr>
          <a:xfrm>
            <a:off x="2260539" y="395674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脑电信号的特征包括频率、振幅、相位等，不同特征反映了不同的脑活动状态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4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395293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46" name="任意多边形 57"/>
          <p:cNvSpPr/>
          <p:nvPr>
            <p:custDataLst>
              <p:tags r:id="rId17"/>
            </p:custDataLst>
          </p:nvPr>
        </p:nvSpPr>
        <p:spPr>
          <a:xfrm>
            <a:off x="608330" y="5118563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48" name="任意多边形 58"/>
          <p:cNvSpPr/>
          <p:nvPr>
            <p:custDataLst>
              <p:tags r:id="rId18"/>
            </p:custDataLst>
          </p:nvPr>
        </p:nvSpPr>
        <p:spPr>
          <a:xfrm>
            <a:off x="691544" y="520876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32362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50" name="正文"/>
          <p:cNvSpPr txBox="1"/>
          <p:nvPr>
            <p:custDataLst>
              <p:tags r:id="rId20"/>
            </p:custDataLst>
          </p:nvPr>
        </p:nvSpPr>
        <p:spPr>
          <a:xfrm>
            <a:off x="2260539" y="519415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脑电信号分析是研究脑功能的重要手段，可以帮助医生诊断和治疗各种脑疾病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5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190343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肌电信号</a:t>
            </a:r>
            <a:endParaRPr lang="zh-CN" altLang="en-US"/>
          </a:p>
        </p:txBody>
      </p:sp>
      <p:sp>
        <p:nvSpPr>
          <p:cNvPr id="1049712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肌电信号分析可以帮助医生诊断和治疗肌肉疾病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22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肌电信号可以通过表面电极或植入电极进行检测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肌电信号可以反映肌肉的活动状态和功能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34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肌电信号是肌肉收缩和舒张过程中产生的电信号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https://d.book118.com/137116024130006043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3_2"/>
  <p:tag name="KSO_WM_UNIT_INDEX" val="1_3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2_2"/>
  <p:tag name="KSO_WM_UNIT_INDEX" val="1_2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+中文正文</vt:lpstr>
      <vt:lpstr>Office Theme</vt:lpstr>
      <vt:lpstr>医学信号检测与分析</vt:lpstr>
      <vt:lpstr>目录</vt:lpstr>
      <vt:lpstr>医学信号检测技术</vt:lpstr>
      <vt:lpstr>信号检测方法</vt:lpstr>
      <vt:lpstr>信号处理技术</vt:lpstr>
      <vt:lpstr>信号采集设备</vt:lpstr>
      <vt:lpstr>信号分析软件</vt:lpstr>
      <vt:lpstr>医学信号类型与特征</vt:lpstr>
      <vt:lpstr>心电信号</vt:lpstr>
      <vt:lpstr>脑电信号</vt:lpstr>
      <vt:lpstr>肌电信号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2024-09-17T14:36:52.695</cp:lastPrinted>
  <dcterms:created xsi:type="dcterms:W3CDTF">2024-09-17T06:36:52Z</dcterms:created>
  <dcterms:modified xsi:type="dcterms:W3CDTF">2024-09-17T06:36:55Z</dcterms:modified>
</cp:coreProperties>
</file>