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DAJKNF+JOKFOT+ArialMT"/>
      <p:regular r:id="rId22"/>
    </p:embeddedFont>
    <p:embeddedFont>
      <p:font typeface="VNTQAJ+MS-UIGothic"/>
      <p:regular r:id="rId23"/>
    </p:embeddedFont>
    <p:embeddedFont>
      <p:font typeface="AFWVPW+EPCOOP+MicrosoftYaHei-Bold"/>
      <p:regular r:id="rId24"/>
    </p:embeddedFont>
    <p:embeddedFont>
      <p:font typeface="SAWMSK+ADDJWL+Arial-BoldMT"/>
      <p:regular r:id="rId25"/>
    </p:embeddedFont>
    <p:embeddedFont>
      <p:font typeface="UHCFOT+AHMSWN+MicrosoftYaHei"/>
      <p:regular r:id="rId26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font" Target="fonts/font5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B334-4A20-4063-AF3E-788C3251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9B575-E099-4E8E-AA4A-106453E0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F308F-9DB1-49C9-84EB-2222304D8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DC08A-F4B5-4B1B-9D0C-5201A671B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F648E-BFC7-4C77-A5D7-8FDC407CA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6E8926-6842-4CCA-AFAB-311C5E83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63374-5F5F-4131-8A83-F0C35BE9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11E29-40B5-40F2-B5CB-207D93BF8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5F7C2-5721-49BB-84D3-37FBA83F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386D9-FB79-4457-A1E9-54110A84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A921D-E1F5-40BF-89C4-B024BDA7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016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185502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DAJKNF+JOKFOT+ArialMT"/>
                <a:cs typeface="DAJKNF+JOKFOT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子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品生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6929" y="2414460"/>
            <a:ext cx="4790381" cy="30237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DAJKNF+JOKFOT+ArialMT"/>
                <a:cs typeface="DAJKNF+JOKFOT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子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品生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工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流程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DAJKNF+JOKFOT+ArialMT"/>
                <a:cs typeface="DAJKNF+JOKFOT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子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品生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管理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DAJKNF+JOKFOT+ArialMT"/>
                <a:cs typeface="DAJKNF+JOKFOT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子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品生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产设备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与工具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DAJKNF+JOKFOT+ArialMT"/>
                <a:cs typeface="DAJKNF+JOKFOT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子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品生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产环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境与人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要求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DAJKNF+JOKFOT+ArialMT"/>
                <a:cs typeface="DAJKNF+JOKFOT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子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品生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产实</a:t>
            </a:r>
            <a:r>
              <a:rPr sz="2400">
                <a:solidFill>
                  <a:srgbClr val="00657D"/>
                </a:solidFill>
                <a:latin typeface="VNTQAJ+MS-UIGothic"/>
                <a:cs typeface="VNTQAJ+MS-UIGothic"/>
              </a:rPr>
              <a:t>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VNTQAJ+MS-UIGothic"/>
                <a:cs typeface="VNTQAJ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AFWVPW+EPCOOP+MicrosoftYaHei-Bold"/>
                <a:cs typeface="AFWVPW+EPCOOP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1539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SAWMSK+ADDJWL+Arial-BoldMT"/>
                <a:cs typeface="SAWMSK+ADDJWL+Arial-BoldMT"/>
              </a:rPr>
              <a:t>01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VNTQAJ+MS-UIGothic"/>
                <a:cs typeface="VNTQAJ+MS-UIGothic"/>
              </a:rPr>
              <a:t>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>
                <a:solidFill>
                  <a:srgbClr val="FFFDFD"/>
                </a:solidFill>
                <a:latin typeface="VNTQAJ+MS-UIGothic"/>
                <a:cs typeface="VNTQAJ+MS-UIGothic"/>
              </a:rPr>
              <a:t>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VNTQAJ+MS-UIGothic"/>
                <a:cs typeface="VNTQAJ+MS-UIGothic"/>
              </a:rPr>
              <a:t>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VNTQAJ+MS-UIGothic"/>
                <a:cs typeface="VNTQAJ+MS-UIGothic"/>
              </a:rPr>
              <a:t>品生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3">
                <a:solidFill>
                  <a:srgbClr val="FFFDFD"/>
                </a:solidFill>
                <a:latin typeface="VNTQAJ+MS-UIGothic"/>
                <a:cs typeface="VNTQAJ+MS-UIGothic"/>
              </a:rPr>
              <a:t>工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子元器件、集成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路等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子元件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成的，能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某种特定功能的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或装置。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指在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程中所采用的技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和方法，包括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路板制造工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接工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装工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FFFDFD"/>
                </a:solidFill>
                <a:latin typeface="VNTQAJ+MS-UIGothic"/>
                <a:cs typeface="VNTQAJ+MS-UIGothic"/>
              </a:rPr>
              <a:t>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VNTQAJ+MS-UIGothic"/>
                <a:cs typeface="VNTQAJ+MS-UIGothic"/>
              </a:rPr>
              <a:t>品生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子元器件、集成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路等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装成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程，包括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路板制造、元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器件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装、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VNTQAJ+MS-UIGothic"/>
                <a:cs typeface="VNTQA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手工制造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流水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产阶</a:t>
            </a: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早期的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主要依靠手工制造，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效率低下，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量不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随着工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开始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采用流水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方式，提高了生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效率，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但灵活性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7664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自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化生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产阶</a:t>
            </a: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智能化生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产阶</a:t>
            </a:r>
            <a:r>
              <a:rPr sz="1600">
                <a:solidFill>
                  <a:srgbClr val="FFFFFF"/>
                </a:solidFill>
                <a:latin typeface="VNTQAJ+MS-UIGothic"/>
                <a:cs typeface="VNTQAJ+MS-UIGothic"/>
              </a:rPr>
              <a:t>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随着自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化技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渐实现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化，提高了生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随着物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网、大数据、人工智能等技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向智能化方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个性化定制和柔性化生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的未来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VNTQAJ+MS-UIGothic"/>
                <a:cs typeface="VNTQAJ+MS-UIGothic"/>
              </a:rPr>
              <a:t>个性化定制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250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随着消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者需求的多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化，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将更加注重个性化定制，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足不同消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者的需求。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VNTQAJ+MS-UIGothic"/>
                <a:cs typeface="VNTQAJ+MS-UIGothic"/>
              </a:rPr>
              <a:t>柔性化生</a:t>
            </a:r>
            <a:r>
              <a:rPr sz="2000">
                <a:solidFill>
                  <a:srgbClr val="00657D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未来的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将更加注重柔性化生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，能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快速适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市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需求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57D"/>
                </a:solidFill>
                <a:latin typeface="VNTQAJ+MS-UIGothic"/>
                <a:cs typeface="VNTQAJ+MS-UIGothic"/>
              </a:rPr>
              <a:t>智能化制造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1379" y="446315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随着人工智能、物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网等技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的不断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展，未来的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将更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加智能化，提高生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效率和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57D"/>
                </a:solidFill>
                <a:latin typeface="SimSun"/>
                <a:cs typeface="SimSun"/>
              </a:rPr>
              <a:t>绿</a:t>
            </a:r>
            <a:r>
              <a:rPr sz="2000" spc="25">
                <a:solidFill>
                  <a:srgbClr val="00657D"/>
                </a:solidFill>
                <a:latin typeface="VNTQAJ+MS-UIGothic"/>
                <a:cs typeface="VNTQAJ+MS-UIGothic"/>
              </a:rPr>
              <a:t>色</a:t>
            </a:r>
            <a:r>
              <a:rPr sz="2000" spc="25">
                <a:solidFill>
                  <a:srgbClr val="00657D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00657D"/>
                </a:solidFill>
                <a:latin typeface="VNTQAJ+MS-UIGothic"/>
                <a:cs typeface="VNTQAJ+MS-UIGothic"/>
              </a:rPr>
              <a:t>保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986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未来的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将更加注重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保和可持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展，减少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境的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610526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VNTQAJ+MS-UIGothic"/>
                <a:cs typeface="VNTQAJ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SAWMSK+ADDJWL+Arial-BoldMT"/>
                <a:cs typeface="SAWMSK+ADDJWL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工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艺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子元器件的制造工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子元器件制造工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艺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子元器件是构成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品的基本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元，其制造工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中的重要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半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体器件制造工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体器件是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中的关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元件，其制造工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包括材料准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、氧化、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散、光刻、刻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镀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膜、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与封装等步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集成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路制造工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集成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路是将多个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子元器件集成在一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块衬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底上，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路或系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功能。其制造工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包括晶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、外延生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掺杂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、光刻、刻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膜、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等步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装工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组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装工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艺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装工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是将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子元器件按照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要求，将其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装成具有一定功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17337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表面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贴</a:t>
            </a:r>
            <a:r>
              <a:rPr sz="2300" spc="23">
                <a:solidFill>
                  <a:srgbClr val="00A5B2"/>
                </a:solidFill>
                <a:latin typeface="VNTQAJ+MS-UIGothic"/>
                <a:cs typeface="VNTQAJ+MS-UIGothic"/>
              </a:rPr>
              <a:t>装技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（</a:t>
            </a:r>
            <a:r>
              <a:rPr sz="2300" spc="25">
                <a:solidFill>
                  <a:srgbClr val="00A5B2"/>
                </a:solidFill>
                <a:latin typeface="AFWVPW+EPCOOP+MicrosoftYaHei-Bold"/>
                <a:cs typeface="AFWVPW+EPCOOP+MicrosoftYaHei-Bold"/>
              </a:rPr>
              <a:t>SMT</a:t>
            </a:r>
            <a:r>
              <a:rPr sz="2300">
                <a:solidFill>
                  <a:srgbClr val="00A5B2"/>
                </a:solidFill>
                <a:latin typeface="VNTQAJ+MS-UIGothic"/>
                <a:cs typeface="VNTQAJ+MS-UIGothic"/>
              </a:rPr>
              <a:t>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5946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装技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是一种将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子元器件直接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装在</a:t>
            </a:r>
            <a:r>
              <a:rPr sz="1500">
                <a:solidFill>
                  <a:srgbClr val="000000"/>
                </a:solidFill>
                <a:latin typeface="UHCFOT+AHMSWN+MicrosoftYaHei"/>
                <a:cs typeface="UHCFOT+AHMSWN+MicrosoftYaHei"/>
              </a:rPr>
              <a:t>PCB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板上的技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，具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装密度高、可靠性好等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波峰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焊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和回流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焊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工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波峰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和回流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子元器件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接的主要工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高效、高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可靠性的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25495" y="1823727"/>
            <a:ext cx="2292426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A5B2"/>
                </a:solidFill>
                <a:latin typeface="SimSun"/>
                <a:cs typeface="SimSun"/>
              </a:rPr>
              <a:t>测试</a:t>
            </a:r>
            <a:r>
              <a:rPr sz="1700" spc="25">
                <a:solidFill>
                  <a:srgbClr val="00A5B2"/>
                </a:solidFill>
                <a:latin typeface="VNTQAJ+MS-UIGothic"/>
                <a:cs typeface="VNTQAJ+MS-UIGothic"/>
              </a:rPr>
              <a:t>与</a:t>
            </a:r>
            <a:r>
              <a:rPr sz="1700" spc="25">
                <a:solidFill>
                  <a:srgbClr val="00A5B2"/>
                </a:solidFill>
                <a:latin typeface="SimSun"/>
                <a:cs typeface="SimSun"/>
              </a:rPr>
              <a:t>检验</a:t>
            </a:r>
            <a:r>
              <a:rPr sz="1700" spc="23">
                <a:solidFill>
                  <a:srgbClr val="00A5B2"/>
                </a:solidFill>
                <a:latin typeface="VNTQAJ+MS-UIGothic"/>
                <a:cs typeface="VNTQAJ+MS-UIGothic"/>
              </a:rPr>
              <a:t>工</a:t>
            </a:r>
            <a:r>
              <a:rPr sz="1700" spc="25">
                <a:solidFill>
                  <a:srgbClr val="00A5B2"/>
                </a:solidFill>
                <a:latin typeface="SimSun"/>
                <a:cs typeface="SimSun"/>
              </a:rPr>
              <a:t>艺</a:t>
            </a:r>
            <a:r>
              <a:rPr sz="1700" spc="25">
                <a:solidFill>
                  <a:srgbClr val="00A5B2"/>
                </a:solidFill>
                <a:latin typeface="VNTQAJ+MS-UIGothic"/>
                <a:cs typeface="VNTQAJ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09915" y="182372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A5B2"/>
                </a:solidFill>
                <a:latin typeface="VNTQAJ+MS-UIGothic"/>
                <a:cs typeface="VNTQAJ+MS-UIGothic"/>
              </a:rPr>
              <a:t>功能</a:t>
            </a:r>
            <a:r>
              <a:rPr sz="1700" spc="25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390900" y="2353929"/>
            <a:ext cx="2701866" cy="965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与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是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400">
                <a:solidFill>
                  <a:srgbClr val="000000"/>
                </a:solidFill>
                <a:latin typeface="VNTQAJ+MS-UIGothic"/>
                <a:cs typeface="VNTQAJ+MS-UIGothic"/>
              </a:rPr>
              <a:t>中</a:t>
            </a:r>
          </a:p>
          <a:p>
            <a:pPr marL="0" marR="0">
              <a:lnSpc>
                <a:spcPts val="1400"/>
              </a:lnSpc>
              <a:spcBef>
                <a:spcPts val="70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的重要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，用于确保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400" spc="23">
                <a:solidFill>
                  <a:srgbClr val="000000"/>
                </a:solidFill>
                <a:latin typeface="VNTQAJ+MS-UIGothic"/>
                <a:cs typeface="VNTQAJ+MS-UIGothic"/>
              </a:rPr>
              <a:t>品的</a:t>
            </a:r>
          </a:p>
          <a:p>
            <a:pPr marL="0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性能和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量符合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75319" y="2353929"/>
            <a:ext cx="2701866" cy="965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功能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是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对电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400" spc="23">
                <a:solidFill>
                  <a:srgbClr val="000000"/>
                </a:solidFill>
                <a:latin typeface="VNTQAJ+MS-UIGothic"/>
                <a:cs typeface="VNTQAJ+MS-UIGothic"/>
              </a:rPr>
              <a:t>品各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400">
                <a:solidFill>
                  <a:srgbClr val="000000"/>
                </a:solidFill>
                <a:latin typeface="VNTQAJ+MS-UIGothic"/>
                <a:cs typeface="VNTQAJ+MS-UIGothic"/>
              </a:rPr>
              <a:t>功</a:t>
            </a:r>
          </a:p>
          <a:p>
            <a:pPr marL="0" marR="0">
              <a:lnSpc>
                <a:spcPts val="1400"/>
              </a:lnSpc>
              <a:spcBef>
                <a:spcPts val="70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能的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，包括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源、信号、</a:t>
            </a:r>
          </a:p>
          <a:p>
            <a:pPr marL="0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接口等方面。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325495" y="4063372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A5B2"/>
                </a:solidFill>
                <a:latin typeface="VNTQAJ+MS-UIGothic"/>
                <a:cs typeface="VNTQAJ+MS-UIGothic"/>
              </a:rPr>
              <a:t>性能</a:t>
            </a:r>
            <a:r>
              <a:rPr sz="1700" spc="25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09915" y="4063372"/>
            <a:ext cx="1854148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1700" spc="25">
                <a:solidFill>
                  <a:srgbClr val="00A5B2"/>
                </a:solidFill>
                <a:latin typeface="VNTQAJ+MS-UIGothic"/>
                <a:cs typeface="VNTQAJ+MS-UIGothic"/>
              </a:rPr>
              <a:t>磁兼容性</a:t>
            </a:r>
            <a:r>
              <a:rPr sz="1700" spc="23">
                <a:solidFill>
                  <a:srgbClr val="00A5B2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37219" y="4497677"/>
            <a:ext cx="2789554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ts val="50"/>
              </a:spcBef>
              <a:spcAft>
                <a:spcPct val="0"/>
              </a:spcAft>
            </a:pP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磁兼容性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是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检测电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品</a:t>
            </a:r>
            <a:r>
              <a:rPr sz="12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250"/>
              </a:lnSpc>
              <a:spcBef>
                <a:spcPts val="584"/>
              </a:spcBef>
              <a:spcAft>
                <a:spcPct val="0"/>
              </a:spcAft>
            </a:pP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磁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境的适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性，以确保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品在</a:t>
            </a:r>
          </a:p>
          <a:p>
            <a:pPr marL="0" marR="0">
              <a:lnSpc>
                <a:spcPts val="1250"/>
              </a:lnSpc>
              <a:spcBef>
                <a:spcPts val="585"/>
              </a:spcBef>
              <a:spcAft>
                <a:spcPct val="0"/>
              </a:spcAft>
            </a:pP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使用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程中不会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周</a:t>
            </a: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250" spc="25">
                <a:solidFill>
                  <a:srgbClr val="000000"/>
                </a:solidFill>
                <a:latin typeface="VNTQAJ+MS-UIGothic"/>
                <a:cs typeface="VNTQAJ+MS-UIGothic"/>
              </a:rPr>
              <a:t>境造成干</a:t>
            </a:r>
          </a:p>
          <a:p>
            <a:pPr marL="0" marR="0">
              <a:lnSpc>
                <a:spcPts val="1250"/>
              </a:lnSpc>
              <a:spcBef>
                <a:spcPts val="634"/>
              </a:spcBef>
              <a:spcAft>
                <a:spcPct val="0"/>
              </a:spcAft>
            </a:pPr>
            <a:r>
              <a:rPr sz="1250" spc="25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25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390900" y="4578334"/>
            <a:ext cx="2701866" cy="965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性能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是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对电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品性能指</a:t>
            </a:r>
          </a:p>
          <a:p>
            <a:pPr marL="0" marR="0">
              <a:lnSpc>
                <a:spcPts val="1400"/>
              </a:lnSpc>
              <a:spcBef>
                <a:spcPts val="70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的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，如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率、灵敏度、</a:t>
            </a:r>
          </a:p>
          <a:p>
            <a:pPr marL="0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性范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400" spc="25">
                <a:solidFill>
                  <a:srgbClr val="000000"/>
                </a:solidFill>
                <a:latin typeface="VNTQAJ+MS-UIGothic"/>
                <a:cs typeface="VNTQAJ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品的包装与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存工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VNTQAJ+MS-UIGothic"/>
                <a:cs typeface="VNTQAJ+MS-UIGothic"/>
              </a:rPr>
              <a:t>包装与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储</a:t>
            </a:r>
            <a:r>
              <a:rPr sz="1600">
                <a:solidFill>
                  <a:srgbClr val="00A5B2"/>
                </a:solidFill>
                <a:latin typeface="VNTQAJ+MS-UIGothic"/>
                <a:cs typeface="VNTQAJ+MS-UIGothic"/>
              </a:rPr>
              <a:t>存工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艺</a:t>
            </a:r>
            <a:r>
              <a:rPr sz="1600">
                <a:solidFill>
                  <a:srgbClr val="00A5B2"/>
                </a:solidFill>
                <a:latin typeface="VNTQAJ+MS-UIGothic"/>
                <a:cs typeface="VNTQAJ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包装与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存是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中的最后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，用于保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品在运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程中的安全和完整性。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VNTQAJ+MS-UIGothic"/>
                <a:cs typeface="VNTQAJ+MS-UIGothic"/>
              </a:rPr>
              <a:t>防震包装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9150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防震包装是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了防止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品在运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程中受到震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坏，采用泡沫、气泡袋等材料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行包装。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VNTQAJ+MS-UIGothic"/>
                <a:cs typeface="VNTQAJ+MS-UIGothic"/>
              </a:rPr>
              <a:t>防潮包装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防潮包装是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了防止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品受潮而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坏，采用防潮材料和密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封包装等措施。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SAWMSK+ADDJWL+Arial-BoldMT"/>
                <a:cs typeface="SAWMSK+ADDJWL+Arial-BoldMT"/>
              </a:rPr>
              <a:t>03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管理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产计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划管理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FWVPW+EPCOOP+MicrosoftYaHei-Bold"/>
                <a:cs typeface="AFWVPW+EPCOO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VNTQAJ+MS-UIGothic"/>
                <a:cs typeface="VNTQAJ+MS-UIGothic"/>
              </a:rPr>
              <a:t>生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产计</a:t>
            </a:r>
            <a:r>
              <a:rPr sz="2000" spc="25">
                <a:solidFill>
                  <a:srgbClr val="00A5B2"/>
                </a:solidFill>
                <a:latin typeface="VNTQAJ+MS-UIGothic"/>
                <a:cs typeface="VNTQAJ+MS-UIGothic"/>
              </a:rPr>
              <a:t>划制定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VNTQAJ+MS-UIGothic"/>
                <a:cs typeface="VNTQAJ+MS-UIGothic"/>
              </a:rPr>
              <a:t>生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产进</a:t>
            </a:r>
            <a:r>
              <a:rPr sz="2000" spc="25">
                <a:solidFill>
                  <a:srgbClr val="00A5B2"/>
                </a:solidFill>
                <a:latin typeface="VNTQAJ+MS-UIGothic"/>
                <a:cs typeface="VNTQAJ+MS-UIGothic"/>
              </a:rPr>
              <a:t>度控制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VNTQAJ+MS-UIGothic"/>
                <a:cs typeface="VNTQAJ+MS-UIGothic"/>
              </a:rPr>
              <a:t>生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产资</a:t>
            </a:r>
            <a:r>
              <a:rPr sz="2000" spc="23">
                <a:solidFill>
                  <a:srgbClr val="00A5B2"/>
                </a:solidFill>
                <a:latin typeface="VNTQAJ+MS-UIGothic"/>
                <a:cs typeface="VNTQAJ+MS-UIGothic"/>
              </a:rPr>
              <a:t>源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根据市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需求、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订单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品特点，制定合理的生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划，包括生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产时间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、数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量、批次等。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过实时监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控生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产进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划，确保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完成生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合理分配人力、物力、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力等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源，确保生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产质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量管理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FFFF"/>
                </a:solidFill>
                <a:latin typeface="VNTQAJ+MS-UIGothic"/>
                <a:cs typeface="VNTQAJ+MS-UIGothic"/>
              </a:rPr>
              <a:t>量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FFFFFF"/>
                </a:solidFill>
                <a:latin typeface="VNTQAJ+MS-UIGothic"/>
                <a:cs typeface="VNTQAJ+MS-UIGothic"/>
              </a:rPr>
              <a:t>准制定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品特点和客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需求，制定相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FFFF"/>
                </a:solidFill>
                <a:latin typeface="VNTQAJ+MS-UIGothic"/>
                <a:cs typeface="VNTQAJ+MS-UIGothic"/>
              </a:rPr>
              <a:t>量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2300" spc="25">
                <a:solidFill>
                  <a:srgbClr val="FFFFFF"/>
                </a:solidFill>
                <a:latin typeface="VNTQAJ+MS-UIGothic"/>
                <a:cs typeface="VNTQAJ+MS-UIGothic"/>
              </a:rPr>
              <a:t>控制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59869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过严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格的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品符合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准，防止不合格品的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475595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FFFFFF"/>
                </a:solidFill>
                <a:latin typeface="VNTQAJ+MS-UIGothic"/>
                <a:cs typeface="VNTQAJ+MS-UIGothic"/>
              </a:rPr>
              <a:t>量改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FFFFFF"/>
                </a:solidFill>
                <a:latin typeface="VNTQAJ+MS-UIGothic"/>
                <a:cs typeface="VNTQAJ+MS-UIGothic"/>
              </a:rPr>
              <a:t>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531976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针对质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行原因分析，采取有效的改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措施，提高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5940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NTQAJ+MS-UIGothic"/>
                <a:cs typeface="VNTQAJ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成本管理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VNTQAJ+MS-UIGothic"/>
                <a:cs typeface="VNTQAJ+MS-UIGothic"/>
              </a:rPr>
              <a:t>成本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000" spc="23">
                <a:solidFill>
                  <a:srgbClr val="00A5B2"/>
                </a:solidFill>
                <a:latin typeface="VNTQAJ+MS-UIGothic"/>
                <a:cs typeface="VNTQAJ+MS-UIGothic"/>
              </a:rPr>
              <a:t>算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编</a:t>
            </a:r>
            <a:r>
              <a:rPr sz="2000">
                <a:solidFill>
                  <a:srgbClr val="00A5B2"/>
                </a:solidFill>
                <a:latin typeface="VNTQAJ+MS-UIGothic"/>
                <a:cs typeface="VNTQAJ+MS-UIGothic"/>
              </a:rPr>
              <a:t>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2142863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根据生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源需求，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制合理的成本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算，包括材料成本、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2417183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人工成本、制造成本等。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8959" y="310632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VNTQAJ+MS-UIGothic"/>
                <a:cs typeface="VNTQAJ+MS-UIGothic"/>
              </a:rPr>
              <a:t>成本控制与核算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959" y="3638922"/>
            <a:ext cx="62059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过实时监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控生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程中的成本消耗，及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整成本控制措施，确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保成本目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8959" y="469509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VNTQAJ+MS-UIGothic"/>
                <a:cs typeface="VNTQAJ+MS-UIGothic"/>
              </a:rPr>
              <a:t>成本分析与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00A5B2"/>
                </a:solidFill>
                <a:latin typeface="VNTQAJ+MS-UIGothic"/>
                <a:cs typeface="VNTQAJ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68959" y="522769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行分析，找出成本高的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和因素，采取有效的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化措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68959" y="550201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施降低成本。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VNTQAJ+MS-UIGothic"/>
                <a:cs typeface="VNTQAJ+MS-UIGothic"/>
              </a:rPr>
              <a:t>安全管理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55301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安全制度制定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100953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根据生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特点和安全要求，制定相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的安全管理制度和操作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2014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安全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00A5B2"/>
                </a:solidFill>
                <a:latin typeface="VNTQAJ+MS-UIGothic"/>
                <a:cs typeface="VNTQAJ+MS-UIGothic"/>
              </a:rPr>
              <a:t>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750047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定期的安全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督，确保安全生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制度的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行和操作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02436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的遵守。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5437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安全事故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00A5B2"/>
                </a:solidFill>
                <a:latin typeface="VNTQAJ+MS-UIGothic"/>
                <a:cs typeface="VNTQAJ+MS-UIGothic"/>
              </a:rPr>
              <a:t>理与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00A5B2"/>
                </a:solidFill>
                <a:latin typeface="VNTQAJ+MS-UIGothic"/>
                <a:cs typeface="VNTQAJ+MS-UIGothic"/>
              </a:rPr>
              <a:t>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40231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安全事故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行原因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理，采取有效的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防措施防止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似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事故的再次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NTQAJ+MS-UIGothic"/>
                <a:cs typeface="VNTQAJ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SAWMSK+ADDJWL+Arial-BoldMT"/>
                <a:cs typeface="SAWMSK+ADDJWL+Arial-BoldMT"/>
              </a:rPr>
              <a:t>04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子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品生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产设备</a:t>
            </a: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与工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VNTQAJ+MS-UIGothic"/>
                <a:cs typeface="VNTQAJ+MS-UIGothic"/>
              </a:rPr>
              <a:t>具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https://d.book118.com/137120165110006046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DAJKNF+JOKFOT+ArialMT</vt:lpstr>
      <vt:lpstr>Times New Roman</vt:lpstr>
      <vt:lpstr>SimSun</vt:lpstr>
      <vt:lpstr>VNTQAJ+MS-UIGothic</vt:lpstr>
      <vt:lpstr>AFWVPW+EPCOOP+MicrosoftYaHei-Bold</vt:lpstr>
      <vt:lpstr>SAWMSK+ADDJWL+Arial-BoldMT</vt:lpstr>
      <vt:lpstr>UHCFOT+AHMSWN+MicrosoftYaHei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2024-09-21T16:36:55.764</cp:lastPrinted>
  <dcterms:created xsi:type="dcterms:W3CDTF">2024-09-21T08:36:55Z</dcterms:created>
  <dcterms:modified xsi:type="dcterms:W3CDTF">2024-09-21T08:36:57Z</dcterms:modified>
</cp:coreProperties>
</file>