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9144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26468-2BC2-4920-95C6-D5C85A460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27A8A-046F-49A2-B3CF-EE297B380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F3252-ACE3-4AA7-9DF7-6C42543CE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A6936-5B4E-400E-9E46-A867FEDB9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1FD0D-B664-4E40-A6CB-BC4B1CC20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0C1548-AE47-4421-A169-1D5BE20F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DC0D5-C6DC-4F7A-B26D-6DCDB82D8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7F152-3552-450F-A731-8D68C58D0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6738B-859D-4775-A93B-CE95EBD65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B0729-C61F-40A9-828B-8F2A0ACB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26E90-A0D8-40F9-9FE5-E670EB69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45611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45611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5828" y="103188"/>
            <a:ext cx="2060972" cy="59531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63439" cy="59531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339850"/>
            <a:ext cx="4032504" cy="45275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339850"/>
            <a:ext cx="4032504" cy="45275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592762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592762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6" name="组合 1025"/>
          <p:cNvGrpSpPr/>
          <p:nvPr/>
        </p:nvGrpSpPr>
        <p:grpSpPr>
          <a:xfrm>
            <a:off x="-4762" y="0"/>
            <a:ext cx="2830512" cy="6856413"/>
            <a:chExt cx="1785" cy="4319"/>
          </a:xfrm>
        </p:grpSpPr>
        <p:sp>
          <p:nvSpPr>
            <p:cNvPr id="1027" name="未知"/>
            <p:cNvSpPr/>
            <p:nvPr/>
          </p:nvSpPr>
          <p:spPr>
            <a:xfrm>
              <a:off x="0" y="3262"/>
              <a:ext cx="472" cy="802"/>
            </a:xfrm>
            <a:solidFill>
              <a:srgbClr val="F2DFFD">
                <a:alpha val="50195"/>
              </a:srgbClr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28" name="组合 1027"/>
            <p:cNvGrpSpPr/>
            <p:nvPr/>
          </p:nvGrpSpPr>
          <p:grpSpPr>
            <a:xfrm rot="-6600000" flipH="1">
              <a:off x="109" y="2441"/>
              <a:ext cx="452" cy="444"/>
              <a:chExt cx="129" cy="157"/>
            </a:xfrm>
          </p:grpSpPr>
          <p:sp>
            <p:nvSpPr>
              <p:cNvPr id="1029" name="未知"/>
              <p:cNvSpPr/>
              <p:nvPr/>
            </p:nvSpPr>
            <p:spPr>
              <a:xfrm>
                <a:off x="0" y="0"/>
                <a:ext cx="41" cy="59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0" name="未知"/>
              <p:cNvSpPr/>
              <p:nvPr/>
            </p:nvSpPr>
            <p:spPr>
              <a:xfrm>
                <a:off x="59" y="28"/>
                <a:ext cx="70" cy="49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1" name="未知"/>
              <p:cNvSpPr/>
              <p:nvPr/>
            </p:nvSpPr>
            <p:spPr>
              <a:xfrm>
                <a:off x="45" y="132"/>
                <a:ext cx="73" cy="25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032" name="未知"/>
            <p:cNvSpPr/>
            <p:nvPr/>
          </p:nvSpPr>
          <p:spPr>
            <a:xfrm>
              <a:off x="95" y="1736"/>
              <a:ext cx="710" cy="768"/>
            </a:xfrm>
            <a:solidFill>
              <a:srgbClr val="EBF7FF">
                <a:alpha val="50195"/>
              </a:srgbClr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33" name="组合 1032"/>
            <p:cNvGrpSpPr/>
            <p:nvPr/>
          </p:nvGrpSpPr>
          <p:grpSpPr>
            <a:xfrm rot="360000">
              <a:off x="14" y="1746"/>
              <a:ext cx="1771" cy="1741"/>
              <a:chExt cx="902" cy="833"/>
            </a:xfrm>
          </p:grpSpPr>
          <p:sp>
            <p:nvSpPr>
              <p:cNvPr id="1034" name="未知"/>
              <p:cNvSpPr/>
              <p:nvPr/>
            </p:nvSpPr>
            <p:spPr>
              <a:xfrm rot="-21180000" flipH="1">
                <a:off x="84" y="0"/>
                <a:ext cx="313" cy="303"/>
              </a:xfrm>
              <a:solidFill>
                <a:srgbClr val="EBF7FF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5" name="未知"/>
              <p:cNvSpPr/>
              <p:nvPr/>
            </p:nvSpPr>
            <p:spPr>
              <a:xfrm rot="-21180000" flipH="1">
                <a:off x="0" y="56"/>
                <a:ext cx="262" cy="308"/>
              </a:xfrm>
              <a:solidFill>
                <a:srgbClr val="EBF7FF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6" name="未知"/>
              <p:cNvSpPr/>
              <p:nvPr/>
            </p:nvSpPr>
            <p:spPr>
              <a:xfrm rot="-21180000" flipH="1">
                <a:off x="80" y="120"/>
                <a:ext cx="93" cy="156"/>
              </a:xfrm>
              <a:solidFill>
                <a:srgbClr val="EBF7FF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7" name="未知"/>
              <p:cNvSpPr/>
              <p:nvPr/>
            </p:nvSpPr>
            <p:spPr>
              <a:xfrm rot="-21180000" flipH="1">
                <a:off x="272" y="323"/>
                <a:ext cx="85" cy="93"/>
              </a:xfrm>
              <a:solidFill>
                <a:srgbClr val="EBF7FF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8" name="未知"/>
              <p:cNvSpPr/>
              <p:nvPr/>
            </p:nvSpPr>
            <p:spPr>
              <a:xfrm rot="-21180000" flipH="1">
                <a:off x="248" y="348"/>
                <a:ext cx="21" cy="55"/>
              </a:xfrm>
              <a:solidFill>
                <a:srgbClr val="EBF7FF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039" name="组合 1038"/>
              <p:cNvGrpSpPr/>
              <p:nvPr/>
            </p:nvGrpSpPr>
            <p:grpSpPr>
              <a:xfrm rot="-10680000" flipH="1">
                <a:off x="294" y="464"/>
                <a:ext cx="608" cy="369"/>
                <a:chExt cx="608" cy="369"/>
              </a:xfrm>
            </p:grpSpPr>
            <p:sp>
              <p:nvSpPr>
                <p:cNvPr id="1040" name="未知"/>
                <p:cNvSpPr/>
                <p:nvPr/>
              </p:nvSpPr>
              <p:spPr>
                <a:xfrm rot="4200000">
                  <a:off x="121" y="99"/>
                  <a:ext cx="143" cy="390"/>
                </a:xfrm>
                <a:solidFill>
                  <a:srgbClr val="EBF7FF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1" name="未知"/>
                <p:cNvSpPr/>
                <p:nvPr/>
              </p:nvSpPr>
              <p:spPr>
                <a:xfrm rot="4200000">
                  <a:off x="487" y="53"/>
                  <a:ext cx="33" cy="160"/>
                </a:xfrm>
                <a:solidFill>
                  <a:srgbClr val="EBF7FF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2" name="未知"/>
                <p:cNvSpPr/>
                <p:nvPr/>
              </p:nvSpPr>
              <p:spPr>
                <a:xfrm rot="4200000">
                  <a:off x="561" y="14"/>
                  <a:ext cx="60" cy="27"/>
                </a:xfrm>
                <a:solidFill>
                  <a:srgbClr val="EBF7FF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sz="1800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043" name="组合 1042"/>
            <p:cNvGrpSpPr/>
            <p:nvPr/>
          </p:nvGrpSpPr>
          <p:grpSpPr>
            <a:xfrm rot="6240000">
              <a:off x="348" y="3854"/>
              <a:ext cx="392" cy="424"/>
              <a:chExt cx="129" cy="157"/>
            </a:xfrm>
          </p:grpSpPr>
          <p:sp>
            <p:nvSpPr>
              <p:cNvPr id="1044" name="未知"/>
              <p:cNvSpPr/>
              <p:nvPr/>
            </p:nvSpPr>
            <p:spPr>
              <a:xfrm>
                <a:off x="0" y="0"/>
                <a:ext cx="41" cy="59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5" name="未知"/>
              <p:cNvSpPr/>
              <p:nvPr/>
            </p:nvSpPr>
            <p:spPr>
              <a:xfrm>
                <a:off x="59" y="28"/>
                <a:ext cx="70" cy="49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6" name="未知"/>
              <p:cNvSpPr/>
              <p:nvPr/>
            </p:nvSpPr>
            <p:spPr>
              <a:xfrm>
                <a:off x="45" y="132"/>
                <a:ext cx="73" cy="25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47" name="组合 1046"/>
            <p:cNvGrpSpPr/>
            <p:nvPr/>
          </p:nvGrpSpPr>
          <p:grpSpPr>
            <a:xfrm rot="4980000">
              <a:off x="254" y="1102"/>
              <a:ext cx="412" cy="500"/>
              <a:chExt cx="129" cy="157"/>
            </a:xfrm>
          </p:grpSpPr>
          <p:sp>
            <p:nvSpPr>
              <p:cNvPr id="1048" name="未知"/>
              <p:cNvSpPr/>
              <p:nvPr/>
            </p:nvSpPr>
            <p:spPr>
              <a:xfrm>
                <a:off x="0" y="0"/>
                <a:ext cx="41" cy="59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" name="未知"/>
              <p:cNvSpPr/>
              <p:nvPr/>
            </p:nvSpPr>
            <p:spPr>
              <a:xfrm>
                <a:off x="59" y="28"/>
                <a:ext cx="70" cy="49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0" name="未知"/>
              <p:cNvSpPr/>
              <p:nvPr/>
            </p:nvSpPr>
            <p:spPr>
              <a:xfrm>
                <a:off x="45" y="132"/>
                <a:ext cx="73" cy="25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51" name="组合 1050"/>
            <p:cNvGrpSpPr/>
            <p:nvPr/>
          </p:nvGrpSpPr>
          <p:grpSpPr>
            <a:xfrm>
              <a:off x="820" y="0"/>
              <a:ext cx="345" cy="367"/>
              <a:chExt cx="129" cy="157"/>
            </a:xfrm>
          </p:grpSpPr>
          <p:sp>
            <p:nvSpPr>
              <p:cNvPr id="1052" name="未知"/>
              <p:cNvSpPr/>
              <p:nvPr/>
            </p:nvSpPr>
            <p:spPr>
              <a:xfrm>
                <a:off x="0" y="0"/>
                <a:ext cx="41" cy="59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3" name="未知"/>
              <p:cNvSpPr/>
              <p:nvPr/>
            </p:nvSpPr>
            <p:spPr>
              <a:xfrm>
                <a:off x="59" y="28"/>
                <a:ext cx="70" cy="49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4" name="未知"/>
              <p:cNvSpPr/>
              <p:nvPr/>
            </p:nvSpPr>
            <p:spPr>
              <a:xfrm>
                <a:off x="45" y="132"/>
                <a:ext cx="73" cy="25"/>
              </a:xfrm>
              <a:solidFill>
                <a:srgbClr val="FFFFCC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1800" b="0" i="0" u="none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055" name="未知"/>
            <p:cNvSpPr/>
            <p:nvPr/>
          </p:nvSpPr>
          <p:spPr>
            <a:xfrm>
              <a:off x="92" y="94"/>
              <a:ext cx="699" cy="756"/>
            </a:xfrm>
            <a:solidFill>
              <a:srgbClr val="EDFAD2">
                <a:alpha val="50195"/>
              </a:srgbClr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6" name="未知"/>
            <p:cNvSpPr/>
            <p:nvPr/>
          </p:nvSpPr>
          <p:spPr>
            <a:xfrm rot="780000">
              <a:off x="247" y="3404"/>
              <a:ext cx="132" cy="167"/>
            </a:xfrm>
            <a:solidFill>
              <a:srgbClr val="F2DFFD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7" name="未知"/>
            <p:cNvSpPr/>
            <p:nvPr/>
          </p:nvSpPr>
          <p:spPr>
            <a:xfrm rot="780000">
              <a:off x="271" y="3592"/>
              <a:ext cx="66" cy="43"/>
            </a:xfrm>
            <a:solidFill>
              <a:srgbClr val="F2DFFD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8" name="未知"/>
            <p:cNvSpPr/>
            <p:nvPr/>
          </p:nvSpPr>
          <p:spPr>
            <a:xfrm>
              <a:off x="16" y="4110"/>
              <a:ext cx="118" cy="209"/>
            </a:xfrm>
            <a:solidFill>
              <a:srgbClr val="F2DFFD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9" name="未知"/>
            <p:cNvSpPr/>
            <p:nvPr/>
          </p:nvSpPr>
          <p:spPr>
            <a:xfrm>
              <a:off x="5" y="3968"/>
              <a:ext cx="130" cy="128"/>
            </a:xfrm>
            <a:solidFill>
              <a:srgbClr val="F2DFFD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0" name="未知"/>
            <p:cNvSpPr/>
            <p:nvPr/>
          </p:nvSpPr>
          <p:spPr>
            <a:xfrm>
              <a:off x="5" y="3949"/>
              <a:ext cx="47" cy="86"/>
            </a:xfrm>
            <a:solidFill>
              <a:srgbClr val="F2DFFD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1" name="未知"/>
            <p:cNvSpPr/>
            <p:nvPr/>
          </p:nvSpPr>
          <p:spPr>
            <a:xfrm>
              <a:off x="5" y="3239"/>
              <a:ext cx="497" cy="740"/>
            </a:xfrm>
            <a:solidFill>
              <a:srgbClr val="F2DFFD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2" name="未知"/>
            <p:cNvSpPr/>
            <p:nvPr/>
          </p:nvSpPr>
          <p:spPr>
            <a:xfrm rot="1560000">
              <a:off x="25" y="410"/>
              <a:ext cx="344" cy="245"/>
            </a:xfrm>
            <a:solidFill>
              <a:srgbClr val="EDFAD2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3" name="未知"/>
            <p:cNvSpPr/>
            <p:nvPr/>
          </p:nvSpPr>
          <p:spPr>
            <a:xfrm rot="1560000">
              <a:off x="247" y="756"/>
              <a:ext cx="167" cy="115"/>
            </a:xfrm>
            <a:solidFill>
              <a:srgbClr val="EDFAD2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4" name="未知"/>
            <p:cNvSpPr/>
            <p:nvPr/>
          </p:nvSpPr>
          <p:spPr>
            <a:xfrm rot="1560000">
              <a:off x="579" y="286"/>
              <a:ext cx="147" cy="160"/>
            </a:xfrm>
            <a:solidFill>
              <a:srgbClr val="EDFAD2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" name="未知"/>
            <p:cNvSpPr/>
            <p:nvPr/>
          </p:nvSpPr>
          <p:spPr>
            <a:xfrm rot="1560000">
              <a:off x="241" y="721"/>
              <a:ext cx="62" cy="97"/>
            </a:xfrm>
            <a:solidFill>
              <a:srgbClr val="EDFAD2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6" name="未知"/>
            <p:cNvSpPr/>
            <p:nvPr/>
          </p:nvSpPr>
          <p:spPr>
            <a:xfrm rot="1560000">
              <a:off x="590" y="466"/>
              <a:ext cx="72" cy="41"/>
            </a:xfrm>
            <a:solidFill>
              <a:srgbClr val="EDFAD2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7" name="未知"/>
            <p:cNvSpPr/>
            <p:nvPr/>
          </p:nvSpPr>
          <p:spPr>
            <a:xfrm>
              <a:off x="5" y="886"/>
              <a:ext cx="360" cy="650"/>
            </a:xfrm>
            <a:solidFill>
              <a:srgbClr val="EDFAD2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8" name="未知"/>
            <p:cNvSpPr/>
            <p:nvPr/>
          </p:nvSpPr>
          <p:spPr>
            <a:xfrm rot="1560000">
              <a:off x="61" y="84"/>
              <a:ext cx="804" cy="686"/>
            </a:xfrm>
            <a:solidFill>
              <a:srgbClr val="EDFAD2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69" name="标题 1068"/>
          <p:cNvSpPr/>
          <p:nvPr>
            <p:ph type="title"/>
          </p:nvPr>
        </p:nvSpPr>
        <p:spPr>
          <a:xfrm>
            <a:off x="442913" y="103188"/>
            <a:ext cx="8243887" cy="13144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70" name="文本占位符 1069"/>
          <p:cNvSpPr/>
          <p:nvPr>
            <p:ph type="body" idx="1"/>
          </p:nvPr>
        </p:nvSpPr>
        <p:spPr>
          <a:xfrm>
            <a:off x="457200" y="1600200"/>
            <a:ext cx="8229600" cy="4456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71" name="日期占位符 1070"/>
          <p:cNvSpPr/>
          <p:nvPr>
            <p:ph type="dt" sz="half" idx="2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72" name="页脚占位符 1071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073" name="灯片编号占位符 1072"/>
          <p:cNvSpPr/>
          <p:nvPr>
            <p:ph type="sldNum" sz="quarter" idx="4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marL="0" lvl="0" indent="0" algn="ctr" defTabSz="914400" eaLnBrk="1" fontAlgn="base" hangingPunct="1">
        <a:lnSpc>
          <a:spcPct val="9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4400" b="0" i="0" u="none" kern="1200">
          <a:solidFill>
            <a:schemeClr val="tx2"/>
          </a:solidFill>
          <a:effectLst>
            <a:outerShdw blurRad="38100" dist="38100" dir="2700000">
              <a:srgbClr val="C0C0C0"/>
            </a:outerShdw>
          </a:effectLst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800" b="0" i="0" u="none" kern="1200">
          <a:solidFill>
            <a:schemeClr val="tx1"/>
          </a:solidFill>
          <a:latin typeface="Verdana"/>
          <a:ea typeface="宋体" panose="02010600030101010101" pitchFamily="2" charset="-122"/>
          <a:cs typeface="+mn-cs"/>
        </a:defRPr>
      </a:lvl2pPr>
      <a:lvl3pPr marL="1143000" lvl="2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400" b="0" i="0" u="none" kern="1200">
          <a:solidFill>
            <a:schemeClr val="tx1"/>
          </a:solidFill>
          <a:latin typeface="Verdana"/>
          <a:ea typeface="宋体" panose="02010600030101010101" pitchFamily="2" charset="-122"/>
          <a:cs typeface="+mn-cs"/>
        </a:defRPr>
      </a:lvl3pPr>
      <a:lvl4pPr marL="1600200" lvl="3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000" b="0" i="0" u="none" kern="1200">
          <a:solidFill>
            <a:schemeClr val="tx1"/>
          </a:solidFill>
          <a:latin typeface="Verdana"/>
          <a:ea typeface="宋体" panose="02010600030101010101" pitchFamily="2" charset="-122"/>
          <a:cs typeface="+mn-cs"/>
        </a:defRPr>
      </a:lvl4pPr>
      <a:lvl5pPr marL="2057400" lvl="4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Verdana"/>
          <a:ea typeface="宋体" panose="02010600030101010101" pitchFamily="2" charset="-122"/>
          <a:cs typeface="+mn-cs"/>
        </a:defRPr>
      </a:lvl5pPr>
      <a:lvl6pPr marL="2514600" lvl="5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Verdana"/>
          <a:ea typeface="宋体" panose="02010600030101010101" pitchFamily="2" charset="-122"/>
          <a:cs typeface="+mn-cs"/>
        </a:defRPr>
      </a:lvl6pPr>
      <a:lvl7pPr marL="2971800" lvl="6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Verdana"/>
          <a:ea typeface="宋体" panose="02010600030101010101" pitchFamily="2" charset="-122"/>
          <a:cs typeface="+mn-cs"/>
        </a:defRPr>
      </a:lvl7pPr>
      <a:lvl8pPr marL="3429000" lvl="7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Verdana"/>
          <a:ea typeface="宋体" panose="02010600030101010101" pitchFamily="2" charset="-122"/>
          <a:cs typeface="+mn-cs"/>
        </a:defRPr>
      </a:lvl8pPr>
      <a:lvl9pPr marL="3886200" lvl="8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Verdana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83" name="标题 4097"/>
          <p:cNvSpPr/>
          <p:nvPr>
            <p:ph type="title"/>
          </p:nvPr>
        </p:nvSpPr>
        <p:spPr>
          <a:xfrm>
            <a:off x="457200" y="274638"/>
            <a:ext cx="8229600" cy="92233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84" name="文本占位符 4098"/>
          <p:cNvSpPr/>
          <p:nvPr>
            <p:ph type="body" idx="1"/>
          </p:nvPr>
        </p:nvSpPr>
        <p:spPr>
          <a:xfrm>
            <a:off x="457200" y="1339850"/>
            <a:ext cx="8229600" cy="45275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85" name="日期占位符 4099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黑体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/>
          </a:p>
        </p:txBody>
      </p:sp>
      <p:sp>
        <p:nvSpPr>
          <p:cNvPr id="1086" name="页脚占位符 4100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87" name="灯片编号占位符 4101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hf hdr="0" dt="0"/>
  <p:txStyles>
    <p:titleStyle>
      <a:lvl1pPr marL="0" lvl="0" indent="0" algn="ctr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800" b="0" i="0" u="none" kern="1200">
          <a:solidFill>
            <a:schemeClr val="tx1"/>
          </a:solidFill>
          <a:latin typeface="Arial Rounded MT Bold"/>
          <a:ea typeface="黑体"/>
          <a:cs typeface="+mn-cs"/>
        </a:defRPr>
      </a:lvl2pPr>
      <a:lvl3pPr marL="1143000" lvl="2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400" b="0" i="0" u="none" kern="1200">
          <a:solidFill>
            <a:schemeClr val="tx1"/>
          </a:solidFill>
          <a:latin typeface="Arial Rounded MT Bold"/>
          <a:ea typeface="黑体"/>
          <a:cs typeface="+mn-cs"/>
        </a:defRPr>
      </a:lvl3pPr>
      <a:lvl4pPr marL="1600200" lvl="3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000" b="0" i="0" u="none" kern="1200">
          <a:solidFill>
            <a:schemeClr val="tx1"/>
          </a:solidFill>
          <a:latin typeface="Arial Rounded MT Bold"/>
          <a:ea typeface="黑体"/>
          <a:cs typeface="+mn-cs"/>
        </a:defRPr>
      </a:lvl4pPr>
      <a:lvl5pPr marL="2057400" lvl="4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Arial Rounded MT Bold"/>
          <a:ea typeface="黑体"/>
          <a:cs typeface="+mn-cs"/>
        </a:defRPr>
      </a:lvl5pPr>
      <a:lvl6pPr marL="2514600" lvl="5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Arial Rounded MT Bold"/>
          <a:ea typeface="黑体"/>
          <a:cs typeface="+mn-cs"/>
        </a:defRPr>
      </a:lvl6pPr>
      <a:lvl7pPr marL="2971800" lvl="6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Arial Rounded MT Bold"/>
          <a:ea typeface="黑体"/>
          <a:cs typeface="+mn-cs"/>
        </a:defRPr>
      </a:lvl7pPr>
      <a:lvl8pPr marL="3429000" lvl="7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Arial Rounded MT Bold"/>
          <a:ea typeface="黑体"/>
          <a:cs typeface="+mn-cs"/>
        </a:defRPr>
      </a:lvl8pPr>
      <a:lvl9pPr marL="3886200" lvl="8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000" b="0" i="0" u="none" kern="1200">
          <a:solidFill>
            <a:schemeClr val="tx1"/>
          </a:solidFill>
          <a:latin typeface="Arial Rounded MT Bold"/>
          <a:ea typeface="黑体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gi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gi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gif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gif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250351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>
                <a:ea typeface="宋体" panose="02010600030101010101" pitchFamily="2" charset="-122"/>
              </a:rPr>
              <a:t>精选ppt课件</a:t>
            </a:r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1</a:t>
            </a:fld>
            <a:endParaRPr lang="zh-CN" altLang="en-US" sz="1400" u="none">
              <a:solidFill>
                <a:schemeClr val="tx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pic>
        <p:nvPicPr>
          <p:cNvPr id="2050" name="图片 7169" descr="HORS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1625" y="-225425"/>
            <a:ext cx="9750425" cy="7312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文本框 7170"/>
          <p:cNvSpPr/>
          <p:nvPr/>
        </p:nvSpPr>
        <p:spPr>
          <a:xfrm>
            <a:off x="971550" y="1646238"/>
            <a:ext cx="9415463" cy="59499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4200" b="1">
                <a:solidFill>
                  <a:schemeClr val="folHlink"/>
                </a:solidFill>
                <a:latin typeface="Microsoft Sans Serif" panose="020b0604020202020204" pitchFamily="34" charset="0"/>
                <a:ea typeface="华文仿宋" panose="02010600040101010101" charset="-122"/>
              </a:rPr>
              <a:t>  </a:t>
            </a:r>
            <a:r>
              <a:rPr lang="en-US" altLang="zh-CN" sz="4200" b="1">
                <a:solidFill>
                  <a:schemeClr val="tx2"/>
                </a:solidFill>
                <a:latin typeface="Microsoft Sans Serif" panose="020b0604020202020204" pitchFamily="34" charset="0"/>
                <a:ea typeface="华文仿宋" panose="02010600040101010101" charset="-122"/>
              </a:rPr>
              <a:t>The Simple Present Tense</a:t>
            </a:r>
            <a:endParaRPr lang="en-US" altLang="zh-CN" sz="4200" b="1">
              <a:solidFill>
                <a:schemeClr val="tx2"/>
              </a:solidFill>
              <a:latin typeface="Microsoft Sans Serif" panose="020b0604020202020204" pitchFamily="34" charset="0"/>
              <a:ea typeface="华文仿宋" panose="02010600040101010101" charset="-122"/>
            </a:endParaRPr>
          </a:p>
          <a:p>
            <a:pPr eaLnBrk="0" hangingPunct="0"/>
            <a:r>
              <a:rPr lang="en-US" altLang="zh-CN" sz="4800" b="1">
                <a:solidFill>
                  <a:srgbClr val="008080"/>
                </a:solidFill>
                <a:latin typeface="Arial" pitchFamily="34" charset="0"/>
                <a:ea typeface="华文仿宋" panose="02010600040101010101" charset="-122"/>
              </a:rPr>
              <a:t>         </a:t>
            </a:r>
            <a:endParaRPr lang="en-US" altLang="zh-CN" sz="4800" b="1">
              <a:solidFill>
                <a:srgbClr val="008080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r>
              <a:rPr lang="en-US" altLang="zh-CN" sz="4800" b="1">
                <a:solidFill>
                  <a:srgbClr val="008080"/>
                </a:solidFill>
                <a:latin typeface="Arial" pitchFamily="34" charset="0"/>
                <a:ea typeface="华文仿宋" panose="02010600040101010101" charset="-122"/>
              </a:rPr>
              <a:t>       </a:t>
            </a:r>
            <a:r>
              <a:rPr lang="zh-CN" altLang="en-US" sz="5400">
                <a:solidFill>
                  <a:srgbClr val="009900"/>
                </a:solidFill>
                <a:latin typeface="Arial" pitchFamily="34" charset="0"/>
                <a:ea typeface="华文仿宋" panose="02010600040101010101" charset="-122"/>
              </a:rPr>
              <a:t>一般现在时态</a:t>
            </a:r>
            <a:endParaRPr lang="zh-CN" altLang="en-US" sz="5400">
              <a:solidFill>
                <a:srgbClr val="009900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endParaRPr lang="zh-CN" altLang="en-US" sz="4000" b="1">
              <a:solidFill>
                <a:srgbClr val="009900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endParaRPr lang="zh-CN" altLang="en-US" sz="4000" b="1">
              <a:solidFill>
                <a:srgbClr val="009900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r>
              <a:rPr lang="zh-CN" altLang="en-US" sz="4000" b="1">
                <a:solidFill>
                  <a:srgbClr val="009900"/>
                </a:solidFill>
                <a:latin typeface="Arial" pitchFamily="34" charset="0"/>
                <a:ea typeface="华文仿宋" panose="02010600040101010101" charset="-122"/>
              </a:rPr>
              <a:t>           </a:t>
            </a:r>
            <a:endParaRPr lang="zh-CN" altLang="en-US" sz="4000" b="1">
              <a:solidFill>
                <a:srgbClr val="009900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r>
              <a:rPr lang="zh-CN" altLang="en-US" sz="4000" b="1">
                <a:solidFill>
                  <a:srgbClr val="0099FF"/>
                </a:solidFill>
                <a:latin typeface="Arial" pitchFamily="34" charset="0"/>
                <a:ea typeface="华文仿宋" panose="02010600040101010101" charset="-122"/>
              </a:rPr>
              <a:t>              </a:t>
            </a:r>
            <a:endParaRPr lang="zh-CN" altLang="en-US" sz="4000" b="1">
              <a:solidFill>
                <a:srgbClr val="0099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endParaRPr lang="zh-CN" altLang="en-US" sz="4000" b="1">
              <a:solidFill>
                <a:srgbClr val="0099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r>
              <a:rPr lang="zh-CN" altLang="en-US" sz="4000" b="1">
                <a:solidFill>
                  <a:srgbClr val="0099FF"/>
                </a:solidFill>
                <a:latin typeface="Arial" pitchFamily="34" charset="0"/>
                <a:ea typeface="华文仿宋" panose="02010600040101010101" charset="-122"/>
              </a:rPr>
              <a:t>                       </a:t>
            </a:r>
            <a:endParaRPr lang="zh-CN" altLang="en-US" sz="4000" b="1">
              <a:solidFill>
                <a:srgbClr val="0099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052" name="TextBox 205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4 -0.00667 -0.029 -0.012 -0.044 -0.012 C -0.114 -0.012 -0.169 0.064 -0.169 0.156 C -0.169 0.24667 -0.114 0.32133 -0.044 0.32133 C -0.029 0.32133 -0.014 0.31733 0 0.31067 C -0.047 0.28667 -0.08 0.22667 -0.08 0.156 C -0.08 0.084 -0.047 0.024 0 0 Z" ptsTypes="">
                                      <p:cBhvr additive="base">
                                        <p:cTn id="12" dur="2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4 -0.00667 -0.029 -0.012 -0.044 -0.012 C -0.114 -0.012 -0.169 0.064 -0.169 0.156 C -0.169 0.24667 -0.114 0.32133 -0.044 0.32133 C -0.029 0.32133 -0.014 0.31733 0 0.31067 C -0.047 0.28667 -0.08 0.22667 -0.08 0.156 C -0.08 0.084 -0.047 0.024 0 0 Z" ptsTypes="">
                                      <p:cBhvr additive="base">
                                        <p:cTn id="14" dur="2000" fill="hold"/>
                                        <p:tgtEl>
                                          <p:spTgt spid="2051">
                                            <p:txEl>
                                              <p:charRg st="27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4 -0.00667 -0.029 -0.012 -0.044 -0.012 C -0.114 -0.012 -0.169 0.064 -0.169 0.156 C -0.169 0.24667 -0.114 0.32133 -0.044 0.32133 C -0.029 0.32133 -0.014 0.31733 0 0.31067 C -0.047 0.28667 -0.08 0.22667 -0.08 0.156 C -0.08 0.084 -0.047 0.024 0 0 Z" ptsTypes="">
                                      <p:cBhvr additive="base">
                                        <p:cTn id="16" dur="2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2054" name="图片 8193" descr="0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5" name="标题 8194"/>
          <p:cNvSpPr/>
          <p:nvPr>
            <p:ph type="title" idx="4294967295"/>
          </p:nvPr>
        </p:nvSpPr>
        <p:spPr>
          <a:xfrm>
            <a:off x="457200" y="274638"/>
            <a:ext cx="8229600" cy="922337"/>
          </a:xfrm>
          <a:ln>
            <a:solidFill>
              <a:srgbClr val="000000"/>
            </a:solidFill>
            <a:miter/>
          </a:ln>
        </p:spPr>
        <p:txBody>
          <a:bodyPr anchor="ctr" anchorCtr="0"/>
          <a:lstStyle/>
          <a:p>
            <a:r>
              <a:rPr lang="en-US" altLang="zh-CN" b="1">
                <a:solidFill>
                  <a:schemeClr val="accent2"/>
                </a:solidFill>
                <a:ea typeface="华文仿宋" panose="02010600040101010101" charset="-122"/>
              </a:rPr>
              <a:t>1.     </a:t>
            </a:r>
            <a:r>
              <a:rPr lang="zh-CN" altLang="en-US" b="1">
                <a:solidFill>
                  <a:schemeClr val="accent2"/>
                </a:solidFill>
                <a:ea typeface="华文仿宋" panose="02010600040101010101" charset="-122"/>
              </a:rPr>
              <a:t>一般现在时的基本用法</a:t>
            </a:r>
            <a:r>
              <a:rPr lang="zh-CN" altLang="en-US" b="1">
                <a:ea typeface="华文仿宋" panose="02010600040101010101" charset="-122"/>
              </a:rPr>
              <a:t>：</a:t>
            </a:r>
            <a:endParaRPr lang="zh-CN" altLang="en-US" b="1">
              <a:ea typeface="华文仿宋" panose="02010600040101010101" charset="-122"/>
            </a:endParaRPr>
          </a:p>
        </p:txBody>
      </p:sp>
      <p:sp>
        <p:nvSpPr>
          <p:cNvPr id="2056" name="文本占位符 8195"/>
          <p:cNvSpPr/>
          <p:nvPr>
            <p:ph type="body" idx="4294967295"/>
          </p:nvPr>
        </p:nvSpPr>
        <p:spPr>
          <a:xfrm>
            <a:off x="457200" y="1339850"/>
            <a:ext cx="8229600" cy="4527550"/>
          </a:xfrm>
          <a:ln>
            <a:solidFill>
              <a:srgbClr val="000000"/>
            </a:solidFill>
            <a:miter/>
          </a:ln>
        </p:spPr>
        <p:txBody>
          <a:bodyPr anchor="t" anchorCtr="0"/>
          <a:lstStyle/>
          <a:p>
            <a:pPr>
              <a:lnSpc>
                <a:spcPct val="90000"/>
              </a:lnSpc>
            </a:pPr>
            <a:r>
              <a:rPr lang="en-US" altLang="zh-CN" b="1">
                <a:solidFill>
                  <a:schemeClr val="hlink"/>
                </a:solidFill>
                <a:ea typeface="华文仿宋" panose="02010600040101010101" charset="-122"/>
              </a:rPr>
              <a:t>1) </a:t>
            </a:r>
            <a:r>
              <a:rPr lang="zh-CN" altLang="en-US" b="1">
                <a:solidFill>
                  <a:schemeClr val="hlink"/>
                </a:solidFill>
                <a:ea typeface="华文仿宋" panose="02010600040101010101" charset="-122"/>
              </a:rPr>
              <a:t>经常性或习惯性的动作，常与表示频率副词的时间状语连用。</a:t>
            </a:r>
            <a:endParaRPr lang="zh-CN" altLang="en-US" b="1">
              <a:solidFill>
                <a:schemeClr val="hlink"/>
              </a:solidFill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r>
              <a:rPr lang="zh-CN" altLang="en-US" b="1">
                <a:ea typeface="华文仿宋" panose="02010600040101010101" charset="-122"/>
              </a:rPr>
              <a:t>时间状语： </a:t>
            </a:r>
            <a:r>
              <a:rPr lang="en-US" altLang="zh-CN" b="1">
                <a:ea typeface="华文仿宋" panose="02010600040101010101" charset="-122"/>
              </a:rPr>
              <a:t>every morning(afternoon, Sunday), sometimes,</a:t>
            </a:r>
            <a:r>
              <a:rPr lang="zh-CN" altLang="en-US" b="1">
                <a:ea typeface="华文仿宋" panose="02010600040101010101" charset="-122"/>
              </a:rPr>
              <a:t>　</a:t>
            </a:r>
            <a:r>
              <a:rPr lang="en-US" altLang="zh-CN" b="1">
                <a:ea typeface="华文仿宋" panose="02010600040101010101" charset="-122"/>
              </a:rPr>
              <a:t>at…, on Sunday, often. usually,</a:t>
            </a:r>
            <a:endParaRPr lang="en-US" altLang="zh-CN" b="1"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r>
              <a:rPr lang="zh-CN" altLang="en-US" b="1">
                <a:ea typeface="华文仿宋" panose="02010600040101010101" charset="-122"/>
              </a:rPr>
              <a:t>例如：　</a:t>
            </a:r>
            <a:r>
              <a:rPr lang="en-US" altLang="zh-CN" b="1">
                <a:ea typeface="华文仿宋" panose="02010600040101010101" charset="-122"/>
              </a:rPr>
              <a:t>I wake up at six O’clock every morning.</a:t>
            </a:r>
            <a:endParaRPr lang="en-US" altLang="zh-CN" b="1"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r>
              <a:rPr lang="en-US" altLang="zh-CN" b="1">
                <a:ea typeface="华文仿宋" panose="02010600040101010101" charset="-122"/>
              </a:rPr>
              <a:t>My friends often go to the park on Sundays.</a:t>
            </a:r>
            <a:endParaRPr lang="en-US" altLang="zh-CN" b="1"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3" dur="1000" fill="hold"/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0" dur="1000" fill="hold"/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7" dur="1000" fill="hold"/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3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9" name="标题 9217"/>
          <p:cNvSpPr/>
          <p:nvPr>
            <p:ph type="title" idx="4294967295"/>
          </p:nvPr>
        </p:nvSpPr>
        <p:spPr>
          <a:xfrm>
            <a:off x="457200" y="274638"/>
            <a:ext cx="8229600" cy="922337"/>
          </a:xfrm>
        </p:spPr>
        <p:txBody>
          <a:bodyPr anchor="ctr" anchorCtr="0"/>
          <a:lstStyle/>
          <a:p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060" name="文本占位符 9218"/>
          <p:cNvSpPr/>
          <p:nvPr>
            <p:ph type="body" idx="4294967295"/>
          </p:nvPr>
        </p:nvSpPr>
        <p:spPr>
          <a:xfrm>
            <a:off x="457200" y="1339850"/>
            <a:ext cx="8229600" cy="4527550"/>
          </a:xfrm>
        </p:spPr>
        <p:txBody>
          <a:bodyPr anchor="t" anchorCtr="0"/>
          <a:lstStyle/>
          <a:p>
            <a:endParaRPr lang="zh-CN" altLang="en-US">
              <a:ea typeface="华文仿宋" panose="02010600040101010101" charset="-122"/>
            </a:endParaRPr>
          </a:p>
        </p:txBody>
      </p:sp>
      <p:pic>
        <p:nvPicPr>
          <p:cNvPr id="2061" name="图片 9219" descr="0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62" name="矩形 9220"/>
          <p:cNvSpPr/>
          <p:nvPr/>
        </p:nvSpPr>
        <p:spPr>
          <a:xfrm>
            <a:off x="152400" y="1141413"/>
            <a:ext cx="8101013" cy="3021012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>
                <a:solidFill>
                  <a:schemeClr val="hlink"/>
                </a:solidFill>
                <a:latin typeface="Arial" pitchFamily="34" charset="0"/>
                <a:ea typeface="华文仿宋" panose="02010600040101010101" charset="-122"/>
              </a:rPr>
              <a:t>2) </a:t>
            </a:r>
            <a:r>
              <a:rPr lang="zh-CN" altLang="en-US" sz="3200" b="1">
                <a:solidFill>
                  <a:schemeClr val="hlink"/>
                </a:solidFill>
                <a:latin typeface="Arial" pitchFamily="34" charset="0"/>
                <a:ea typeface="华文仿宋" panose="02010600040101010101" charset="-122"/>
              </a:rPr>
              <a:t>用于表示客观真理，客观存在，科学事实。</a:t>
            </a:r>
            <a:endParaRPr lang="zh-CN" altLang="en-US" sz="3200" b="1">
              <a:solidFill>
                <a:schemeClr val="hlink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r>
              <a:rPr lang="zh-CN" altLang="en-US" sz="3200" b="1">
                <a:latin typeface="Arial" pitchFamily="34" charset="0"/>
                <a:ea typeface="华文仿宋" panose="02010600040101010101" charset="-122"/>
              </a:rPr>
              <a:t>例如： </a:t>
            </a:r>
            <a:endParaRPr lang="zh-CN" altLang="en-US" sz="3200" b="1"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r>
              <a:rPr lang="en-US" altLang="zh-CN" sz="3200" b="1">
                <a:latin typeface="Arial" pitchFamily="34" charset="0"/>
                <a:ea typeface="华文仿宋" panose="02010600040101010101" charset="-122"/>
              </a:rPr>
              <a:t>The earth moves around the sun.    </a:t>
            </a:r>
            <a:r>
              <a:rPr lang="zh-CN" altLang="en-US" sz="3200" b="1">
                <a:latin typeface="Arial" pitchFamily="34" charset="0"/>
                <a:ea typeface="华文仿宋" panose="02010600040101010101" charset="-122"/>
              </a:rPr>
              <a:t>地球绕着太阳转。</a:t>
            </a:r>
            <a:endParaRPr lang="zh-CN" altLang="en-US" sz="3200" b="1"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r>
              <a:rPr lang="en-US" altLang="zh-CN" sz="3200" b="1">
                <a:latin typeface="Arial" pitchFamily="34" charset="0"/>
                <a:ea typeface="华文仿宋" panose="02010600040101010101" charset="-122"/>
              </a:rPr>
              <a:t>Tomorrow is Tuesday.</a:t>
            </a:r>
            <a:endParaRPr lang="en-US" altLang="zh-CN" sz="3200" b="1">
              <a:latin typeface="Arial" pitchFamily="34" charset="0"/>
              <a:ea typeface="华文仿宋" panose="02010600040101010101" charset="-122"/>
            </a:endParaRPr>
          </a:p>
          <a:p>
            <a:pPr eaLnBrk="0" hangingPunct="0"/>
            <a:r>
              <a:rPr lang="zh-CN" altLang="en-US" sz="3200" b="1">
                <a:latin typeface="Arial" pitchFamily="34" charset="0"/>
                <a:ea typeface="华文仿宋" panose="02010600040101010101" charset="-122"/>
              </a:rPr>
              <a:t>明天是星期二</a:t>
            </a:r>
            <a:r>
              <a:rPr lang="zh-CN" altLang="en-US" sz="3200">
                <a:latin typeface="Arial" pitchFamily="34" charset="0"/>
                <a:ea typeface="华文仿宋" panose="02010600040101010101" charset="-122"/>
              </a:rPr>
              <a:t> </a:t>
            </a:r>
            <a:endParaRPr lang="zh-CN" altLang="en-US" sz="3200"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5" dur="1000" fill="hold"/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0" dur="1000" fill="hold"/>
                                        <p:tgtEl>
                                          <p:spTgt spid="20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0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0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7" dur="1000" fill="hold"/>
                                        <p:tgtEl>
                                          <p:spTgt spid="20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0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0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2" dur="1000" fill="hold"/>
                                        <p:tgtEl>
                                          <p:spTgt spid="20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0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0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4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2065" name="图片 10241" descr="0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66" name="文本占位符 10242"/>
          <p:cNvSpPr/>
          <p:nvPr>
            <p:ph type="body" idx="4294967295"/>
          </p:nvPr>
        </p:nvSpPr>
        <p:spPr>
          <a:xfrm>
            <a:off x="457200" y="304800"/>
            <a:ext cx="8686800" cy="5821363"/>
          </a:xfrm>
          <a:ln>
            <a:solidFill>
              <a:srgbClr val="000000"/>
            </a:solidFill>
            <a:miter/>
          </a:ln>
        </p:spPr>
        <p:txBody>
          <a:bodyPr anchor="t" anchorCtr="0"/>
          <a:lstStyle/>
          <a:p>
            <a:r>
              <a:rPr lang="en-US" altLang="zh-CN" b="1">
                <a:solidFill>
                  <a:schemeClr val="hlink"/>
                </a:solidFill>
                <a:ea typeface="华文仿宋" panose="02010600040101010101" charset="-122"/>
              </a:rPr>
              <a:t>3) </a:t>
            </a:r>
            <a:r>
              <a:rPr lang="zh-CN" altLang="en-US" b="1">
                <a:solidFill>
                  <a:schemeClr val="hlink"/>
                </a:solidFill>
                <a:ea typeface="华文仿宋" panose="02010600040101010101" charset="-122"/>
              </a:rPr>
              <a:t>用于格言或警句中。</a:t>
            </a:r>
            <a:endParaRPr lang="zh-CN" altLang="en-US" b="1">
              <a:solidFill>
                <a:schemeClr val="hlink"/>
              </a:solidFill>
              <a:ea typeface="华文仿宋" panose="02010600040101010101" charset="-122"/>
            </a:endParaRPr>
          </a:p>
          <a:p>
            <a:r>
              <a:rPr lang="zh-CN" altLang="en-US" b="1">
                <a:solidFill>
                  <a:srgbClr val="FF3300"/>
                </a:solidFill>
                <a:ea typeface="华文仿宋" panose="02010600040101010101" charset="-122"/>
              </a:rPr>
              <a:t>例如</a:t>
            </a:r>
            <a:r>
              <a:rPr lang="zh-CN" altLang="en-US" b="1">
                <a:ea typeface="华文仿宋" panose="02010600040101010101" charset="-122"/>
              </a:rPr>
              <a:t>：</a:t>
            </a:r>
            <a:endParaRPr lang="zh-CN" altLang="en-US" b="1">
              <a:ea typeface="华文仿宋" panose="02010600040101010101" charset="-122"/>
            </a:endParaRPr>
          </a:p>
          <a:p>
            <a:r>
              <a:rPr lang="en-US" altLang="zh-CN" b="1">
                <a:ea typeface="华文仿宋" panose="02010600040101010101" charset="-122"/>
              </a:rPr>
              <a:t>Where there is a will, there is a way.</a:t>
            </a:r>
            <a:r>
              <a:rPr lang="zh-CN" altLang="en-US" b="1">
                <a:ea typeface="华文仿宋" panose="02010600040101010101" charset="-122"/>
              </a:rPr>
              <a:t>有志者事竟成。</a:t>
            </a:r>
            <a:endParaRPr lang="zh-CN" altLang="en-US" b="1">
              <a:ea typeface="华文仿宋" panose="02010600040101010101" charset="-122"/>
            </a:endParaRPr>
          </a:p>
          <a:p>
            <a:r>
              <a:rPr lang="en-US" altLang="zh-CN" b="1">
                <a:solidFill>
                  <a:schemeClr val="hlink"/>
                </a:solidFill>
                <a:ea typeface="华文仿宋" panose="02010600040101010101" charset="-122"/>
              </a:rPr>
              <a:t>4) </a:t>
            </a:r>
            <a:r>
              <a:rPr lang="zh-CN" altLang="en-US" b="1">
                <a:solidFill>
                  <a:schemeClr val="hlink"/>
                </a:solidFill>
                <a:ea typeface="华文仿宋" panose="02010600040101010101" charset="-122"/>
              </a:rPr>
              <a:t>用于表示现在时刻的状态、能力、性格、个性。</a:t>
            </a:r>
            <a:endParaRPr lang="zh-CN" altLang="en-US" b="1">
              <a:solidFill>
                <a:schemeClr val="hlink"/>
              </a:solidFill>
              <a:ea typeface="华文仿宋" panose="02010600040101010101" charset="-122"/>
            </a:endParaRPr>
          </a:p>
          <a:p>
            <a:r>
              <a:rPr lang="zh-CN" altLang="en-US" b="1">
                <a:solidFill>
                  <a:srgbClr val="FF3300"/>
                </a:solidFill>
                <a:ea typeface="华文仿宋" panose="02010600040101010101" charset="-122"/>
              </a:rPr>
              <a:t>例如</a:t>
            </a:r>
            <a:r>
              <a:rPr lang="zh-CN" altLang="en-US" b="1">
                <a:ea typeface="华文仿宋" panose="02010600040101010101" charset="-122"/>
              </a:rPr>
              <a:t>： </a:t>
            </a:r>
            <a:endParaRPr lang="zh-CN" altLang="en-US" b="1">
              <a:ea typeface="华文仿宋" panose="02010600040101010101" charset="-122"/>
            </a:endParaRPr>
          </a:p>
          <a:p>
            <a:r>
              <a:rPr lang="en-US" altLang="zh-CN" b="1">
                <a:ea typeface="华文仿宋" panose="02010600040101010101" charset="-122"/>
              </a:rPr>
              <a:t>She is a good girl and always help others.</a:t>
            </a:r>
            <a:r>
              <a:rPr lang="zh-CN" altLang="en-US" b="1">
                <a:ea typeface="华文仿宋" panose="02010600040101010101" charset="-122"/>
              </a:rPr>
              <a:t>她是一个好女孩，经常帮助别人。</a:t>
            </a:r>
            <a:endParaRPr lang="zh-CN" altLang="en-US" b="1">
              <a:ea typeface="华文仿宋" panose="02010600040101010101" charset="-122"/>
            </a:endParaRPr>
          </a:p>
          <a:p>
            <a:r>
              <a:rPr lang="en-US" altLang="zh-CN" b="1">
                <a:ea typeface="华文仿宋" panose="02010600040101010101" charset="-122"/>
              </a:rPr>
              <a:t>My watch is very new</a:t>
            </a:r>
            <a:r>
              <a:rPr lang="zh-CN" altLang="en-US" b="1">
                <a:ea typeface="华文仿宋" panose="02010600040101010101" charset="-122"/>
              </a:rPr>
              <a:t>。我的手表很新。</a:t>
            </a:r>
            <a:endParaRPr lang="zh-CN" altLang="en-US" b="1"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5" dur="1000" fill="hold"/>
                                        <p:tgtEl>
                                          <p:spTgt spid="2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0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0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0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0" dur="1000" fill="hold"/>
                                        <p:tgtEl>
                                          <p:spTgt spid="20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5" dur="1000" fill="hold"/>
                                        <p:tgtEl>
                                          <p:spTgt spid="20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0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2" dur="1000" fill="hold"/>
                                        <p:tgtEl>
                                          <p:spTgt spid="20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0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5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69" name="内容占位符 2"/>
          <p:cNvSpPr/>
          <p:nvPr>
            <p:ph idx="1"/>
          </p:nvPr>
        </p:nvSpPr>
        <p:spPr>
          <a:xfrm>
            <a:off x="457200" y="1600200"/>
            <a:ext cx="8229600" cy="4525963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/>
          <a:p>
            <a:r>
              <a:rPr lang="en-US" altLang="zh-CN" sz="4400" b="1">
                <a:solidFill>
                  <a:srgbClr val="3333CC"/>
                </a:solidFill>
                <a:ea typeface="华文仿宋" panose="02010600040101010101" charset="-122"/>
              </a:rPr>
              <a:t>2 </a:t>
            </a:r>
            <a:r>
              <a:rPr lang="zh-CN" altLang="en-US" sz="4400" b="1">
                <a:solidFill>
                  <a:srgbClr val="3333CC"/>
                </a:solidFill>
                <a:ea typeface="华文仿宋" panose="02010600040101010101" charset="-122"/>
              </a:rPr>
              <a:t>常与一般现在时连用的词：</a:t>
            </a:r>
            <a:endParaRPr lang="zh-CN" altLang="en-US" sz="4400" b="1">
              <a:solidFill>
                <a:srgbClr val="3333CC"/>
              </a:solidFill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path" presetSubtype="0" dur="200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29 0.12133 L 0.125 0.12133 L 0.048 0.196 L 0.077 0.31733 L 0 0.24267 L -0.077 0.31733 L -0.048 0.196 L -0.125 0.12133 L -0.029 0.12133 L 0 0 Z" ptsTypes="">
                                      <p:cBhvr additive="base">
                                        <p:cTn id="6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9" grpId="3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6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72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solidFill>
            <a:srgbClr val="008000">
              <a:alpha val="18823"/>
            </a:srgbClr>
          </a:solidFill>
          <a:ln>
            <a:solidFill>
              <a:srgbClr val="000000"/>
            </a:solidFill>
            <a:miter/>
          </a:ln>
        </p:spPr>
        <p:txBody>
          <a:bodyPr wrap="square" anchor="ctr" anchorCtr="0"/>
          <a:lstStyle/>
          <a:p>
            <a:r>
              <a:rPr lang="en-US" altLang="en-US" b="1">
                <a:solidFill>
                  <a:schemeClr val="tx1"/>
                </a:solidFill>
                <a:ea typeface="华文仿宋" panose="02010600040101010101" charset="-122"/>
              </a:rPr>
              <a:t>1</a:t>
            </a:r>
            <a:r>
              <a:rPr lang="zh-CN" altLang="en-US" b="1">
                <a:solidFill>
                  <a:schemeClr val="tx1"/>
                </a:solidFill>
                <a:ea typeface="华文仿宋" panose="02010600040101010101" charset="-122"/>
              </a:rPr>
              <a:t>、</a:t>
            </a:r>
            <a:r>
              <a:rPr lang="en-US" altLang="en-US" b="1">
                <a:solidFill>
                  <a:schemeClr val="tx1"/>
                </a:solidFill>
                <a:ea typeface="华文仿宋" panose="02010600040101010101" charset="-122"/>
              </a:rPr>
              <a:t>every</a:t>
            </a:r>
            <a:r>
              <a:rPr lang="zh-CN" altLang="en-US" b="1">
                <a:solidFill>
                  <a:schemeClr val="tx1"/>
                </a:solidFill>
                <a:ea typeface="华文仿宋" panose="02010600040101010101" charset="-122"/>
              </a:rPr>
              <a:t>系列</a:t>
            </a:r>
            <a:endParaRPr lang="zh-CN" altLang="en-US" b="1">
              <a:solidFill>
                <a:schemeClr val="tx1"/>
              </a:solidFill>
              <a:ea typeface="华文仿宋" panose="02010600040101010101" charset="-122"/>
            </a:endParaRPr>
          </a:p>
        </p:txBody>
      </p:sp>
      <p:sp>
        <p:nvSpPr>
          <p:cNvPr id="2073" name="Rectangle 16"/>
          <p:cNvSpPr/>
          <p:nvPr>
            <p:ph type="body" sz="half" idx="4294967295"/>
          </p:nvPr>
        </p:nvSpPr>
        <p:spPr>
          <a:xfrm>
            <a:off x="1116013" y="3141663"/>
            <a:ext cx="2381250" cy="792162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>
            <a:lvl1pPr marL="342900" lvl="0" indent="-342900" algn="l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8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4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0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18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18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5pPr>
          </a:lstStyle>
          <a:p>
            <a:pPr marL="342900" lvl="0" indent="-342900"/>
            <a:r>
              <a:rPr lang="en-US" altLang="en-US" sz="4400">
                <a:ea typeface="华文仿宋" panose="02010600040101010101" charset="-122"/>
              </a:rPr>
              <a:t>every </a:t>
            </a:r>
            <a:endParaRPr lang="en-US" altLang="en-US" sz="4400">
              <a:ea typeface="华文仿宋" panose="02010600040101010101" charset="-122"/>
            </a:endParaRPr>
          </a:p>
        </p:txBody>
      </p:sp>
      <p:sp>
        <p:nvSpPr>
          <p:cNvPr id="2074" name="Rectangle 18"/>
          <p:cNvSpPr/>
          <p:nvPr>
            <p:ph type="body" sz="half" idx="4294967295"/>
          </p:nvPr>
        </p:nvSpPr>
        <p:spPr>
          <a:xfrm>
            <a:off x="4648200" y="1600200"/>
            <a:ext cx="4038600" cy="4525963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>
            <a:lvl1pPr marL="342900" lvl="0" indent="-342900" algn="l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8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4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0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18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18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5pPr>
          </a:lstStyle>
          <a:p>
            <a:pPr marL="342900" lvl="0" indent="-342900"/>
            <a:r>
              <a:rPr lang="en-US" altLang="en-US" sz="3200">
                <a:solidFill>
                  <a:srgbClr val="FF0000"/>
                </a:solidFill>
                <a:ea typeface="华文仿宋" panose="02010600040101010101" charset="-122"/>
              </a:rPr>
              <a:t>day</a:t>
            </a:r>
            <a:endParaRPr lang="en-US" altLang="en-US" sz="3200">
              <a:solidFill>
                <a:srgbClr val="FF0000"/>
              </a:solidFill>
              <a:ea typeface="华文仿宋" panose="02010600040101010101" charset="-122"/>
            </a:endParaRPr>
          </a:p>
          <a:p>
            <a:pPr marL="342900" lvl="0" indent="-342900"/>
            <a:r>
              <a:rPr lang="en-US" altLang="en-US" sz="3200">
                <a:solidFill>
                  <a:srgbClr val="FF0000"/>
                </a:solidFill>
                <a:ea typeface="华文仿宋" panose="02010600040101010101" charset="-122"/>
              </a:rPr>
              <a:t>year</a:t>
            </a:r>
            <a:endParaRPr lang="en-US" altLang="en-US" sz="3200">
              <a:solidFill>
                <a:srgbClr val="FF0000"/>
              </a:solidFill>
              <a:ea typeface="华文仿宋" panose="02010600040101010101" charset="-122"/>
            </a:endParaRPr>
          </a:p>
          <a:p>
            <a:pPr marL="342900" lvl="0" indent="-342900"/>
            <a:r>
              <a:rPr lang="en-US" altLang="en-US" sz="3200">
                <a:solidFill>
                  <a:srgbClr val="FF0000"/>
                </a:solidFill>
                <a:ea typeface="华文仿宋" panose="02010600040101010101" charset="-122"/>
              </a:rPr>
              <a:t>month</a:t>
            </a:r>
            <a:endParaRPr lang="en-US" altLang="en-US" sz="3200">
              <a:solidFill>
                <a:srgbClr val="FF0000"/>
              </a:solidFill>
              <a:ea typeface="华文仿宋" panose="02010600040101010101" charset="-122"/>
            </a:endParaRPr>
          </a:p>
          <a:p>
            <a:pPr marL="342900" lvl="0" indent="-342900"/>
            <a:r>
              <a:rPr lang="en-US" altLang="en-US" sz="3200">
                <a:solidFill>
                  <a:srgbClr val="FF0000"/>
                </a:solidFill>
                <a:ea typeface="华文仿宋" panose="02010600040101010101" charset="-122"/>
              </a:rPr>
              <a:t>week</a:t>
            </a:r>
            <a:endParaRPr lang="en-US" altLang="en-US" sz="3200">
              <a:solidFill>
                <a:srgbClr val="FF0000"/>
              </a:solidFill>
              <a:ea typeface="华文仿宋" panose="02010600040101010101" charset="-122"/>
            </a:endParaRPr>
          </a:p>
          <a:p>
            <a:pPr marL="342900" lvl="0" indent="-342900"/>
            <a:r>
              <a:rPr lang="en-US" altLang="en-US" sz="3200">
                <a:solidFill>
                  <a:srgbClr val="FF0000"/>
                </a:solidFill>
                <a:ea typeface="华文仿宋" panose="02010600040101010101" charset="-122"/>
              </a:rPr>
              <a:t>morning</a:t>
            </a:r>
            <a:endParaRPr lang="en-US" altLang="en-US" sz="3200">
              <a:solidFill>
                <a:srgbClr val="FF0000"/>
              </a:solidFill>
              <a:ea typeface="华文仿宋" panose="02010600040101010101" charset="-122"/>
            </a:endParaRPr>
          </a:p>
          <a:p>
            <a:pPr marL="342900" lvl="0" indent="-342900"/>
            <a:r>
              <a:rPr lang="en-US" altLang="en-US" sz="3200">
                <a:solidFill>
                  <a:srgbClr val="FF0000"/>
                </a:solidFill>
                <a:ea typeface="华文仿宋" panose="02010600040101010101" charset="-122"/>
              </a:rPr>
              <a:t>afternoon</a:t>
            </a:r>
            <a:endParaRPr lang="en-US" altLang="en-US" sz="3200">
              <a:solidFill>
                <a:srgbClr val="FF0000"/>
              </a:solidFill>
              <a:ea typeface="华文仿宋" panose="02010600040101010101" charset="-122"/>
            </a:endParaRPr>
          </a:p>
          <a:p>
            <a:pPr marL="342900" lvl="0" indent="-342900"/>
            <a:r>
              <a:rPr lang="en-US" altLang="en-US" sz="3200">
                <a:solidFill>
                  <a:srgbClr val="FF0000"/>
                </a:solidFill>
                <a:ea typeface="华文仿宋" panose="02010600040101010101" charset="-122"/>
              </a:rPr>
              <a:t>evening</a:t>
            </a:r>
            <a:endParaRPr lang="en-US" altLang="en-US" sz="3200">
              <a:solidFill>
                <a:srgbClr val="FF0000"/>
              </a:solidFill>
              <a:ea typeface="华文仿宋" panose="02010600040101010101" charset="-122"/>
            </a:endParaRPr>
          </a:p>
        </p:txBody>
      </p:sp>
      <p:sp>
        <p:nvSpPr>
          <p:cNvPr id="2075" name="AutoShape 15"/>
          <p:cNvSpPr/>
          <p:nvPr/>
        </p:nvSpPr>
        <p:spPr>
          <a:xfrm>
            <a:off x="3708400" y="1557338"/>
            <a:ext cx="647700" cy="4033837"/>
          </a:xfrm>
          <a:prstGeom prst="leftBrace">
            <a:avLst>
              <a:gd name="adj1" fmla="val 51870"/>
              <a:gd name="adj2" fmla="val 50000"/>
            </a:avLst>
          </a:prstGeom>
          <a:noFill/>
          <a:ln w="50800" cap="flat" cmpd="sng">
            <a:solidFill>
              <a:srgbClr val="BBE0E3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path" presetSubtype="0" dur="2000" accel="50000" decel="500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3889 -0.280556 C -0.174889 -0.247226 -0.113889 -0.217886 -0.036889 -0.216556 C 0.024111 -0.213886 0.074111 -0.229886 0.075111 -0.249886 C 0.075111 -0.269886 0.026111 -0.288556 -0.035889 -0.289886 C -0.066889 -0.289886 -0.094889 -0.287226 -0.114889 -0.280556 C -0.143889 -0.271226 -0.160889 -0.256556 -0.160889 -0.239226 C -0.160889 -0.229886 -0.155889 -0.220556 -0.146889 -0.212556 C -0.125889 -0.195226 -0.084889 -0.183226 -0.037889 -0.181886 C 0.017111 -0.179226 0.062111 -0.193886 0.062111 -0.211226 C 0.063111 -0.229886 0.018111 -0.245886 -0.036889 -0.248556 C -0.064889 -0.248556 -0.089889 -0.245886 -0.108889 -0.240556 C -0.133889 -0.231226 -0.149889 -0.216556 -0.149889 -0.201886 C -0.149889 -0.193886 -0.144889 -0.185886 -0.136889 -0.177886 C -0.117889 -0.163226 -0.081889 -0.151226 -0.038889 -0.149886 C 0.011111 -0.148556 0.051111 -0.161886 0.051111 -0.177886 C 0.052111 -0.193886 0.012111 -0.208556 -0.037889 -0.209886 C -0.062889 -0.211226 -0.085889 -0.208556 -0.102889 -0.203226 C -0.125889 -0.195226 -0.138889 -0.183226 -0.138889 -0.168556 C -0.138889 -0.161886 -0.134889 -0.153886 -0.127889 -0.147226 C -0.110889 -0.133886 -0.077889 -0.123226 -0.039889 -0.121886 C 0.005111 -0.121886 0.041111 -0.132556 0.041111 -0.147226 C 0.041111 -0.161886 0.006111 -0.175226 -0.038889 -0.176556 C -0.060889 -0.176556 -0.081889 -0.173886 -0.096889 -0.169886 C -0.117889 -0.163226 -0.129889 -0.151226 -0.130889 -0.139226 C -0.130889 -0.132556 -0.125889 -0.125886 -0.119889 -0.120556 C -0.104889 -0.107226 -0.074889 -0.097886 -0.040889 -0.097886 C -0.000889 -0.096556 0.032111 -0.105886 0.032111 -0.119226 C 0.033111 -0.132556 0.000111 -0.144556 -0.039889 -0.145886 C -0.059889 -0.145886 -0.078889 -0.144556 -0.091889 -0.139226 C -0.110889 -0.133886 -0.121889 -0.123226 -0.121889 -0.112556 C -0.121889 -0.105886 -0.118889 -0.100556 -0.112889 -0.095226 C -0.098889 -0.083226 -0.072889 -0.075226 -0.041889 -0.073886 C -0.004889 -0.073886 0.024111 -0.081886 0.024111 -0.093886 C 0.025111 -0.105886 -0.003889 -0.116556 -0.040889 -0.117886 C -0.058889 -0.117886 -0.074889 -0.116556 -0.086889 -0.112556 C -0.103889 -0.107226 -0.113889 -0.097886 -0.113889 -0.087226 C -0.113889 -0.081886 -0.110889 -0.077886 -0.105889 -0.072556 C -0.093889 -0.061886 -0.069889 -0.055226 -0.041889 -0.053886 C -0.008889 -0.052556 0.017111 -0.060556 0.017111 -0.072556 C 0.017111 -0.081886 -0.007889 -0.092556 -0.040889 -0.092556 C -0.057889 -0.093886 -0.072889 -0.091226 -0.083889 -0.088556 C -0.098889 -0.083226 -0.107889 -0.075226 -0.107889 -0.065886 C -0.107889 -0.060556 -0.104889 -0.056556 -0.099889 -0.052556 C -0.088889 -0.043226 -0.066889 -0.036556 -0.042889 -0.035226 C -0.012889 -0.033886 0.011111 -0.041886 0.011111 -0.051226 C 0.011111 -0.061886 -0.012889 -0.069886 -0.041889 -0.071226 C -0.055889 -0.071226 -0.069889 -0.069886 -0.079889 -0.065886 C -0.093889 -0.061886 -0.101889 -0.055226 -0.101889 -0.045886 C -0.101889 -0.041886 -0.098889 -0.037886 -0.094889 -0.033886 C -0.084889 -0.025886 -0.065889 -0.019226 -0.042889 -0.019226 C -0.016889 -0.017886 0.005111 -0.024556 0.005111 -0.033886 C 0.005111 -0.041886 -0.015889 -0.049886 -0.042889 -0.049886 C -0.054889 -0.051226 -0.067889 -0.049886 -0.076889 -0.047226 C -0.088889 -0.041886 -0.095889 -0.035226 -0.095889 -0.028556 C -0.095889 -0.024556 -0.093889 -0.020556 -0.089889 -0.017886 C -0.080889 -0.009886 -0.063889 -0.004556 -0.042889 -0.003226 C -0.018889 -0.003226 0.000111 -0.009886 0.000111 -0.016556 C 0.000111 -0.024556 -0.018889 -0.032556 -0.042889 -0.032556 C -0.054889 -0.032556 -0.065889 -0.031226 -0.072889 -0.028556 C -0.084889 -0.025886 -0.090889 -0.019226 -0.090889 -0.012556 C -0.090889 -0.009886 -0.088889 -0.005886 -0.085889 -0.003226 C -0.077889 0.004774 -0.061889 0.008774 -0.043889 0.010114 C -0.021889 0.010114 -0.004889 0.004774 -0.004889 -0.001886 C -0.004889 -0.009886 -0.021889 -0.015226 -0.042889 -0.016556 C -0.053889 -0.016556 -0.063889 -0.015226 -0.070889 -0.012556 C -0.080889 -0.009886 -0.086889 -0.004556 -0.086889 0.002114 C -0.086889 0.004774 -0.084889 0.007444 -0.081889 0.010114" ptsTypes="">
                                      <p:cBhvr additive="base">
                                        <p:cTn id="6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ntr" presetSubtype="0" dur="20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1" dur="2000" fill="hold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9" dur="2000" fill="hold"/>
                                        <p:tgtEl>
                                          <p:spTgt spid="2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2" dur="2000" fill="hold"/>
                                        <p:tgtEl>
                                          <p:spTgt spid="2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5" dur="2000" fill="hold"/>
                                        <p:tgtEl>
                                          <p:spTgt spid="2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8" dur="2000" fill="hold"/>
                                        <p:tgtEl>
                                          <p:spTgt spid="2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31" dur="2000" fill="hold"/>
                                        <p:tgtEl>
                                          <p:spTgt spid="2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34" dur="2000" fill="hold"/>
                                        <p:tgtEl>
                                          <p:spTgt spid="2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37" dur="2000" fill="hold"/>
                                        <p:tgtEl>
                                          <p:spTgt spid="20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2" grpId="9"/>
      <p:bldP spid="2073" grpId="1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7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78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solidFill>
            <a:srgbClr val="CC99FF">
              <a:alpha val="16862"/>
            </a:srgbClr>
          </a:solidFill>
          <a:ln>
            <a:solidFill>
              <a:srgbClr val="000000"/>
            </a:solidFill>
            <a:miter/>
          </a:ln>
        </p:spPr>
        <p:txBody>
          <a:bodyPr wrap="square" anchor="ctr" anchorCtr="0"/>
          <a:lstStyle/>
          <a:p>
            <a:br>
              <a:rPr lang="zh-CN" altLang="en-US" sz="4000" b="1">
                <a:solidFill>
                  <a:schemeClr val="tx1"/>
                </a:solidFill>
                <a:ea typeface="华文仿宋" panose="02010600040101010101" charset="-122"/>
              </a:rPr>
            </a:br>
            <a:r>
              <a:rPr lang="zh-CN" altLang="en-US" b="1">
                <a:solidFill>
                  <a:schemeClr val="tx1"/>
                </a:solidFill>
                <a:ea typeface="华文仿宋" panose="02010600040101010101" charset="-122"/>
              </a:rPr>
              <a:t>２、频率副词</a:t>
            </a:r>
            <a:br>
              <a:rPr lang="zh-CN" altLang="en-US" sz="4000" b="1">
                <a:solidFill>
                  <a:schemeClr val="tx1"/>
                </a:solidFill>
                <a:ea typeface="华文仿宋" panose="02010600040101010101" charset="-122"/>
              </a:rPr>
            </a:br>
            <a:r>
              <a:rPr lang="zh-CN" altLang="en-US" sz="4000" b="1">
                <a:solidFill>
                  <a:schemeClr val="tx1"/>
                </a:solidFill>
                <a:ea typeface="华文仿宋" panose="02010600040101010101" charset="-122"/>
              </a:rPr>
              <a:t>    </a:t>
            </a:r>
            <a:r>
              <a:rPr lang="en-US" altLang="en-US" sz="2000">
                <a:solidFill>
                  <a:schemeClr val="tx1"/>
                </a:solidFill>
                <a:ea typeface="华文仿宋" panose="02010600040101010101" charset="-122"/>
              </a:rPr>
              <a:t>never</a:t>
            </a:r>
            <a:endParaRPr lang="en-US" altLang="en-US" sz="2000">
              <a:solidFill>
                <a:schemeClr val="tx1"/>
              </a:solidFill>
              <a:ea typeface="华文仿宋" panose="02010600040101010101" charset="-122"/>
            </a:endParaRPr>
          </a:p>
        </p:txBody>
      </p:sp>
      <p:grpSp>
        <p:nvGrpSpPr>
          <p:cNvPr id="2079" name="组合 2078"/>
          <p:cNvGrpSpPr/>
          <p:nvPr/>
        </p:nvGrpSpPr>
        <p:grpSpPr>
          <a:xfrm>
            <a:off x="539750" y="981075"/>
            <a:ext cx="8604250" cy="5616575"/>
            <a:chExt cx="5184" cy="2851"/>
          </a:xfrm>
        </p:grpSpPr>
        <p:sp>
          <p:nvSpPr>
            <p:cNvPr id="2080" name="AutoShape 3"/>
            <p:cNvSpPr/>
            <p:nvPr/>
          </p:nvSpPr>
          <p:spPr>
            <a:xfrm>
              <a:off x="0" y="0"/>
              <a:ext cx="5184" cy="285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华文仿宋" panose="02010600040101010101" charset="-122"/>
              </a:endParaRPr>
            </a:p>
          </p:txBody>
        </p:sp>
        <p:sp>
          <p:nvSpPr>
            <p:cNvPr id="2081" name="_s13317"/>
            <p:cNvSpPr/>
            <p:nvPr/>
          </p:nvSpPr>
          <p:spPr>
            <a:xfrm flipV="1">
              <a:off x="2390" y="377"/>
              <a:ext cx="404" cy="350"/>
            </a:xfrm>
            <a:solidFill>
              <a:srgbClr val="FFFF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2" name="_s13318"/>
            <p:cNvSpPr/>
            <p:nvPr/>
          </p:nvSpPr>
          <p:spPr>
            <a:xfrm flipV="1">
              <a:off x="2188" y="727"/>
              <a:ext cx="808" cy="349"/>
            </a:xfrm>
            <a:solidFill>
              <a:srgbClr val="C0C0C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3" name="_s13319"/>
            <p:cNvSpPr/>
            <p:nvPr/>
          </p:nvSpPr>
          <p:spPr>
            <a:xfrm flipV="1">
              <a:off x="1986" y="1076"/>
              <a:ext cx="1212" cy="350"/>
            </a:xfrm>
            <a:solidFill>
              <a:srgbClr val="80808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4" name="_s13320"/>
            <p:cNvSpPr/>
            <p:nvPr/>
          </p:nvSpPr>
          <p:spPr>
            <a:xfrm flipV="1">
              <a:off x="1785" y="1426"/>
              <a:ext cx="1614" cy="349"/>
            </a:xfrm>
            <a:solidFill>
              <a:srgbClr val="CCFF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5" name="_s13321"/>
            <p:cNvSpPr/>
            <p:nvPr/>
          </p:nvSpPr>
          <p:spPr>
            <a:xfrm flipV="1">
              <a:off x="1583" y="1775"/>
              <a:ext cx="2018" cy="350"/>
            </a:xfrm>
            <a:solidFill>
              <a:srgbClr val="99CCFF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6" name="_s13322"/>
            <p:cNvSpPr/>
            <p:nvPr/>
          </p:nvSpPr>
          <p:spPr>
            <a:xfrm flipV="1">
              <a:off x="1381" y="2125"/>
              <a:ext cx="2422" cy="350"/>
            </a:xfrm>
            <a:solidFill>
              <a:srgbClr val="FFFF99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7" dur="500" fill="hold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12" dur="500" fill="hold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9" dur="500" fill="hold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8" grpId="1"/>
      <p:bldP spid="2078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9" name="文本框 14337"/>
          <p:cNvSpPr/>
          <p:nvPr/>
        </p:nvSpPr>
        <p:spPr>
          <a:xfrm>
            <a:off x="228600" y="2133600"/>
            <a:ext cx="8943975" cy="316706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1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、一般动词，在词尾加 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s ;  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如： </a:t>
            </a:r>
            <a:endParaRPr lang="zh-CN" altLang="en-US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    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work--works,   live--lives,   play--plays,   sing-- sings.</a:t>
            </a:r>
            <a:endParaRPr lang="en-US" altLang="zh-CN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        </a:t>
            </a:r>
            <a:endParaRPr lang="en-US" altLang="zh-CN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        eg: She </a:t>
            </a:r>
            <a:r>
              <a:rPr lang="en-US" altLang="zh-CN" b="1">
                <a:solidFill>
                  <a:srgbClr val="C72105"/>
                </a:solidFill>
                <a:latin typeface="Arial" pitchFamily="34" charset="0"/>
                <a:ea typeface="华文仿宋" panose="02010600040101010101" charset="-122"/>
              </a:rPr>
              <a:t>lives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 in Ningbo.</a:t>
            </a:r>
            <a:endParaRPr lang="en-US" altLang="zh-CN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               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她住在宁波。</a:t>
            </a:r>
            <a:endParaRPr lang="zh-CN" altLang="en-US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endParaRPr lang="zh-CN" altLang="en-US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2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、以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/s/  /z/  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等音素结尾的动词，词尾加 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-es 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，如词尾为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e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， 只加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-s.  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读作 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/iz /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如：</a:t>
            </a:r>
            <a:endParaRPr lang="zh-CN" altLang="en-US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       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teach------ teaches,                wash----- washes.</a:t>
            </a:r>
            <a:endParaRPr lang="en-US" altLang="zh-CN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        eg:  My mother </a:t>
            </a:r>
            <a:r>
              <a:rPr lang="en-US" altLang="zh-CN" b="1">
                <a:solidFill>
                  <a:srgbClr val="C72105"/>
                </a:solidFill>
                <a:latin typeface="Arial" pitchFamily="34" charset="0"/>
                <a:ea typeface="华文仿宋" panose="02010600040101010101" charset="-122"/>
              </a:rPr>
              <a:t>washes</a:t>
            </a:r>
            <a:r>
              <a:rPr lang="en-US" altLang="zh-CN" b="1">
                <a:latin typeface="Arial" pitchFamily="34" charset="0"/>
                <a:ea typeface="华文仿宋" panose="02010600040101010101" charset="-122"/>
              </a:rPr>
              <a:t> the coat.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我母亲洗了大衣。</a:t>
            </a:r>
            <a:endParaRPr lang="zh-CN" altLang="en-US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zh-CN" altLang="en-US" b="1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090" name="文本框 14338"/>
          <p:cNvSpPr/>
          <p:nvPr/>
        </p:nvSpPr>
        <p:spPr>
          <a:xfrm>
            <a:off x="0" y="762000"/>
            <a:ext cx="9172575" cy="1433513"/>
          </a:xfrm>
          <a:prstGeom prst="rect">
            <a:avLst/>
          </a:prstGeom>
          <a:solidFill>
            <a:srgbClr val="FFFF00">
              <a:alpha val="43137"/>
            </a:srgbClr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华文仿宋" panose="02010600040101010101" charset="-122"/>
              </a:rPr>
              <a:t>3 一般现在时第三人称单he,she,it      </a:t>
            </a:r>
            <a:r>
              <a:rPr lang="zh-CN" altLang="en-US" sz="4400" b="1" u="sng">
                <a:solidFill>
                  <a:srgbClr val="0000CC"/>
                </a:solidFill>
                <a:latin typeface="Arial" pitchFamily="34" charset="0"/>
                <a:ea typeface="华文仿宋" panose="02010600040101010101" charset="-122"/>
              </a:rPr>
              <a:t>的构成规则</a:t>
            </a:r>
            <a:endParaRPr lang="zh-CN" altLang="en-US" sz="4400" b="1" u="sng">
              <a:solidFill>
                <a:srgbClr val="0000CC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091" name="文本框 14339"/>
          <p:cNvSpPr/>
          <p:nvPr/>
        </p:nvSpPr>
        <p:spPr>
          <a:xfrm>
            <a:off x="1524000" y="0"/>
            <a:ext cx="5500688" cy="641350"/>
          </a:xfrm>
          <a:prstGeom prst="rect">
            <a:avLst/>
          </a:prstGeom>
          <a:solidFill>
            <a:srgbClr val="FFFFFF"/>
          </a:solidFill>
          <a:ln w="76200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 sz="36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9" grpId="0"/>
      <p:bldP spid="209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9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94" name="文本框 15361"/>
          <p:cNvSpPr/>
          <p:nvPr/>
        </p:nvSpPr>
        <p:spPr>
          <a:xfrm>
            <a:off x="457200" y="1143000"/>
            <a:ext cx="8177213" cy="366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095" name="文本框 15362"/>
          <p:cNvSpPr/>
          <p:nvPr/>
        </p:nvSpPr>
        <p:spPr>
          <a:xfrm>
            <a:off x="381000" y="914400"/>
            <a:ext cx="8558213" cy="9461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3.</a:t>
            </a:r>
            <a:r>
              <a:rPr lang="zh-CN" altLang="en-US" sz="2800" b="1">
                <a:latin typeface="Arial" pitchFamily="34" charset="0"/>
                <a:ea typeface="华文仿宋" panose="02010600040101010101" charset="-122"/>
              </a:rPr>
              <a:t>以辅音字母加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Y </a:t>
            </a:r>
            <a:r>
              <a:rPr lang="zh-CN" altLang="en-US" sz="2800" b="1">
                <a:latin typeface="Arial" pitchFamily="34" charset="0"/>
                <a:ea typeface="华文仿宋" panose="02010600040101010101" charset="-122"/>
              </a:rPr>
              <a:t>结尾的词，把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Y</a:t>
            </a:r>
            <a:r>
              <a:rPr lang="zh-CN" altLang="en-US" sz="2800" b="1">
                <a:latin typeface="Arial" pitchFamily="34" charset="0"/>
                <a:ea typeface="华文仿宋" panose="02010600040101010101" charset="-122"/>
              </a:rPr>
              <a:t>变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I </a:t>
            </a:r>
            <a:r>
              <a:rPr lang="zh-CN" altLang="en-US" sz="2800" b="1">
                <a:latin typeface="Arial" pitchFamily="34" charset="0"/>
                <a:ea typeface="华文仿宋" panose="02010600040101010101" charset="-122"/>
              </a:rPr>
              <a:t>在加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ES</a:t>
            </a:r>
            <a:r>
              <a:rPr lang="zh-CN" altLang="en-US" sz="2800" b="1">
                <a:latin typeface="Arial" pitchFamily="34" charset="0"/>
                <a:ea typeface="华文仿宋" panose="02010600040101010101" charset="-122"/>
              </a:rPr>
              <a:t>，读作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[Z]</a:t>
            </a: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096" name="文本框 15363"/>
          <p:cNvSpPr/>
          <p:nvPr/>
        </p:nvSpPr>
        <p:spPr>
          <a:xfrm>
            <a:off x="381000" y="1752600"/>
            <a:ext cx="6419850" cy="366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Study                                                        fly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097" name="文本框 15364"/>
          <p:cNvSpPr/>
          <p:nvPr/>
        </p:nvSpPr>
        <p:spPr>
          <a:xfrm>
            <a:off x="1676400" y="1828800"/>
            <a:ext cx="2290763" cy="366713"/>
          </a:xfrm>
          <a:prstGeom prst="rect">
            <a:avLst/>
          </a:prstGeom>
          <a:solidFill>
            <a:srgbClr val="FFCC00"/>
          </a:solidFill>
          <a:ln w="9525" cap="flat" cmpd="sng">
            <a:solidFill>
              <a:srgbClr val="FF99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studies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098" name="文本框 15365"/>
          <p:cNvSpPr/>
          <p:nvPr/>
        </p:nvSpPr>
        <p:spPr>
          <a:xfrm>
            <a:off x="6019800" y="1676400"/>
            <a:ext cx="1985963" cy="366713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rgbClr val="FF99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flied 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099" name="文本框 15366"/>
          <p:cNvSpPr/>
          <p:nvPr/>
        </p:nvSpPr>
        <p:spPr>
          <a:xfrm>
            <a:off x="304800" y="2971800"/>
            <a:ext cx="8867775" cy="15859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4.</a:t>
            </a:r>
            <a:r>
              <a:rPr lang="zh-CN" altLang="en-US" sz="2800" b="1">
                <a:latin typeface="Arial" pitchFamily="34" charset="0"/>
                <a:ea typeface="华文仿宋" panose="02010600040101010101" charset="-122"/>
              </a:rPr>
              <a:t>以辅音字母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+O</a:t>
            </a:r>
            <a:r>
              <a:rPr lang="zh-CN" altLang="en-US" sz="2800" b="1">
                <a:latin typeface="Arial" pitchFamily="34" charset="0"/>
                <a:ea typeface="华文仿宋" panose="02010600040101010101" charset="-122"/>
              </a:rPr>
              <a:t>结尾的词，一般情况是在词尾加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ES </a:t>
            </a:r>
            <a:r>
              <a:rPr lang="zh-CN" altLang="en-US" sz="2800" b="1">
                <a:latin typeface="Arial" pitchFamily="34" charset="0"/>
                <a:ea typeface="华文仿宋" panose="02010600040101010101" charset="-122"/>
              </a:rPr>
              <a:t>读作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[Z]</a:t>
            </a: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zh-CN" altLang="en-US" sz="2800" b="1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00" name="文本框 15367"/>
          <p:cNvSpPr/>
          <p:nvPr/>
        </p:nvSpPr>
        <p:spPr>
          <a:xfrm>
            <a:off x="304800" y="4419600"/>
            <a:ext cx="7872413" cy="366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go                                                                            do                  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01" name="文本框 15368"/>
          <p:cNvSpPr/>
          <p:nvPr/>
        </p:nvSpPr>
        <p:spPr>
          <a:xfrm>
            <a:off x="1295400" y="4343400"/>
            <a:ext cx="2828925" cy="366713"/>
          </a:xfrm>
          <a:prstGeom prst="rect">
            <a:avLst/>
          </a:prstGeom>
          <a:solidFill>
            <a:srgbClr val="FFCC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goes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02" name="文本框 15369"/>
          <p:cNvSpPr/>
          <p:nvPr/>
        </p:nvSpPr>
        <p:spPr>
          <a:xfrm>
            <a:off x="7162800" y="4267200"/>
            <a:ext cx="1376363" cy="366713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rgbClr val="FF9933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does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03" name="文本框 15370"/>
          <p:cNvSpPr/>
          <p:nvPr/>
        </p:nvSpPr>
        <p:spPr>
          <a:xfrm>
            <a:off x="381000" y="5334000"/>
            <a:ext cx="8405813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5.</a:t>
            </a:r>
            <a:r>
              <a:rPr lang="zh-CN" altLang="en-US" sz="2800" b="1">
                <a:latin typeface="Arial" pitchFamily="34" charset="0"/>
                <a:ea typeface="华文仿宋" panose="02010600040101010101" charset="-122"/>
              </a:rPr>
              <a:t>特殊情况：</a:t>
            </a:r>
            <a:endParaRPr lang="zh-CN" altLang="en-US" sz="2800" b="1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04" name="文本框 15371"/>
          <p:cNvSpPr/>
          <p:nvPr/>
        </p:nvSpPr>
        <p:spPr>
          <a:xfrm>
            <a:off x="2286000" y="5410200"/>
            <a:ext cx="5886450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4000" b="1">
                <a:latin typeface="Arial" pitchFamily="34" charset="0"/>
                <a:ea typeface="华文仿宋" panose="02010600040101010101" charset="-122"/>
              </a:rPr>
              <a:t>have                         has   </a:t>
            </a:r>
            <a:endParaRPr lang="en-US" altLang="zh-CN" sz="4000" b="1"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5" grpId="0"/>
      <p:bldP spid="2096" grpId="1"/>
      <p:bldP spid="2097" grpId="2"/>
      <p:bldP spid="2098" grpId="3"/>
      <p:bldP spid="2099" grpId="4"/>
      <p:bldP spid="2100" grpId="5"/>
      <p:bldP spid="2101" grpId="6"/>
      <p:bldP spid="2102" grpId="7"/>
      <p:bldP spid="2103" grpId="8"/>
      <p:bldP spid="2104" grpId="9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7" name="矩形 16385"/>
          <p:cNvSpPr/>
          <p:nvPr/>
        </p:nvSpPr>
        <p:spPr>
          <a:xfrm>
            <a:off x="0" y="2209800"/>
            <a:ext cx="9153525" cy="56451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CC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仿宋" panose="02010600040101010101" charset="-122"/>
              </a:rPr>
              <a:t>EX2</a:t>
            </a:r>
            <a:r>
              <a:rPr lang="en-US" altLang="zh-CN" sz="2800">
                <a:solidFill>
                  <a:schemeClr val="tx2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仿宋" panose="02010600040101010101" charset="-122"/>
              </a:rPr>
              <a:t> 1.Tom  often___( get ) up at six in the morning</a:t>
            </a: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chemeClr val="tx2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仿宋" panose="02010600040101010101" charset="-122"/>
              </a:rPr>
              <a:t>        2. The earth __( go) around the sun .</a:t>
            </a: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chemeClr val="tx2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仿宋" panose="02010600040101010101" charset="-122"/>
              </a:rPr>
              <a:t>        3.Mary’s parent __(live ) in Beijing .</a:t>
            </a: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chemeClr val="tx2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仿宋" panose="02010600040101010101" charset="-122"/>
              </a:rPr>
              <a:t>         </a:t>
            </a: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chemeClr val="tx2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仿宋" panose="02010600040101010101" charset="-122"/>
              </a:rPr>
              <a:t>        4. She  ___ (draw) very well.</a:t>
            </a: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chemeClr val="tx2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仿宋" panose="02010600040101010101" charset="-122"/>
              </a:rPr>
              <a:t>        </a:t>
            </a: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08" name="文本框 16386"/>
          <p:cNvSpPr/>
          <p:nvPr/>
        </p:nvSpPr>
        <p:spPr>
          <a:xfrm>
            <a:off x="0" y="304800"/>
            <a:ext cx="8085138" cy="1800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 b="1">
                <a:solidFill>
                  <a:srgbClr val="CC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仿宋" panose="02010600040101010101" charset="-122"/>
              </a:rPr>
              <a:t>Ex1.  </a:t>
            </a:r>
            <a:r>
              <a:rPr lang="zh-CN" altLang="en-US" sz="2800" b="1">
                <a:solidFill>
                  <a:srgbClr val="CC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仿宋" panose="02010600040101010101" charset="-122"/>
              </a:rPr>
              <a:t>写出下列词的单三形式：</a:t>
            </a:r>
            <a:endParaRPr lang="zh-CN" altLang="en-US" sz="2800" b="1">
              <a:solidFill>
                <a:srgbClr val="CC00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800">
                <a:solidFill>
                  <a:schemeClr val="tx2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仿宋" panose="02010600040101010101" charset="-122"/>
              </a:rPr>
              <a:t>      </a:t>
            </a:r>
            <a:r>
              <a:rPr lang="en-US" altLang="zh-CN" sz="2800">
                <a:solidFill>
                  <a:schemeClr val="tx2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仿宋" panose="02010600040101010101" charset="-122"/>
              </a:rPr>
              <a:t>look;        go;       give;         fly;            have       </a:t>
            </a: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en-US" altLang="zh-CN" sz="2800">
              <a:solidFill>
                <a:schemeClr val="tx2"/>
              </a:solidFill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09" name="文本框 16387"/>
          <p:cNvSpPr/>
          <p:nvPr/>
        </p:nvSpPr>
        <p:spPr>
          <a:xfrm>
            <a:off x="0" y="1600200"/>
            <a:ext cx="8924925" cy="1800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800">
                <a:solidFill>
                  <a:schemeClr val="tx2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仿宋" panose="02010600040101010101" charset="-122"/>
              </a:rPr>
              <a:t>     </a:t>
            </a:r>
            <a:r>
              <a:rPr lang="en-US" altLang="zh-CN" sz="2800">
                <a:solidFill>
                  <a:srgbClr val="6666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仿宋" panose="02010600040101010101" charset="-122"/>
              </a:rPr>
              <a:t>looks;        go</a:t>
            </a:r>
            <a:r>
              <a:rPr lang="en-US" altLang="zh-CN" sz="2800" b="1" i="1">
                <a:solidFill>
                  <a:srgbClr val="6666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仿宋" panose="02010600040101010101" charset="-122"/>
              </a:rPr>
              <a:t>es</a:t>
            </a:r>
            <a:r>
              <a:rPr lang="en-US" altLang="zh-CN" sz="2800">
                <a:solidFill>
                  <a:srgbClr val="6666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仿宋" panose="02010600040101010101" charset="-122"/>
              </a:rPr>
              <a:t>;       give</a:t>
            </a:r>
            <a:r>
              <a:rPr lang="en-US" altLang="zh-CN" sz="2800" b="1" i="1">
                <a:solidFill>
                  <a:srgbClr val="6666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仿宋" panose="02010600040101010101" charset="-122"/>
              </a:rPr>
              <a:t>s</a:t>
            </a:r>
            <a:r>
              <a:rPr lang="en-US" altLang="zh-CN" sz="2800">
                <a:solidFill>
                  <a:srgbClr val="6666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仿宋" panose="02010600040101010101" charset="-122"/>
              </a:rPr>
              <a:t>;         flies;            has      </a:t>
            </a:r>
            <a:endParaRPr lang="en-US" altLang="zh-CN" sz="2800">
              <a:solidFill>
                <a:srgbClr val="6666FF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en-US" altLang="zh-CN" sz="2800">
              <a:solidFill>
                <a:srgbClr val="6666FF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en-US" altLang="zh-CN" sz="2800">
              <a:solidFill>
                <a:srgbClr val="6666FF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10" name="文本框 16388"/>
          <p:cNvSpPr/>
          <p:nvPr/>
        </p:nvSpPr>
        <p:spPr>
          <a:xfrm>
            <a:off x="2667000" y="1981200"/>
            <a:ext cx="685800" cy="366713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gets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11" name="文本框 16389"/>
          <p:cNvSpPr/>
          <p:nvPr/>
        </p:nvSpPr>
        <p:spPr>
          <a:xfrm>
            <a:off x="2438400" y="3124200"/>
            <a:ext cx="1071563" cy="366713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goes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12" name="文本框 16390"/>
          <p:cNvSpPr/>
          <p:nvPr/>
        </p:nvSpPr>
        <p:spPr>
          <a:xfrm>
            <a:off x="2743200" y="4419600"/>
            <a:ext cx="1147763" cy="366713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lives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13" name="文本框 16391"/>
          <p:cNvSpPr/>
          <p:nvPr/>
        </p:nvSpPr>
        <p:spPr>
          <a:xfrm>
            <a:off x="1828800" y="5638800"/>
            <a:ext cx="1376363" cy="366713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draws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7" grpId="0"/>
      <p:bldP spid="2108" grpId="1"/>
      <p:bldP spid="2109" grpId="2"/>
      <p:bldP spid="2110" grpId="3"/>
      <p:bldP spid="2111" grpId="4"/>
      <p:bldP spid="2112" grpId="5"/>
      <p:bldP spid="2113" grpId="6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11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16" name="Rectangle 2"/>
          <p:cNvSpPr/>
          <p:nvPr>
            <p:ph type="ctrTitle" idx="4294967295"/>
          </p:nvPr>
        </p:nvSpPr>
        <p:spPr>
          <a:xfrm>
            <a:off x="609600" y="381000"/>
            <a:ext cx="7772400" cy="1470025"/>
          </a:xfrm>
        </p:spPr>
        <p:txBody>
          <a:bodyPr wrap="square" anchor="ctr" anchorCtr="0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400" b="0" i="0" u="none">
                <a:solidFill>
                  <a:schemeClr val="tx2"/>
                </a:solidFill>
                <a:latin typeface="Arial Black" panose="020b0a04020102020204" pitchFamily="34" charset="0"/>
                <a:ea typeface="黑体"/>
              </a:defRPr>
            </a:lvl1pPr>
          </a:lstStyle>
          <a:p>
            <a:pPr lvl="0"/>
            <a:r>
              <a:rPr lang="zh-CN" altLang="en-US" i="1">
                <a:solidFill>
                  <a:srgbClr val="0000CC"/>
                </a:solidFill>
                <a:effectLst>
                  <a:outerShdw blurRad="38100" dist="38100" dir="2700000">
                    <a:srgbClr val="000000"/>
                  </a:outerShdw>
                </a:effectLst>
                <a:ea typeface="华文仿宋" panose="02010600040101010101" charset="-122"/>
              </a:rPr>
              <a:t>4 一般现在时的构成</a:t>
            </a:r>
            <a:endParaRPr lang="zh-CN" altLang="en-US" i="1">
              <a:solidFill>
                <a:srgbClr val="0000CC"/>
              </a:solidFill>
              <a:effectLst>
                <a:outerShdw blurRad="38100" dist="38100" dir="2700000">
                  <a:srgbClr val="000000"/>
                </a:outerShdw>
              </a:effectLst>
              <a:ea typeface="华文仿宋" panose="02010600040101010101" charset="-122"/>
            </a:endParaRPr>
          </a:p>
        </p:txBody>
      </p:sp>
      <p:sp>
        <p:nvSpPr>
          <p:cNvPr id="2117" name="Rectangle 3"/>
          <p:cNvSpPr/>
          <p:nvPr>
            <p:ph type="subTitle" idx="4294967295"/>
          </p:nvPr>
        </p:nvSpPr>
        <p:spPr>
          <a:xfrm>
            <a:off x="1371600" y="2362200"/>
            <a:ext cx="6400800" cy="2743200"/>
          </a:xfrm>
          <a:ln>
            <a:solidFill>
              <a:srgbClr val="000000"/>
            </a:solidFill>
          </a:ln>
        </p:spPr>
        <p:txBody>
          <a:bodyPr wrap="square" anchor="t" anchorCtr="0"/>
          <a:lstStyle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32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8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4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0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defRPr sz="2000" b="0" i="0" u="none">
                <a:solidFill>
                  <a:schemeClr val="tx1"/>
                </a:solidFill>
                <a:latin typeface="Arial Rounded MT Bold" panose="020f0704030504030204" pitchFamily="2" charset="0"/>
                <a:ea typeface="黑体"/>
              </a:defRPr>
            </a:lvl5pPr>
          </a:lstStyle>
          <a:p>
            <a:pPr marL="0" lvl="0" indent="0" algn="ctr">
              <a:buNone/>
            </a:pPr>
            <a:r>
              <a:rPr lang="zh-CN" altLang="en-US" sz="2800">
                <a:ea typeface="华文仿宋" panose="02010600040101010101" charset="-122"/>
              </a:rPr>
              <a:t>一、系动词</a:t>
            </a:r>
            <a:r>
              <a:rPr lang="en-US" altLang="en-US" sz="2800">
                <a:ea typeface="华文仿宋" panose="02010600040101010101" charset="-122"/>
              </a:rPr>
              <a:t>be</a:t>
            </a:r>
            <a:r>
              <a:rPr lang="zh-CN" altLang="en-US" sz="2800">
                <a:ea typeface="华文仿宋" panose="02010600040101010101" charset="-122"/>
              </a:rPr>
              <a:t>的一般现在时</a:t>
            </a:r>
            <a:endParaRPr lang="zh-CN" altLang="en-US" sz="2800">
              <a:ea typeface="华文仿宋" panose="02010600040101010101" charset="-122"/>
            </a:endParaRPr>
          </a:p>
          <a:p>
            <a:pPr marL="0" lvl="0" indent="0" algn="ctr">
              <a:buNone/>
            </a:pPr>
            <a:r>
              <a:rPr lang="zh-CN" altLang="en-US" sz="2800">
                <a:ea typeface="华文仿宋" panose="02010600040101010101" charset="-122"/>
              </a:rPr>
              <a:t>二、情态动词的一般现在时</a:t>
            </a:r>
            <a:endParaRPr lang="zh-CN" altLang="en-US" sz="2800">
              <a:ea typeface="华文仿宋" panose="02010600040101010101" charset="-122"/>
            </a:endParaRPr>
          </a:p>
          <a:p>
            <a:pPr marL="0" lvl="0" indent="0" algn="ctr">
              <a:buNone/>
            </a:pPr>
            <a:r>
              <a:rPr lang="zh-CN" altLang="en-US" sz="2800">
                <a:ea typeface="华文仿宋" panose="02010600040101010101" charset="-122"/>
              </a:rPr>
              <a:t>三、实义（行为）动词的一</a:t>
            </a:r>
            <a:endParaRPr lang="zh-CN" altLang="en-US" sz="2800">
              <a:ea typeface="华文仿宋" panose="02010600040101010101" charset="-122"/>
            </a:endParaRPr>
          </a:p>
          <a:p>
            <a:pPr marL="0" lvl="0" indent="0" algn="ctr">
              <a:buNone/>
            </a:pPr>
            <a:r>
              <a:rPr lang="zh-CN" altLang="en-US" sz="2800">
                <a:ea typeface="华文仿宋" panose="02010600040101010101" charset="-122"/>
              </a:rPr>
              <a:t>般现在时</a:t>
            </a:r>
            <a:endParaRPr lang="zh-CN" altLang="en-US" sz="2800"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12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20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ln>
            <a:solidFill>
              <a:srgbClr val="000000"/>
            </a:solidFill>
            <a:miter/>
          </a:ln>
        </p:spPr>
        <p:txBody>
          <a:bodyPr wrap="square" anchor="ctr" anchorCtr="0"/>
          <a:lstStyle/>
          <a:p>
            <a:r>
              <a:rPr lang="zh-CN" altLang="en-US">
                <a:ea typeface="华文仿宋" panose="02010600040101010101" charset="-122"/>
              </a:rPr>
              <a:t>一、系动词</a:t>
            </a:r>
            <a:r>
              <a:rPr lang="en-US" altLang="en-US">
                <a:ea typeface="华文仿宋" panose="02010600040101010101" charset="-122"/>
              </a:rPr>
              <a:t>be</a:t>
            </a:r>
            <a:r>
              <a:rPr lang="zh-CN" altLang="en-US">
                <a:ea typeface="华文仿宋" panose="02010600040101010101" charset="-122"/>
              </a:rPr>
              <a:t>的一般现在时</a:t>
            </a:r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121" name="Text Box 5"/>
          <p:cNvSpPr/>
          <p:nvPr/>
        </p:nvSpPr>
        <p:spPr>
          <a:xfrm>
            <a:off x="1371600" y="1773238"/>
            <a:ext cx="1804988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1</a:t>
            </a:r>
            <a:r>
              <a:rPr lang="zh-CN" altLang="en-US" sz="2800" b="1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、构成</a:t>
            </a:r>
            <a:r>
              <a:rPr lang="zh-CN" altLang="en-US" sz="2800">
                <a:latin typeface="Arial" pitchFamily="34" charset="0"/>
                <a:ea typeface="华文仿宋" panose="02010600040101010101" charset="-122"/>
              </a:rPr>
              <a:t>：</a:t>
            </a:r>
            <a:endParaRPr lang="zh-CN" altLang="en-US" sz="2800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22" name="Text Box 6"/>
          <p:cNvSpPr/>
          <p:nvPr/>
        </p:nvSpPr>
        <p:spPr>
          <a:xfrm>
            <a:off x="3124200" y="1981200"/>
            <a:ext cx="2814638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主语 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be +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其他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23" name="Text Box 7"/>
          <p:cNvSpPr/>
          <p:nvPr/>
        </p:nvSpPr>
        <p:spPr>
          <a:xfrm>
            <a:off x="1371600" y="2895600"/>
            <a:ext cx="4662488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2</a:t>
            </a:r>
            <a:r>
              <a:rPr lang="zh-CN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、</a:t>
            </a:r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be  </a:t>
            </a:r>
            <a:r>
              <a:rPr lang="zh-CN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包  括  哪   些  ？</a:t>
            </a:r>
            <a:endParaRPr lang="zh-CN" altLang="en-US" sz="32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24" name="Text Box 8"/>
          <p:cNvSpPr/>
          <p:nvPr/>
        </p:nvSpPr>
        <p:spPr>
          <a:xfrm>
            <a:off x="1981200" y="3581400"/>
            <a:ext cx="368300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is       am         are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25" name="Text Box 9"/>
          <p:cNvSpPr/>
          <p:nvPr/>
        </p:nvSpPr>
        <p:spPr>
          <a:xfrm>
            <a:off x="1447800" y="4038600"/>
            <a:ext cx="3708400" cy="13731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3</a:t>
            </a:r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、 什么时候用</a:t>
            </a:r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is</a:t>
            </a:r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？   </a:t>
            </a:r>
            <a:endParaRPr lang="zh-CN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      什么时候用</a:t>
            </a:r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am</a:t>
            </a:r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？   </a:t>
            </a:r>
            <a:endParaRPr lang="zh-CN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      什么时候用</a:t>
            </a:r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are</a:t>
            </a:r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？</a:t>
            </a:r>
            <a:r>
              <a:rPr lang="zh-CN" altLang="en-US">
                <a:latin typeface="Arial" pitchFamily="34" charset="0"/>
                <a:ea typeface="华文仿宋" panose="02010600040101010101" charset="-122"/>
              </a:rPr>
              <a:t> </a:t>
            </a:r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26" name="Text Box 10"/>
          <p:cNvSpPr/>
          <p:nvPr/>
        </p:nvSpPr>
        <p:spPr>
          <a:xfrm>
            <a:off x="5334000" y="4267200"/>
            <a:ext cx="3030538" cy="9461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取决于主语是单数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还是复数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27" name="Text Box 11"/>
          <p:cNvSpPr/>
          <p:nvPr/>
        </p:nvSpPr>
        <p:spPr>
          <a:xfrm>
            <a:off x="2971800" y="2438400"/>
            <a:ext cx="3519488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4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The girl    is      my friend</a:t>
            </a:r>
            <a:r>
              <a:rPr lang="en-US" altLang="en-US" sz="2400">
                <a:latin typeface="Arial" pitchFamily="34" charset="0"/>
                <a:ea typeface="华文仿宋" panose="02010600040101010101" charset="-122"/>
              </a:rPr>
              <a:t>.</a:t>
            </a:r>
            <a:endParaRPr lang="en-US" altLang="en-US" sz="2400"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 fill="hold"/>
                                        <p:tgtEl>
                                          <p:spTgt spid="2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8" dur="500" fill="hold"/>
                                        <p:tgtEl>
                                          <p:spTgt spid="2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3" dur="2000" fill="hold"/>
                                        <p:tgtEl>
                                          <p:spTgt spid="2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base">
                                        <p:cTn id="34" dur="2000" fill="hold"/>
                                        <p:tgtEl>
                                          <p:spTgt spid="2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base">
                                        <p:cTn id="39" dur="2000" fill="hold"/>
                                        <p:tgtEl>
                                          <p:spTgt spid="2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base">
                                        <p:cTn id="44" dur="2000" fill="hold"/>
                                        <p:tgtEl>
                                          <p:spTgt spid="2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21" grpId="0"/>
      <p:bldP spid="2122" grpId="1"/>
      <p:bldP spid="2123" grpId="2"/>
      <p:bldP spid="2124" grpId="3"/>
      <p:bldP spid="2126" grpId="4"/>
      <p:bldP spid="2127" grpId="5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13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30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anchor="ctr" anchorCtr="0"/>
          <a:lstStyle/>
          <a:p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131" name="Rectangle 3"/>
          <p:cNvSpPr/>
          <p:nvPr>
            <p:ph type="body" idx="4294967295"/>
          </p:nvPr>
        </p:nvSpPr>
        <p:spPr>
          <a:xfrm>
            <a:off x="1295400" y="1676400"/>
            <a:ext cx="6477000" cy="3048000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/>
          <a:p>
            <a:r>
              <a:rPr lang="zh-CN" altLang="en-US" sz="3600">
                <a:solidFill>
                  <a:srgbClr val="FF0000"/>
                </a:solidFill>
                <a:ea typeface="华文仿宋" panose="02010600040101010101" charset="-122"/>
              </a:rPr>
              <a:t>主语为单数时</a:t>
            </a:r>
            <a:r>
              <a:rPr lang="en-US" altLang="en-US" sz="3600">
                <a:solidFill>
                  <a:srgbClr val="660066"/>
                </a:solidFill>
                <a:ea typeface="华文仿宋" panose="02010600040101010101" charset="-122"/>
              </a:rPr>
              <a:t>――→</a:t>
            </a:r>
            <a:endParaRPr lang="en-US" altLang="en-US" sz="3600">
              <a:solidFill>
                <a:srgbClr val="FF0000"/>
              </a:solidFill>
              <a:ea typeface="华文仿宋" panose="02010600040101010101" charset="-122"/>
            </a:endParaRPr>
          </a:p>
          <a:p>
            <a:endParaRPr lang="en-US" altLang="en-US" sz="3600">
              <a:solidFill>
                <a:srgbClr val="FF0000"/>
              </a:solidFill>
              <a:ea typeface="华文仿宋" panose="02010600040101010101" charset="-122"/>
            </a:endParaRPr>
          </a:p>
          <a:p>
            <a:r>
              <a:rPr lang="zh-CN" altLang="en-US" sz="3600">
                <a:solidFill>
                  <a:srgbClr val="FF0000"/>
                </a:solidFill>
                <a:ea typeface="华文仿宋" panose="02010600040101010101" charset="-122"/>
              </a:rPr>
              <a:t>主语为复数时</a:t>
            </a:r>
            <a:r>
              <a:rPr lang="en-US" altLang="en-US" sz="3600">
                <a:solidFill>
                  <a:srgbClr val="660066"/>
                </a:solidFill>
                <a:ea typeface="华文仿宋" panose="02010600040101010101" charset="-122"/>
              </a:rPr>
              <a:t>――→</a:t>
            </a:r>
            <a:endParaRPr lang="en-US" altLang="en-US" sz="3600">
              <a:solidFill>
                <a:srgbClr val="FF0000"/>
              </a:solidFill>
              <a:ea typeface="华文仿宋" panose="02010600040101010101" charset="-122"/>
            </a:endParaRPr>
          </a:p>
          <a:p>
            <a:endParaRPr lang="en-US" altLang="en-US" sz="3600">
              <a:solidFill>
                <a:srgbClr val="FF0000"/>
              </a:solidFill>
              <a:ea typeface="华文仿宋" panose="02010600040101010101" charset="-122"/>
            </a:endParaRPr>
          </a:p>
          <a:p>
            <a:r>
              <a:rPr lang="zh-CN" altLang="en-US" sz="3600">
                <a:solidFill>
                  <a:srgbClr val="FF0000"/>
                </a:solidFill>
                <a:ea typeface="华文仿宋" panose="02010600040101010101" charset="-122"/>
              </a:rPr>
              <a:t>主语为“</a:t>
            </a:r>
            <a:r>
              <a:rPr lang="en-US" altLang="en-US" sz="3600">
                <a:solidFill>
                  <a:srgbClr val="FF0000"/>
                </a:solidFill>
                <a:ea typeface="华文仿宋" panose="02010600040101010101" charset="-122"/>
              </a:rPr>
              <a:t>I”</a:t>
            </a:r>
            <a:r>
              <a:rPr lang="zh-CN" altLang="en-US" sz="3600">
                <a:solidFill>
                  <a:srgbClr val="FF0000"/>
                </a:solidFill>
                <a:ea typeface="华文仿宋" panose="02010600040101010101" charset="-122"/>
              </a:rPr>
              <a:t>时</a:t>
            </a:r>
            <a:r>
              <a:rPr lang="zh-CN" altLang="en-US" sz="3600">
                <a:ea typeface="华文仿宋" panose="02010600040101010101" charset="-122"/>
              </a:rPr>
              <a:t>    </a:t>
            </a:r>
            <a:r>
              <a:rPr lang="en-US" altLang="en-US" sz="3600">
                <a:solidFill>
                  <a:srgbClr val="660066"/>
                </a:solidFill>
                <a:ea typeface="华文仿宋" panose="02010600040101010101" charset="-122"/>
              </a:rPr>
              <a:t>――→</a:t>
            </a:r>
            <a:endParaRPr lang="en-US" altLang="en-US" sz="3600">
              <a:solidFill>
                <a:srgbClr val="FF0000"/>
              </a:solidFill>
              <a:ea typeface="华文仿宋" panose="02010600040101010101" charset="-122"/>
            </a:endParaRPr>
          </a:p>
        </p:txBody>
      </p:sp>
      <p:sp>
        <p:nvSpPr>
          <p:cNvPr id="2132" name="Text Box 4"/>
          <p:cNvSpPr/>
          <p:nvPr/>
        </p:nvSpPr>
        <p:spPr>
          <a:xfrm>
            <a:off x="6096000" y="1654175"/>
            <a:ext cx="5143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6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is</a:t>
            </a:r>
            <a:endParaRPr lang="en-US" altLang="en-US" sz="36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33" name="Text Box 5"/>
          <p:cNvSpPr/>
          <p:nvPr/>
        </p:nvSpPr>
        <p:spPr>
          <a:xfrm>
            <a:off x="6080125" y="2938463"/>
            <a:ext cx="8445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6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are</a:t>
            </a:r>
            <a:endParaRPr lang="en-US" altLang="en-US" sz="36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34" name="Text Box 6"/>
          <p:cNvSpPr/>
          <p:nvPr/>
        </p:nvSpPr>
        <p:spPr>
          <a:xfrm>
            <a:off x="6003925" y="4233863"/>
            <a:ext cx="8191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6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am</a:t>
            </a:r>
            <a:endParaRPr lang="en-US" altLang="en-US" sz="36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 fill="hold"/>
                                        <p:tgtEl>
                                          <p:spTgt spid="2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32" grpId="0"/>
      <p:bldP spid="2133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14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37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ln>
            <a:solidFill>
              <a:srgbClr val="000000"/>
            </a:solidFill>
            <a:miter/>
          </a:ln>
        </p:spPr>
        <p:txBody>
          <a:bodyPr wrap="square" anchor="ctr" anchorCtr="0"/>
          <a:lstStyle/>
          <a:p>
            <a:r>
              <a:rPr lang="en-US" altLang="en-US">
                <a:solidFill>
                  <a:srgbClr val="660066"/>
                </a:solidFill>
                <a:ea typeface="华文仿宋" panose="02010600040101010101" charset="-122"/>
              </a:rPr>
              <a:t>Exercise</a:t>
            </a:r>
            <a:endParaRPr lang="en-US" altLang="en-US">
              <a:solidFill>
                <a:srgbClr val="660066"/>
              </a:solidFill>
              <a:ea typeface="华文仿宋" panose="02010600040101010101" charset="-122"/>
            </a:endParaRPr>
          </a:p>
        </p:txBody>
      </p:sp>
      <p:sp>
        <p:nvSpPr>
          <p:cNvPr id="2138" name="Rectangle 3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/>
          <a:p>
            <a:r>
              <a:rPr lang="en-US" altLang="en-US">
                <a:ea typeface="华文仿宋" panose="02010600040101010101" charset="-122"/>
              </a:rPr>
              <a:t>1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Kitty </a:t>
            </a:r>
            <a:r>
              <a:rPr lang="en-US" altLang="en-US" u="sng">
                <a:ea typeface="华文仿宋" panose="02010600040101010101" charset="-122"/>
              </a:rPr>
              <a:t>       </a:t>
            </a:r>
            <a:r>
              <a:rPr lang="en-US" altLang="en-US">
                <a:ea typeface="华文仿宋" panose="02010600040101010101" charset="-122"/>
              </a:rPr>
              <a:t> an   English  girl.</a:t>
            </a:r>
            <a:endParaRPr lang="en-US" altLang="en-US">
              <a:ea typeface="华文仿宋" panose="02010600040101010101" charset="-122"/>
            </a:endParaRPr>
          </a:p>
          <a:p>
            <a:r>
              <a:rPr lang="en-US" altLang="en-US">
                <a:ea typeface="华文仿宋" panose="02010600040101010101" charset="-122"/>
              </a:rPr>
              <a:t>2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We  </a:t>
            </a:r>
            <a:r>
              <a:rPr lang="en-US" altLang="en-US" u="sng">
                <a:ea typeface="华文仿宋" panose="02010600040101010101" charset="-122"/>
              </a:rPr>
              <a:t>        </a:t>
            </a:r>
            <a:r>
              <a:rPr lang="en-US" altLang="en-US">
                <a:ea typeface="华文仿宋" panose="02010600040101010101" charset="-122"/>
              </a:rPr>
              <a:t> students.</a:t>
            </a:r>
            <a:endParaRPr lang="en-US" altLang="en-US">
              <a:ea typeface="华文仿宋" panose="02010600040101010101" charset="-122"/>
            </a:endParaRPr>
          </a:p>
          <a:p>
            <a:r>
              <a:rPr lang="en-US" altLang="en-US">
                <a:ea typeface="华文仿宋" panose="02010600040101010101" charset="-122"/>
              </a:rPr>
              <a:t>3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I </a:t>
            </a:r>
            <a:r>
              <a:rPr lang="en-US" altLang="en-US" u="sng">
                <a:ea typeface="华文仿宋" panose="02010600040101010101" charset="-122"/>
              </a:rPr>
              <a:t>      </a:t>
            </a:r>
            <a:r>
              <a:rPr lang="en-US" altLang="en-US">
                <a:ea typeface="华文仿宋" panose="02010600040101010101" charset="-122"/>
              </a:rPr>
              <a:t> from  Taizhou.</a:t>
            </a:r>
            <a:endParaRPr lang="en-US" altLang="en-US">
              <a:ea typeface="华文仿宋" panose="02010600040101010101" charset="-122"/>
            </a:endParaRPr>
          </a:p>
          <a:p>
            <a:r>
              <a:rPr lang="en-US" altLang="en-US">
                <a:ea typeface="华文仿宋" panose="02010600040101010101" charset="-122"/>
              </a:rPr>
              <a:t>4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She </a:t>
            </a:r>
            <a:r>
              <a:rPr lang="en-US" altLang="en-US" u="sng">
                <a:ea typeface="华文仿宋" panose="02010600040101010101" charset="-122"/>
              </a:rPr>
              <a:t>         </a:t>
            </a:r>
            <a:r>
              <a:rPr lang="en-US" altLang="en-US">
                <a:ea typeface="华文仿宋" panose="02010600040101010101" charset="-122"/>
              </a:rPr>
              <a:t> tall.</a:t>
            </a:r>
            <a:endParaRPr lang="en-US" altLang="en-US">
              <a:ea typeface="华文仿宋" panose="02010600040101010101" charset="-122"/>
            </a:endParaRPr>
          </a:p>
          <a:p>
            <a:r>
              <a:rPr lang="en-US" altLang="en-US">
                <a:ea typeface="华文仿宋" panose="02010600040101010101" charset="-122"/>
              </a:rPr>
              <a:t>5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Lucy and Lily  </a:t>
            </a:r>
            <a:r>
              <a:rPr lang="en-US" altLang="en-US" u="sng">
                <a:ea typeface="华文仿宋" panose="02010600040101010101" charset="-122"/>
              </a:rPr>
              <a:t>         </a:t>
            </a:r>
            <a:r>
              <a:rPr lang="en-US" altLang="en-US">
                <a:ea typeface="华文仿宋" panose="02010600040101010101" charset="-122"/>
              </a:rPr>
              <a:t> good  friends.</a:t>
            </a:r>
            <a:endParaRPr lang="en-US" altLang="en-US">
              <a:ea typeface="华文仿宋" panose="02010600040101010101" charset="-122"/>
            </a:endParaRPr>
          </a:p>
          <a:p>
            <a:r>
              <a:rPr lang="en-US" altLang="en-US">
                <a:ea typeface="华文仿宋" panose="02010600040101010101" charset="-122"/>
              </a:rPr>
              <a:t>6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Those  chairs  </a:t>
            </a:r>
            <a:r>
              <a:rPr lang="en-US" altLang="en-US" u="sng">
                <a:ea typeface="华文仿宋" panose="02010600040101010101" charset="-122"/>
              </a:rPr>
              <a:t>       </a:t>
            </a:r>
            <a:r>
              <a:rPr lang="en-US" altLang="en-US">
                <a:ea typeface="华文仿宋" panose="02010600040101010101" charset="-122"/>
              </a:rPr>
              <a:t> broken.</a:t>
            </a:r>
            <a:endParaRPr lang="en-US" altLang="en-US">
              <a:ea typeface="华文仿宋" panose="02010600040101010101" charset="-122"/>
            </a:endParaRPr>
          </a:p>
          <a:p>
            <a:r>
              <a:rPr lang="en-US" altLang="en-US">
                <a:ea typeface="华文仿宋" panose="02010600040101010101" charset="-122"/>
              </a:rPr>
              <a:t>7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The bag </a:t>
            </a:r>
            <a:r>
              <a:rPr lang="en-US" altLang="en-US" u="sng">
                <a:ea typeface="华文仿宋" panose="02010600040101010101" charset="-122"/>
              </a:rPr>
              <a:t>     </a:t>
            </a:r>
            <a:r>
              <a:rPr lang="en-US" altLang="en-US">
                <a:ea typeface="华文仿宋" panose="02010600040101010101" charset="-122"/>
              </a:rPr>
              <a:t> mine.</a:t>
            </a:r>
            <a:endParaRPr lang="en-US" altLang="en-US">
              <a:ea typeface="华文仿宋" panose="02010600040101010101" charset="-122"/>
            </a:endParaRPr>
          </a:p>
        </p:txBody>
      </p:sp>
      <p:sp>
        <p:nvSpPr>
          <p:cNvPr id="2139" name="Text Box 4"/>
          <p:cNvSpPr/>
          <p:nvPr/>
        </p:nvSpPr>
        <p:spPr>
          <a:xfrm>
            <a:off x="2498725" y="1539875"/>
            <a:ext cx="47783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is</a:t>
            </a:r>
            <a:endParaRPr lang="en-US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40" name="Text Box 5"/>
          <p:cNvSpPr/>
          <p:nvPr/>
        </p:nvSpPr>
        <p:spPr>
          <a:xfrm>
            <a:off x="2422525" y="2149475"/>
            <a:ext cx="76993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are</a:t>
            </a:r>
            <a:endParaRPr lang="en-US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41" name="Text Box 6"/>
          <p:cNvSpPr/>
          <p:nvPr/>
        </p:nvSpPr>
        <p:spPr>
          <a:xfrm>
            <a:off x="1812925" y="2682875"/>
            <a:ext cx="74771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am</a:t>
            </a:r>
            <a:endParaRPr lang="en-US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42" name="Text Box 7"/>
          <p:cNvSpPr/>
          <p:nvPr/>
        </p:nvSpPr>
        <p:spPr>
          <a:xfrm>
            <a:off x="2498725" y="3292475"/>
            <a:ext cx="47783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is</a:t>
            </a:r>
            <a:endParaRPr lang="en-US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43" name="Text Box 8"/>
          <p:cNvSpPr/>
          <p:nvPr/>
        </p:nvSpPr>
        <p:spPr>
          <a:xfrm>
            <a:off x="4175125" y="3902075"/>
            <a:ext cx="76993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are</a:t>
            </a:r>
            <a:endParaRPr lang="en-US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44" name="Text Box 9"/>
          <p:cNvSpPr/>
          <p:nvPr/>
        </p:nvSpPr>
        <p:spPr>
          <a:xfrm>
            <a:off x="4114800" y="4495800"/>
            <a:ext cx="76993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are</a:t>
            </a:r>
            <a:endParaRPr lang="en-US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45" name="Text Box 10"/>
          <p:cNvSpPr/>
          <p:nvPr/>
        </p:nvSpPr>
        <p:spPr>
          <a:xfrm>
            <a:off x="3184525" y="5045075"/>
            <a:ext cx="47783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is</a:t>
            </a:r>
            <a:endParaRPr lang="en-US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 fill="hold"/>
                                        <p:tgtEl>
                                          <p:spTgt spid="2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8" dur="500" fill="hold"/>
                                        <p:tgtEl>
                                          <p:spTgt spid="2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3" dur="500" fill="hold"/>
                                        <p:tgtEl>
                                          <p:spTgt spid="2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8" dur="500" fill="hold"/>
                                        <p:tgtEl>
                                          <p:spTgt spid="2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3" dur="500" fill="hold"/>
                                        <p:tgtEl>
                                          <p:spTgt spid="2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39" grpId="0"/>
      <p:bldP spid="2140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8" name="文本框 21505"/>
          <p:cNvSpPr/>
          <p:nvPr/>
        </p:nvSpPr>
        <p:spPr>
          <a:xfrm>
            <a:off x="1371600" y="838200"/>
            <a:ext cx="680085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49" name="文本框 21506"/>
          <p:cNvSpPr/>
          <p:nvPr/>
        </p:nvSpPr>
        <p:spPr>
          <a:xfrm>
            <a:off x="1219200" y="1676400"/>
            <a:ext cx="5810250" cy="1158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US" altLang="zh-CN" sz="2800" b="1" i="1" u="sng">
                <a:latin typeface="Arial" pitchFamily="34" charset="0"/>
                <a:ea typeface="华文仿宋" panose="02010600040101010101" charset="-122"/>
              </a:rPr>
              <a:t>1.Be </a:t>
            </a:r>
            <a:r>
              <a:rPr lang="zh-CN" altLang="en-US" sz="2800" b="1" i="1" u="sng">
                <a:latin typeface="Arial" pitchFamily="34" charset="0"/>
                <a:ea typeface="华文仿宋" panose="02010600040101010101" charset="-122"/>
              </a:rPr>
              <a:t>动词的否定式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: be + not</a:t>
            </a:r>
            <a:endParaRPr lang="en-US" altLang="zh-CN" sz="2800" b="1" u="sng"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zh-CN" altLang="en-US" sz="2800" b="1" u="sng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50" name="文本框 21507"/>
          <p:cNvSpPr/>
          <p:nvPr/>
        </p:nvSpPr>
        <p:spPr>
          <a:xfrm>
            <a:off x="1143000" y="2590800"/>
            <a:ext cx="687705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51" name="文本框 21508"/>
          <p:cNvSpPr/>
          <p:nvPr/>
        </p:nvSpPr>
        <p:spPr>
          <a:xfrm>
            <a:off x="8251825" y="2887663"/>
            <a:ext cx="184150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52" name="文本框 21509"/>
          <p:cNvSpPr/>
          <p:nvPr/>
        </p:nvSpPr>
        <p:spPr>
          <a:xfrm>
            <a:off x="1066800" y="2590800"/>
            <a:ext cx="5962650" cy="24415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I am a teacher. 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You are a worker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She is a doctor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We are friends.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53" name="文本框 21510"/>
          <p:cNvSpPr/>
          <p:nvPr/>
        </p:nvSpPr>
        <p:spPr>
          <a:xfrm>
            <a:off x="5029200" y="2590800"/>
            <a:ext cx="3362325" cy="30813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I’</a:t>
            </a:r>
            <a:r>
              <a:rPr lang="en-US" altLang="zh-CN" sz="2800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m not</a:t>
            </a: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 a teacher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You </a:t>
            </a:r>
            <a:r>
              <a:rPr lang="en-US" altLang="zh-CN" sz="2800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aren’t</a:t>
            </a: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 a worker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She </a:t>
            </a:r>
            <a:r>
              <a:rPr lang="en-US" altLang="zh-CN" sz="2800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isn’t</a:t>
            </a: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 a doctor.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We </a:t>
            </a:r>
            <a:r>
              <a:rPr lang="en-US" altLang="zh-CN" sz="2800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aren’t</a:t>
            </a: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 friends.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zh-CN" altLang="en-US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54" name="右箭头 21511"/>
          <p:cNvSpPr/>
          <p:nvPr/>
        </p:nvSpPr>
        <p:spPr>
          <a:xfrm>
            <a:off x="3581400" y="3352800"/>
            <a:ext cx="1752600" cy="685800"/>
          </a:xfrm>
          <a:prstGeom prst="rightArrow">
            <a:avLst>
              <a:gd name="adj1" fmla="val 50000"/>
              <a:gd name="adj2" fmla="val 61546"/>
            </a:avLst>
          </a:prstGeom>
          <a:solidFill>
            <a:srgbClr val="FFFF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55" name="文本框 21512"/>
          <p:cNvSpPr/>
          <p:nvPr/>
        </p:nvSpPr>
        <p:spPr>
          <a:xfrm>
            <a:off x="2667000" y="5105400"/>
            <a:ext cx="3514725" cy="1465263"/>
          </a:xfrm>
          <a:prstGeom prst="rect">
            <a:avLst/>
          </a:prstGeom>
          <a:solidFill>
            <a:srgbClr val="FFFF99"/>
          </a:solidFill>
          <a:ln w="76200" cap="flat" cmpd="sng">
            <a:solidFill>
              <a:srgbClr val="3366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is  not=isn’t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are not=aren’t  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56" name="文本框 21513"/>
          <p:cNvSpPr/>
          <p:nvPr/>
        </p:nvSpPr>
        <p:spPr>
          <a:xfrm>
            <a:off x="3733800" y="3581400"/>
            <a:ext cx="1071563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 sz="2800" i="1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57" name="文本框 21514"/>
          <p:cNvSpPr/>
          <p:nvPr/>
        </p:nvSpPr>
        <p:spPr>
          <a:xfrm>
            <a:off x="3733800" y="3581400"/>
            <a:ext cx="842963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 sz="2800" i="1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58" name="文本框 21515"/>
          <p:cNvSpPr/>
          <p:nvPr/>
        </p:nvSpPr>
        <p:spPr>
          <a:xfrm>
            <a:off x="3733800" y="3429000"/>
            <a:ext cx="1147763" cy="366713"/>
          </a:xfrm>
          <a:prstGeom prst="rect">
            <a:avLst/>
          </a:prstGeom>
          <a:solidFill>
            <a:srgbClr val="FFFF99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i="1">
                <a:solidFill>
                  <a:srgbClr val="CB1937"/>
                </a:solidFill>
                <a:latin typeface="Arial" pitchFamily="34" charset="0"/>
                <a:ea typeface="华文仿宋" panose="02010600040101010101" charset="-122"/>
              </a:rPr>
              <a:t>否定句</a:t>
            </a:r>
            <a:endParaRPr lang="zh-CN" altLang="en-US" i="1">
              <a:solidFill>
                <a:srgbClr val="CB1937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pic>
        <p:nvPicPr>
          <p:cNvPr id="2159" name="图片 21516" descr="music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5257800"/>
            <a:ext cx="762000" cy="16002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49" grpId="0"/>
      <p:bldP spid="2152" grpId="1"/>
      <p:bldP spid="2153" grpId="2"/>
      <p:bldP spid="2155" grpId="3"/>
      <p:bldP spid="2158" grpId="4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2" name="文本框 22529"/>
          <p:cNvSpPr/>
          <p:nvPr/>
        </p:nvSpPr>
        <p:spPr>
          <a:xfrm>
            <a:off x="828675" y="381000"/>
            <a:ext cx="7872413" cy="3111500"/>
          </a:xfrm>
          <a:prstGeom prst="rect">
            <a:avLst/>
          </a:prstGeom>
          <a:solidFill>
            <a:srgbClr val="FFCC00"/>
          </a:solidFill>
          <a:ln w="9525" cap="flat" cmpd="sng">
            <a:solidFill>
              <a:srgbClr val="CCFFCC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spcBef>
                <a:spcPct val="50000"/>
              </a:spcBef>
            </a:pPr>
            <a:r>
              <a:rPr lang="en-US" altLang="zh-CN" sz="3600" b="1">
                <a:solidFill>
                  <a:srgbClr val="221100"/>
                </a:solidFill>
                <a:latin typeface="Arial" pitchFamily="34" charset="0"/>
                <a:ea typeface="华文仿宋" panose="02010600040101010101" charset="-122"/>
              </a:rPr>
              <a:t>2.(do)</a:t>
            </a:r>
            <a:r>
              <a:rPr lang="zh-CN" altLang="en-US" sz="3600" b="1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当主语是单数第三人称时，它与助动词</a:t>
            </a:r>
            <a:r>
              <a:rPr lang="en-US" altLang="zh-CN" sz="3600" b="1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DOES</a:t>
            </a:r>
            <a:r>
              <a:rPr lang="zh-CN" altLang="en-US" sz="3600" b="1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有关，但是动词谓语一定要恢复为原形</a:t>
            </a:r>
            <a:r>
              <a:rPr lang="zh-CN" altLang="en-US" sz="3600" b="1">
                <a:solidFill>
                  <a:srgbClr val="221100"/>
                </a:solidFill>
                <a:latin typeface="Arial" pitchFamily="34" charset="0"/>
                <a:ea typeface="华文仿宋" panose="02010600040101010101" charset="-122"/>
              </a:rPr>
              <a:t>。当主语是其他人称时，它与助动词</a:t>
            </a:r>
            <a:r>
              <a:rPr lang="en-US" altLang="zh-CN" sz="3600" b="1">
                <a:solidFill>
                  <a:srgbClr val="221100"/>
                </a:solidFill>
                <a:latin typeface="Arial" pitchFamily="34" charset="0"/>
                <a:ea typeface="华文仿宋" panose="02010600040101010101" charset="-122"/>
              </a:rPr>
              <a:t>DO</a:t>
            </a:r>
            <a:r>
              <a:rPr lang="zh-CN" altLang="en-US" sz="3600" b="1">
                <a:solidFill>
                  <a:srgbClr val="221100"/>
                </a:solidFill>
                <a:latin typeface="Arial" pitchFamily="34" charset="0"/>
                <a:ea typeface="华文仿宋" panose="02010600040101010101" charset="-122"/>
              </a:rPr>
              <a:t>有关。</a:t>
            </a:r>
            <a:endParaRPr lang="zh-CN" altLang="en-US" sz="3600" b="1">
              <a:solidFill>
                <a:srgbClr val="221100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endParaRPr lang="zh-CN" altLang="en-US" sz="3600" b="1">
              <a:solidFill>
                <a:srgbClr val="2211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63" name="文本框 22530"/>
          <p:cNvSpPr/>
          <p:nvPr/>
        </p:nvSpPr>
        <p:spPr>
          <a:xfrm>
            <a:off x="0" y="4267200"/>
            <a:ext cx="4357688" cy="1800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I like English.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She likes it very much.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We go to work by bike.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64" name="右箭头 22531"/>
          <p:cNvSpPr/>
          <p:nvPr/>
        </p:nvSpPr>
        <p:spPr>
          <a:xfrm>
            <a:off x="3581400" y="4648200"/>
            <a:ext cx="1524000" cy="990600"/>
          </a:xfrm>
          <a:prstGeom prst="rightArrow">
            <a:avLst>
              <a:gd name="adj1" fmla="val 50000"/>
              <a:gd name="adj2" fmla="val 37051"/>
            </a:avLst>
          </a:prstGeom>
          <a:solidFill>
            <a:srgbClr val="BBE0E3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65" name="矩形 22532"/>
          <p:cNvSpPr/>
          <p:nvPr/>
        </p:nvSpPr>
        <p:spPr>
          <a:xfrm>
            <a:off x="5257800" y="4114800"/>
            <a:ext cx="3743325" cy="26543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I </a:t>
            </a:r>
            <a:r>
              <a:rPr lang="en-US" altLang="zh-CN" sz="2800" b="1" i="1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don’t  like</a:t>
            </a: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 English.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She </a:t>
            </a:r>
            <a:r>
              <a:rPr lang="en-US" altLang="zh-CN" sz="2800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doesn’t like</a:t>
            </a: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 it very much.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We </a:t>
            </a:r>
            <a:r>
              <a:rPr lang="en-US" altLang="zh-CN" sz="2800" u="sng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don’t go</a:t>
            </a:r>
            <a:r>
              <a:rPr lang="en-US" altLang="zh-CN" sz="28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 to work by bike.</a:t>
            </a:r>
            <a:endParaRPr lang="en-US" altLang="zh-CN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66" name="文本框 22533"/>
          <p:cNvSpPr/>
          <p:nvPr/>
        </p:nvSpPr>
        <p:spPr>
          <a:xfrm>
            <a:off x="3429000" y="4876800"/>
            <a:ext cx="1376363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800" i="1">
                <a:solidFill>
                  <a:srgbClr val="FF0066"/>
                </a:solidFill>
                <a:latin typeface="Arial" pitchFamily="34" charset="0"/>
                <a:ea typeface="华文仿宋" panose="02010600040101010101" charset="-122"/>
              </a:rPr>
              <a:t>否定句</a:t>
            </a:r>
            <a:endParaRPr lang="zh-CN" altLang="en-US" sz="2800" i="1">
              <a:solidFill>
                <a:srgbClr val="FF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2" grpId="0"/>
      <p:bldP spid="2163" grpId="1"/>
      <p:bldP spid="2165" grpId="2"/>
      <p:bldP spid="2166" grpId="3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9" name="文本框 23553"/>
          <p:cNvSpPr/>
          <p:nvPr/>
        </p:nvSpPr>
        <p:spPr>
          <a:xfrm>
            <a:off x="381000" y="533400"/>
            <a:ext cx="8791575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3600" b="1">
                <a:latin typeface="Arial" pitchFamily="34" charset="0"/>
                <a:ea typeface="华文仿宋" panose="02010600040101010101" charset="-122"/>
              </a:rPr>
              <a:t>Ex1. </a:t>
            </a:r>
            <a:r>
              <a:rPr lang="zh-CN" altLang="en-US" sz="3600" b="1">
                <a:latin typeface="Arial" pitchFamily="34" charset="0"/>
                <a:ea typeface="华文仿宋" panose="02010600040101010101" charset="-122"/>
              </a:rPr>
              <a:t>将下列各句从肯定式改为否定式</a:t>
            </a:r>
            <a:endParaRPr lang="zh-CN" altLang="en-US" sz="3600" b="1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70" name="文本框 23554"/>
          <p:cNvSpPr/>
          <p:nvPr/>
        </p:nvSpPr>
        <p:spPr>
          <a:xfrm>
            <a:off x="2057400" y="3048000"/>
            <a:ext cx="5272088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 sz="28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71" name="文本框 23555"/>
          <p:cNvSpPr/>
          <p:nvPr/>
        </p:nvSpPr>
        <p:spPr>
          <a:xfrm>
            <a:off x="304800" y="1143000"/>
            <a:ext cx="8867775" cy="61991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I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 </a:t>
            </a:r>
            <a:r>
              <a:rPr lang="en-US" altLang="zh-CN" sz="2800" b="1" i="1" u="sng">
                <a:latin typeface="Arial" pitchFamily="34" charset="0"/>
                <a:ea typeface="华文仿宋" panose="02010600040101010101" charset="-122"/>
              </a:rPr>
              <a:t>talk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 to Peter because I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 </a:t>
            </a:r>
            <a:r>
              <a:rPr lang="en-US" altLang="zh-CN" sz="2800" b="1" i="1" u="sng">
                <a:latin typeface="Arial" pitchFamily="34" charset="0"/>
                <a:ea typeface="华文仿宋" panose="02010600040101010101" charset="-122"/>
              </a:rPr>
              <a:t>like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 him..</a:t>
            </a: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</a:pP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Kate 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comes 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from America. Kate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 works 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with Peter</a:t>
            </a: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</a:pP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</a:pP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I 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am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 Chinese, and I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 am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 a student.</a:t>
            </a: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They 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know 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each other.</a:t>
            </a: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spcBef>
                <a:spcPct val="50000"/>
              </a:spcBef>
              <a:buFont typeface="Arial" pitchFamily="34" charset="0"/>
              <a:buChar char="•"/>
            </a:pPr>
            <a:endParaRPr lang="zh-CN" altLang="en-US" sz="2800" b="1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pic>
        <p:nvPicPr>
          <p:cNvPr id="2172" name="图片 23556" descr="line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788"/>
            <a:ext cx="9144000" cy="3794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73" name="文本框 23557"/>
          <p:cNvSpPr/>
          <p:nvPr/>
        </p:nvSpPr>
        <p:spPr>
          <a:xfrm>
            <a:off x="990600" y="1828800"/>
            <a:ext cx="7567613" cy="519113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CC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I </a:t>
            </a:r>
            <a:r>
              <a:rPr lang="en-US" altLang="zh-CN" sz="2800" b="1" i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don’t talk</a:t>
            </a: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 to Peter because 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 don’t like</a:t>
            </a: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 him.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74" name="文本框 23558"/>
          <p:cNvSpPr/>
          <p:nvPr/>
        </p:nvSpPr>
        <p:spPr>
          <a:xfrm>
            <a:off x="228600" y="3124200"/>
            <a:ext cx="8943975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Kate 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doesn’t come</a:t>
            </a: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 from America.Kate 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doesn’t work</a:t>
            </a:r>
            <a:r>
              <a:rPr lang="en-US" altLang="zh-CN">
                <a:latin typeface="Arial" pitchFamily="34" charset="0"/>
                <a:ea typeface="华文仿宋" panose="02010600040101010101" charset="-122"/>
              </a:rPr>
              <a:t> with Peter.</a:t>
            </a:r>
            <a:endParaRPr lang="en-US" altLang="zh-CN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75" name="文本框 23559"/>
          <p:cNvSpPr/>
          <p:nvPr/>
        </p:nvSpPr>
        <p:spPr>
          <a:xfrm>
            <a:off x="1295400" y="4648200"/>
            <a:ext cx="7029450" cy="366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76" name="文本框 23560"/>
          <p:cNvSpPr/>
          <p:nvPr/>
        </p:nvSpPr>
        <p:spPr>
          <a:xfrm>
            <a:off x="457200" y="4724400"/>
            <a:ext cx="7872413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I </a:t>
            </a:r>
            <a:r>
              <a:rPr lang="en-US" altLang="zh-CN" sz="2800" b="1" u="sng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am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  not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   Chinese, and I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 </a:t>
            </a:r>
            <a:r>
              <a:rPr lang="en-US" altLang="zh-CN" sz="2800" b="1" u="sng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am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  not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 a student</a:t>
            </a: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77" name="文本框 23561"/>
          <p:cNvSpPr/>
          <p:nvPr/>
        </p:nvSpPr>
        <p:spPr>
          <a:xfrm>
            <a:off x="533400" y="6019800"/>
            <a:ext cx="6419850" cy="8874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0" hangingPunct="0">
              <a:lnSpc>
                <a:spcPct val="90000"/>
              </a:lnSpc>
              <a:spcBef>
                <a:spcPct val="20000"/>
              </a:spcBef>
            </a:pP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They  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don’t </a:t>
            </a:r>
            <a:r>
              <a:rPr lang="en-US" altLang="zh-CN" sz="2800" b="1" u="sng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know</a:t>
            </a:r>
            <a:r>
              <a:rPr lang="en-US" altLang="zh-CN" sz="2800" b="1" u="sng">
                <a:latin typeface="Arial" pitchFamily="34" charset="0"/>
                <a:ea typeface="华文仿宋" panose="02010600040101010101" charset="-122"/>
              </a:rPr>
              <a:t> </a:t>
            </a:r>
            <a:r>
              <a:rPr lang="en-US" altLang="zh-CN" sz="2800" b="1">
                <a:latin typeface="Arial" pitchFamily="34" charset="0"/>
                <a:ea typeface="华文仿宋" panose="02010600040101010101" charset="-122"/>
              </a:rPr>
              <a:t>each other.</a:t>
            </a:r>
            <a:endParaRPr lang="en-US" altLang="zh-CN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 eaLnBrk="0" hangingPunct="0">
              <a:spcBef>
                <a:spcPct val="50000"/>
              </a:spcBef>
            </a:pPr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9" grpId="0"/>
      <p:bldP spid="2171" grpId="1"/>
      <p:bldP spid="2173" grpId="2"/>
      <p:bldP spid="2174" grpId="3"/>
      <p:bldP spid="2176" grpId="4"/>
      <p:bldP spid="2177" grpId="5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18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80" name="Rectangle 3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/>
          <a:p>
            <a:pPr>
              <a:lnSpc>
                <a:spcPct val="90000"/>
              </a:lnSpc>
            </a:pPr>
            <a:r>
              <a:rPr lang="en-US" altLang="en-US">
                <a:ea typeface="华文仿宋" panose="02010600040101010101" charset="-122"/>
              </a:rPr>
              <a:t>1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Kitty </a:t>
            </a:r>
            <a:r>
              <a:rPr lang="en-US" altLang="en-US" u="sng">
                <a:ea typeface="华文仿宋" panose="02010600040101010101" charset="-122"/>
              </a:rPr>
              <a:t>       </a:t>
            </a:r>
            <a:r>
              <a:rPr lang="en-US" altLang="en-US">
                <a:ea typeface="华文仿宋" panose="02010600040101010101" charset="-122"/>
              </a:rPr>
              <a:t> (not) an   English  girl.</a:t>
            </a:r>
            <a:endParaRPr lang="en-US" altLang="en-US"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ea typeface="华文仿宋" panose="02010600040101010101" charset="-122"/>
              </a:rPr>
              <a:t>2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We  </a:t>
            </a:r>
            <a:r>
              <a:rPr lang="en-US" altLang="en-US" u="sng">
                <a:ea typeface="华文仿宋" panose="02010600040101010101" charset="-122"/>
              </a:rPr>
              <a:t>        </a:t>
            </a:r>
            <a:r>
              <a:rPr lang="en-US" altLang="en-US">
                <a:ea typeface="华文仿宋" panose="02010600040101010101" charset="-122"/>
              </a:rPr>
              <a:t>  (not) students.</a:t>
            </a:r>
            <a:endParaRPr lang="en-US" altLang="en-US"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ea typeface="华文仿宋" panose="02010600040101010101" charset="-122"/>
              </a:rPr>
              <a:t>3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I </a:t>
            </a:r>
            <a:r>
              <a:rPr lang="en-US" altLang="en-US" u="sng">
                <a:ea typeface="华文仿宋" panose="02010600040101010101" charset="-122"/>
              </a:rPr>
              <a:t>          </a:t>
            </a:r>
            <a:r>
              <a:rPr lang="en-US" altLang="en-US">
                <a:ea typeface="华文仿宋" panose="02010600040101010101" charset="-122"/>
              </a:rPr>
              <a:t>   (not) from  Taizhou.</a:t>
            </a:r>
            <a:endParaRPr lang="en-US" altLang="en-US"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ea typeface="华文仿宋" panose="02010600040101010101" charset="-122"/>
              </a:rPr>
              <a:t>4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She </a:t>
            </a:r>
            <a:r>
              <a:rPr lang="en-US" altLang="en-US" u="sng">
                <a:ea typeface="华文仿宋" panose="02010600040101010101" charset="-122"/>
              </a:rPr>
              <a:t>         </a:t>
            </a:r>
            <a:r>
              <a:rPr lang="en-US" altLang="en-US">
                <a:ea typeface="华文仿宋" panose="02010600040101010101" charset="-122"/>
              </a:rPr>
              <a:t> (not) tall.</a:t>
            </a:r>
            <a:endParaRPr lang="en-US" altLang="en-US"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ea typeface="华文仿宋" panose="02010600040101010101" charset="-122"/>
              </a:rPr>
              <a:t>5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Lucy and Lily  </a:t>
            </a:r>
            <a:r>
              <a:rPr lang="en-US" altLang="en-US" u="sng">
                <a:ea typeface="华文仿宋" panose="02010600040101010101" charset="-122"/>
              </a:rPr>
              <a:t>         </a:t>
            </a:r>
            <a:r>
              <a:rPr lang="zh-CN" altLang="en-US">
                <a:ea typeface="华文仿宋" panose="02010600040101010101" charset="-122"/>
              </a:rPr>
              <a:t>（</a:t>
            </a:r>
            <a:r>
              <a:rPr lang="en-US" altLang="en-US">
                <a:ea typeface="华文仿宋" panose="02010600040101010101" charset="-122"/>
              </a:rPr>
              <a:t>not</a:t>
            </a:r>
            <a:r>
              <a:rPr lang="zh-CN" altLang="en-US">
                <a:ea typeface="华文仿宋" panose="02010600040101010101" charset="-122"/>
              </a:rPr>
              <a:t>）</a:t>
            </a:r>
            <a:r>
              <a:rPr lang="en-US" altLang="en-US">
                <a:ea typeface="华文仿宋" panose="02010600040101010101" charset="-122"/>
              </a:rPr>
              <a:t>good  friends. </a:t>
            </a:r>
            <a:endParaRPr lang="en-US" altLang="en-US"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ea typeface="华文仿宋" panose="02010600040101010101" charset="-122"/>
              </a:rPr>
              <a:t>6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Those  chairs  </a:t>
            </a:r>
            <a:r>
              <a:rPr lang="en-US" altLang="en-US" u="sng">
                <a:ea typeface="华文仿宋" panose="02010600040101010101" charset="-122"/>
              </a:rPr>
              <a:t>        </a:t>
            </a:r>
            <a:r>
              <a:rPr lang="en-US" altLang="en-US">
                <a:ea typeface="华文仿宋" panose="02010600040101010101" charset="-122"/>
              </a:rPr>
              <a:t> (not) broken.</a:t>
            </a:r>
            <a:endParaRPr lang="en-US" altLang="en-US"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ea typeface="华文仿宋" panose="02010600040101010101" charset="-122"/>
              </a:rPr>
              <a:t>7</a:t>
            </a:r>
            <a:r>
              <a:rPr lang="zh-CN" altLang="en-US">
                <a:ea typeface="华文仿宋" panose="02010600040101010101" charset="-122"/>
              </a:rPr>
              <a:t>、</a:t>
            </a:r>
            <a:r>
              <a:rPr lang="en-US" altLang="en-US">
                <a:ea typeface="华文仿宋" panose="02010600040101010101" charset="-122"/>
              </a:rPr>
              <a:t>The bag </a:t>
            </a:r>
            <a:r>
              <a:rPr lang="en-US" altLang="en-US" u="sng">
                <a:ea typeface="华文仿宋" panose="02010600040101010101" charset="-122"/>
              </a:rPr>
              <a:t>     </a:t>
            </a:r>
            <a:r>
              <a:rPr lang="en-US" altLang="en-US">
                <a:ea typeface="华文仿宋" panose="02010600040101010101" charset="-122"/>
              </a:rPr>
              <a:t> (not) mine.</a:t>
            </a:r>
            <a:endParaRPr lang="en-US" altLang="en-US">
              <a:ea typeface="华文仿宋" panose="02010600040101010101" charset="-122"/>
            </a:endParaRPr>
          </a:p>
          <a:p>
            <a:pPr>
              <a:lnSpc>
                <a:spcPct val="90000"/>
              </a:lnSpc>
            </a:pPr>
            <a:endParaRPr lang="en-US" altLang="en-US">
              <a:ea typeface="华文仿宋" panose="02010600040101010101" charset="-122"/>
            </a:endParaRPr>
          </a:p>
        </p:txBody>
      </p:sp>
      <p:sp>
        <p:nvSpPr>
          <p:cNvPr id="2181" name="Text Box 4"/>
          <p:cNvSpPr/>
          <p:nvPr/>
        </p:nvSpPr>
        <p:spPr>
          <a:xfrm>
            <a:off x="2438400" y="1524000"/>
            <a:ext cx="817563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isn’t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82" name="Text Box 5"/>
          <p:cNvSpPr/>
          <p:nvPr/>
        </p:nvSpPr>
        <p:spPr>
          <a:xfrm>
            <a:off x="2362200" y="2057400"/>
            <a:ext cx="107632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aren’t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83" name="Text Box 6"/>
          <p:cNvSpPr/>
          <p:nvPr/>
        </p:nvSpPr>
        <p:spPr>
          <a:xfrm>
            <a:off x="1752600" y="2667000"/>
            <a:ext cx="127317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am not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84" name="Text Box 7"/>
          <p:cNvSpPr/>
          <p:nvPr/>
        </p:nvSpPr>
        <p:spPr>
          <a:xfrm>
            <a:off x="2574925" y="3113088"/>
            <a:ext cx="817563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isn’t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85" name="Text Box 8"/>
          <p:cNvSpPr/>
          <p:nvPr/>
        </p:nvSpPr>
        <p:spPr>
          <a:xfrm>
            <a:off x="4327525" y="3722688"/>
            <a:ext cx="1076325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aren’t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86" name="Text Box 9"/>
          <p:cNvSpPr/>
          <p:nvPr/>
        </p:nvSpPr>
        <p:spPr>
          <a:xfrm>
            <a:off x="4191000" y="4648200"/>
            <a:ext cx="107632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aren’t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87" name="Text Box 10"/>
          <p:cNvSpPr/>
          <p:nvPr/>
        </p:nvSpPr>
        <p:spPr>
          <a:xfrm>
            <a:off x="3108325" y="5246688"/>
            <a:ext cx="817563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isn’t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9" dur="500" fill="hold"/>
                                        <p:tgtEl>
                                          <p:spTgt spid="2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4" dur="500" fill="hold"/>
                                        <p:tgtEl>
                                          <p:spTgt spid="2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5" dur="500" fill="hold"/>
                                        <p:tgtEl>
                                          <p:spTgt spid="2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81" grpId="0"/>
      <p:bldP spid="2183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19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90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solidFill>
            <a:srgbClr val="99CC00">
              <a:alpha val="29019"/>
            </a:srgbClr>
          </a:solidFill>
          <a:ln>
            <a:solidFill>
              <a:srgbClr val="000000"/>
            </a:solidFill>
            <a:miter/>
          </a:ln>
        </p:spPr>
        <p:txBody>
          <a:bodyPr wrap="square" anchor="ctr" anchorCtr="0"/>
          <a:lstStyle/>
          <a:p>
            <a:r>
              <a:rPr lang="zh-CN" altLang="en-US" sz="3600" b="1">
                <a:ea typeface="华文仿宋" panose="02010600040101010101" charset="-122"/>
              </a:rPr>
              <a:t>二 情态动词的一般现在时</a:t>
            </a:r>
            <a:endParaRPr lang="zh-CN" altLang="en-US" sz="3600" b="1">
              <a:ea typeface="华文仿宋" panose="02010600040101010101" charset="-122"/>
            </a:endParaRPr>
          </a:p>
        </p:txBody>
      </p:sp>
      <p:sp>
        <p:nvSpPr>
          <p:cNvPr id="2191" name="Rectangle 3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/>
          <a:p>
            <a:r>
              <a:rPr lang="zh-CN" altLang="en-US">
                <a:ea typeface="华文仿宋" panose="02010600040101010101" charset="-122"/>
              </a:rPr>
              <a:t>构成</a:t>
            </a:r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192" name="Text Box 4"/>
          <p:cNvSpPr/>
          <p:nvPr/>
        </p:nvSpPr>
        <p:spPr>
          <a:xfrm>
            <a:off x="2117725" y="1665288"/>
            <a:ext cx="547370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主语 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情态动词 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动词原形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其他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93" name="Text Box 5"/>
          <p:cNvSpPr/>
          <p:nvPr/>
        </p:nvSpPr>
        <p:spPr>
          <a:xfrm>
            <a:off x="2209800" y="2286000"/>
            <a:ext cx="567055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She     can       speak   English.</a:t>
            </a:r>
            <a:endParaRPr lang="en-US" altLang="en-US" sz="32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94" name="Text Box 6"/>
          <p:cNvSpPr/>
          <p:nvPr/>
        </p:nvSpPr>
        <p:spPr>
          <a:xfrm>
            <a:off x="1279525" y="3063875"/>
            <a:ext cx="6283325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注意</a:t>
            </a:r>
            <a:r>
              <a:rPr lang="zh-CN" altLang="en-US" b="1">
                <a:latin typeface="Arial" pitchFamily="34" charset="0"/>
                <a:ea typeface="华文仿宋" panose="02010600040101010101" charset="-122"/>
              </a:rPr>
              <a:t>：</a:t>
            </a:r>
            <a:r>
              <a:rPr lang="zh-CN" altLang="en-US" sz="2400" b="1" i="1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情态动词后的动词一定要用</a:t>
            </a:r>
            <a:r>
              <a:rPr lang="zh-CN" altLang="en-US" sz="3600" b="1" i="1">
                <a:solidFill>
                  <a:srgbClr val="008000"/>
                </a:solidFill>
                <a:latin typeface="Arial" pitchFamily="34" charset="0"/>
                <a:ea typeface="华文仿宋" panose="02010600040101010101" charset="-122"/>
              </a:rPr>
              <a:t>原形</a:t>
            </a:r>
            <a:endParaRPr lang="zh-CN" altLang="en-US" sz="3600" b="1" i="1">
              <a:solidFill>
                <a:srgbClr val="008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95" name="Text Box 7"/>
          <p:cNvSpPr/>
          <p:nvPr/>
        </p:nvSpPr>
        <p:spPr>
          <a:xfrm>
            <a:off x="1828800" y="4343400"/>
            <a:ext cx="589438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Eg:   They should(</a:t>
            </a:r>
            <a:r>
              <a:rPr lang="zh-CN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应该</a:t>
            </a:r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) be right.</a:t>
            </a:r>
            <a:endParaRPr lang="en-US" altLang="en-US" sz="32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196" name="Text Box 8"/>
          <p:cNvSpPr/>
          <p:nvPr/>
        </p:nvSpPr>
        <p:spPr>
          <a:xfrm>
            <a:off x="2209800" y="5005388"/>
            <a:ext cx="5311775" cy="106838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Arial" pitchFamily="34" charset="0"/>
                <a:ea typeface="华文仿宋" panose="02010600040101010101" charset="-122"/>
              </a:rPr>
              <a:t>试比较：</a:t>
            </a:r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They </a:t>
            </a:r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 are</a:t>
            </a:r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  right.</a:t>
            </a:r>
            <a:endParaRPr lang="en-US" altLang="en-US" sz="32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           She  speak</a:t>
            </a:r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s</a:t>
            </a:r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 English.</a:t>
            </a:r>
            <a:endParaRPr lang="en-US" altLang="en-US" sz="32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7" dur="500" fill="hold"/>
                                        <p:tgtEl>
                                          <p:spTgt spid="2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90" grpId="0"/>
      <p:bldP spid="2192" grpId="1"/>
      <p:bldP spid="2193" grpId="2"/>
      <p:bldP spid="2194" grpId="3"/>
      <p:bldP spid="2195" grpId="4"/>
      <p:bldP spid="2196" grpId="5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20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99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solidFill>
            <a:srgbClr val="99CC00">
              <a:alpha val="43921"/>
            </a:srgbClr>
          </a:solidFill>
          <a:ln>
            <a:solidFill>
              <a:srgbClr val="000000"/>
            </a:solidFill>
            <a:miter/>
          </a:ln>
        </p:spPr>
        <p:txBody>
          <a:bodyPr wrap="square" anchor="ctr" anchorCtr="0"/>
          <a:lstStyle/>
          <a:p>
            <a:r>
              <a:rPr lang="zh-CN" altLang="en-US">
                <a:ea typeface="华文仿宋" panose="02010600040101010101" charset="-122"/>
              </a:rPr>
              <a:t>其否定句的构成</a:t>
            </a:r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200" name="Text Box 4"/>
          <p:cNvSpPr/>
          <p:nvPr/>
        </p:nvSpPr>
        <p:spPr>
          <a:xfrm>
            <a:off x="990600" y="1600200"/>
            <a:ext cx="747871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主语 </a:t>
            </a:r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情态动词 </a:t>
            </a:r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not + 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动词原形 </a:t>
            </a:r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其他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01" name="Text Box 5"/>
          <p:cNvSpPr/>
          <p:nvPr/>
        </p:nvSpPr>
        <p:spPr>
          <a:xfrm>
            <a:off x="1431925" y="2427288"/>
            <a:ext cx="2270125" cy="33559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can not       =</a:t>
            </a:r>
            <a:endParaRPr lang="en-US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could not    =</a:t>
            </a:r>
            <a:endParaRPr lang="en-US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must not     =</a:t>
            </a:r>
            <a:endParaRPr lang="en-US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would not   =</a:t>
            </a:r>
            <a:endParaRPr lang="en-US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will not       = </a:t>
            </a:r>
            <a:endParaRPr lang="en-US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should not  =</a:t>
            </a:r>
            <a:endParaRPr lang="en-US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may not      =</a:t>
            </a:r>
            <a:endParaRPr lang="en-US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  <a:p>
            <a:endParaRPr lang="en-US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02" name="Text Box 6"/>
          <p:cNvSpPr/>
          <p:nvPr/>
        </p:nvSpPr>
        <p:spPr>
          <a:xfrm>
            <a:off x="3962400" y="2362200"/>
            <a:ext cx="93662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can’t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03" name="Text Box 7"/>
          <p:cNvSpPr/>
          <p:nvPr/>
        </p:nvSpPr>
        <p:spPr>
          <a:xfrm>
            <a:off x="3870325" y="2808288"/>
            <a:ext cx="1412875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couldn’t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04" name="Text Box 8"/>
          <p:cNvSpPr/>
          <p:nvPr/>
        </p:nvSpPr>
        <p:spPr>
          <a:xfrm>
            <a:off x="3870325" y="3265488"/>
            <a:ext cx="1331913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mustn’t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05" name="Text Box 9"/>
          <p:cNvSpPr/>
          <p:nvPr/>
        </p:nvSpPr>
        <p:spPr>
          <a:xfrm>
            <a:off x="3810000" y="3733800"/>
            <a:ext cx="149225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wouldn’t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06" name="Text Box 10"/>
          <p:cNvSpPr/>
          <p:nvPr/>
        </p:nvSpPr>
        <p:spPr>
          <a:xfrm>
            <a:off x="3962400" y="4267200"/>
            <a:ext cx="182563" cy="3667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07" name="Text Box 11"/>
          <p:cNvSpPr/>
          <p:nvPr/>
        </p:nvSpPr>
        <p:spPr>
          <a:xfrm>
            <a:off x="3810000" y="4114800"/>
            <a:ext cx="101600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won’t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08" name="Text Box 12"/>
          <p:cNvSpPr/>
          <p:nvPr/>
        </p:nvSpPr>
        <p:spPr>
          <a:xfrm>
            <a:off x="3810000" y="4495800"/>
            <a:ext cx="1611313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shouldn’t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09" name="Text Box 13"/>
          <p:cNvSpPr/>
          <p:nvPr/>
        </p:nvSpPr>
        <p:spPr>
          <a:xfrm>
            <a:off x="3794125" y="5018088"/>
            <a:ext cx="1450975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may not</a:t>
            </a:r>
            <a:endParaRPr lang="en-US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 fill="hold"/>
                                        <p:tgtEl>
                                          <p:spTgt spid="2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8" dur="500" fill="hold"/>
                                        <p:tgtEl>
                                          <p:spTgt spid="2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3" dur="500" fill="hold"/>
                                        <p:tgtEl>
                                          <p:spTgt spid="2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99" grpId="0"/>
      <p:bldP spid="2200" grpId="1"/>
      <p:bldP spid="2201" grpId="2"/>
      <p:bldP spid="2202" grpId="3"/>
      <p:bldP spid="2203" grpId="4"/>
      <p:bldP spid="2205" grpId="5"/>
      <p:bldP spid="2207" grpId="6"/>
      <p:bldP spid="2208" grpId="7"/>
      <p:bldP spid="2209" grpId="8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21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12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anchor="ctr" anchorCtr="0"/>
          <a:lstStyle/>
          <a:p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213" name="Rectangle 3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/>
          <a:p>
            <a:r>
              <a:rPr lang="en-US" altLang="en-US">
                <a:ea typeface="华文仿宋" panose="02010600040101010101" charset="-122"/>
              </a:rPr>
              <a:t>She </a:t>
            </a:r>
            <a:r>
              <a:rPr lang="en-US" altLang="en-US" u="sng">
                <a:ea typeface="华文仿宋" panose="02010600040101010101" charset="-122"/>
              </a:rPr>
              <a:t>        </a:t>
            </a:r>
            <a:r>
              <a:rPr lang="en-US" altLang="en-US">
                <a:ea typeface="华文仿宋" panose="02010600040101010101" charset="-122"/>
              </a:rPr>
              <a:t> (can not) speak English.</a:t>
            </a:r>
            <a:endParaRPr lang="en-US" altLang="en-US">
              <a:ea typeface="华文仿宋" panose="02010600040101010101" charset="-122"/>
            </a:endParaRPr>
          </a:p>
          <a:p>
            <a:r>
              <a:rPr lang="en-US" altLang="en-US">
                <a:ea typeface="华文仿宋" panose="02010600040101010101" charset="-122"/>
              </a:rPr>
              <a:t>You </a:t>
            </a:r>
            <a:r>
              <a:rPr lang="en-US" altLang="en-US" u="sng">
                <a:ea typeface="华文仿宋" panose="02010600040101010101" charset="-122"/>
              </a:rPr>
              <a:t>         </a:t>
            </a:r>
            <a:r>
              <a:rPr lang="en-US" altLang="en-US">
                <a:ea typeface="华文仿宋" panose="02010600040101010101" charset="-122"/>
              </a:rPr>
              <a:t> (must not) open the door.</a:t>
            </a:r>
            <a:endParaRPr lang="en-US" altLang="en-US">
              <a:ea typeface="华文仿宋" panose="02010600040101010101" charset="-122"/>
            </a:endParaRPr>
          </a:p>
          <a:p>
            <a:r>
              <a:rPr lang="en-US" altLang="en-US">
                <a:ea typeface="华文仿宋" panose="02010600040101010101" charset="-122"/>
              </a:rPr>
              <a:t>They </a:t>
            </a:r>
            <a:r>
              <a:rPr lang="en-US" altLang="en-US" u="sng">
                <a:ea typeface="华文仿宋" panose="02010600040101010101" charset="-122"/>
              </a:rPr>
              <a:t>        </a:t>
            </a:r>
            <a:r>
              <a:rPr lang="en-US" altLang="en-US">
                <a:ea typeface="华文仿宋" panose="02010600040101010101" charset="-122"/>
              </a:rPr>
              <a:t>  (should not) be right.</a:t>
            </a:r>
            <a:endParaRPr lang="en-US" altLang="en-US">
              <a:ea typeface="华文仿宋" panose="02010600040101010101" charset="-122"/>
            </a:endParaRPr>
          </a:p>
          <a:p>
            <a:r>
              <a:rPr lang="en-US" altLang="en-US">
                <a:ea typeface="华文仿宋" panose="02010600040101010101" charset="-122"/>
              </a:rPr>
              <a:t>I </a:t>
            </a:r>
            <a:r>
              <a:rPr lang="en-US" altLang="en-US" u="sng">
                <a:ea typeface="华文仿宋" panose="02010600040101010101" charset="-122"/>
              </a:rPr>
              <a:t>      </a:t>
            </a:r>
            <a:r>
              <a:rPr lang="en-US" altLang="en-US">
                <a:ea typeface="华文仿宋" panose="02010600040101010101" charset="-122"/>
              </a:rPr>
              <a:t> (will not) go to Japan.</a:t>
            </a:r>
            <a:endParaRPr lang="en-US" altLang="en-US"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22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16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solidFill>
            <a:srgbClr val="FFFF00">
              <a:alpha val="43137"/>
            </a:srgbClr>
          </a:solidFill>
          <a:ln>
            <a:solidFill>
              <a:srgbClr val="000000"/>
            </a:solidFill>
            <a:miter/>
          </a:ln>
        </p:spPr>
        <p:txBody>
          <a:bodyPr wrap="square" anchor="ctr" anchorCtr="0"/>
          <a:lstStyle/>
          <a:p>
            <a:r>
              <a:rPr lang="zh-CN" altLang="en-US" sz="3200" b="1">
                <a:ea typeface="华文仿宋" panose="02010600040101010101" charset="-122"/>
              </a:rPr>
              <a:t>三 行为动词的一般现在时</a:t>
            </a:r>
            <a:endParaRPr lang="zh-CN" altLang="en-US" sz="3200" b="1">
              <a:ea typeface="华文仿宋" panose="02010600040101010101" charset="-122"/>
            </a:endParaRPr>
          </a:p>
        </p:txBody>
      </p:sp>
      <p:sp>
        <p:nvSpPr>
          <p:cNvPr id="2217" name="Rectangle 3"/>
          <p:cNvSpPr/>
          <p:nvPr>
            <p:ph type="body" idx="4294967295"/>
          </p:nvPr>
        </p:nvSpPr>
        <p:spPr>
          <a:xfrm>
            <a:off x="457200" y="1143000"/>
            <a:ext cx="8229600" cy="533400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/>
          <a:p>
            <a:pPr>
              <a:lnSpc>
                <a:spcPct val="90000"/>
              </a:lnSpc>
            </a:pPr>
            <a:r>
              <a:rPr lang="zh-CN" altLang="en-US">
                <a:ea typeface="华文仿宋" panose="02010600040101010101" charset="-122"/>
              </a:rPr>
              <a:t>构成</a:t>
            </a:r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218" name="Text Box 4"/>
          <p:cNvSpPr/>
          <p:nvPr/>
        </p:nvSpPr>
        <p:spPr>
          <a:xfrm>
            <a:off x="2286000" y="1524000"/>
            <a:ext cx="384175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主语 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行为动词 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其他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19" name="Text Box 5"/>
          <p:cNvSpPr/>
          <p:nvPr/>
        </p:nvSpPr>
        <p:spPr>
          <a:xfrm>
            <a:off x="1371600" y="2160588"/>
            <a:ext cx="7083425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These boys    like       playing football.</a:t>
            </a:r>
            <a:r>
              <a:rPr lang="en-US" altLang="en-US">
                <a:latin typeface="Arial" pitchFamily="34" charset="0"/>
                <a:ea typeface="华文仿宋" panose="02010600040101010101" charset="-122"/>
              </a:rPr>
              <a:t>  </a:t>
            </a:r>
            <a:endParaRPr lang="en-US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20" name="Text Box 6"/>
          <p:cNvSpPr/>
          <p:nvPr/>
        </p:nvSpPr>
        <p:spPr>
          <a:xfrm>
            <a:off x="1371600" y="2743200"/>
            <a:ext cx="679608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The girl read</a:t>
            </a:r>
            <a:r>
              <a:rPr lang="en-US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s</a:t>
            </a:r>
            <a:r>
              <a:rPr lang="en-US" altLang="en-US" sz="32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 English every morning.</a:t>
            </a:r>
            <a:endParaRPr lang="en-US" altLang="en-US" sz="32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21" name="Text Box 7"/>
          <p:cNvSpPr/>
          <p:nvPr/>
        </p:nvSpPr>
        <p:spPr>
          <a:xfrm>
            <a:off x="1524000" y="3505200"/>
            <a:ext cx="6284913" cy="12509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注意：当主语为第三人称单数时，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  <a:p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行为动词要加</a:t>
            </a:r>
            <a:r>
              <a:rPr lang="en-US" altLang="en-US" sz="44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s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或者</a:t>
            </a:r>
            <a:r>
              <a:rPr lang="en-US" altLang="en-US" sz="44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es</a:t>
            </a:r>
            <a:endParaRPr lang="en-US" altLang="en-US" sz="44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pic>
        <p:nvPicPr>
          <p:cNvPr id="2222" name="Picture 10" descr="0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0" y="4876800"/>
            <a:ext cx="1524000" cy="1524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3" dur="500" fill="hold"/>
                                        <p:tgtEl>
                                          <p:spTgt spid="2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8" dur="500" fill="hold"/>
                                        <p:tgtEl>
                                          <p:spTgt spid="2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8" grpId="0"/>
      <p:bldP spid="2219" grpId="1"/>
      <p:bldP spid="2220" grpId="2"/>
      <p:bldP spid="2221" grpId="3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23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25" name="Rectangle 2"/>
          <p:cNvSpPr/>
          <p:nvPr>
            <p:ph type="title" idx="4294967295"/>
          </p:nvPr>
        </p:nvSpPr>
        <p:spPr>
          <a:xfrm>
            <a:off x="457200" y="0"/>
            <a:ext cx="8229600" cy="1143000"/>
          </a:xfrm>
          <a:solidFill>
            <a:srgbClr val="99CC00">
              <a:alpha val="16862"/>
            </a:srgbClr>
          </a:solidFill>
          <a:ln>
            <a:solidFill>
              <a:srgbClr val="000000"/>
            </a:solidFill>
            <a:miter/>
          </a:ln>
        </p:spPr>
        <p:txBody>
          <a:bodyPr wrap="square" anchor="ctr" anchorCtr="0"/>
          <a:lstStyle/>
          <a:p>
            <a:r>
              <a:rPr lang="zh-CN" altLang="en-US" sz="4000">
                <a:ea typeface="华文仿宋" panose="02010600040101010101" charset="-122"/>
              </a:rPr>
              <a:t>否定句的构成</a:t>
            </a:r>
            <a:endParaRPr lang="zh-CN" altLang="en-US" sz="4000">
              <a:ea typeface="华文仿宋" panose="02010600040101010101" charset="-122"/>
            </a:endParaRPr>
          </a:p>
        </p:txBody>
      </p:sp>
      <p:sp>
        <p:nvSpPr>
          <p:cNvPr id="2226" name="Text Box 4"/>
          <p:cNvSpPr/>
          <p:nvPr/>
        </p:nvSpPr>
        <p:spPr>
          <a:xfrm>
            <a:off x="228600" y="1066800"/>
            <a:ext cx="861377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主语 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助动词（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do/does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）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+not +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行为动词</a:t>
            </a:r>
            <a:r>
              <a:rPr lang="zh-CN" altLang="en-US" sz="2800" b="1" i="1">
                <a:solidFill>
                  <a:srgbClr val="006600"/>
                </a:solidFill>
                <a:latin typeface="Arial" pitchFamily="34" charset="0"/>
                <a:ea typeface="华文仿宋" panose="02010600040101010101" charset="-122"/>
              </a:rPr>
              <a:t>原形</a:t>
            </a:r>
            <a:r>
              <a:rPr lang="zh-CN" altLang="en-US" sz="2800">
                <a:latin typeface="Arial" pitchFamily="34" charset="0"/>
                <a:ea typeface="华文仿宋" panose="02010600040101010101" charset="-122"/>
              </a:rPr>
              <a:t> 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+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其他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27" name="Text Box 5"/>
          <p:cNvSpPr/>
          <p:nvPr/>
        </p:nvSpPr>
        <p:spPr>
          <a:xfrm>
            <a:off x="822325" y="2003425"/>
            <a:ext cx="182563" cy="3667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28" name="Text Box 6"/>
          <p:cNvSpPr/>
          <p:nvPr/>
        </p:nvSpPr>
        <p:spPr>
          <a:xfrm>
            <a:off x="685800" y="1676400"/>
            <a:ext cx="801052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These boys  don’t</a:t>
            </a:r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（</a:t>
            </a:r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do not</a:t>
            </a:r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） 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like</a:t>
            </a:r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  playing  football.</a:t>
            </a:r>
            <a:endParaRPr lang="en-US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29" name="Text Box 7"/>
          <p:cNvSpPr/>
          <p:nvPr/>
        </p:nvSpPr>
        <p:spPr>
          <a:xfrm>
            <a:off x="0" y="2971800"/>
            <a:ext cx="914400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The girl doesn’t </a:t>
            </a:r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（</a:t>
            </a:r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does not</a:t>
            </a:r>
            <a:r>
              <a:rPr lang="zh-CN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）</a:t>
            </a:r>
            <a:r>
              <a:rPr lang="en-US" altLang="en-US" sz="28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read</a:t>
            </a:r>
            <a:r>
              <a:rPr lang="en-US" altLang="en-US" sz="2800">
                <a:solidFill>
                  <a:srgbClr val="660066"/>
                </a:solidFill>
                <a:latin typeface="Arial" pitchFamily="34" charset="0"/>
                <a:ea typeface="华文仿宋" panose="02010600040101010101" charset="-122"/>
              </a:rPr>
              <a:t> English every morning.</a:t>
            </a:r>
            <a:endParaRPr lang="en-US" altLang="en-US" sz="2800">
              <a:solidFill>
                <a:srgbClr val="66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30" name="Text Box 8"/>
          <p:cNvSpPr/>
          <p:nvPr/>
        </p:nvSpPr>
        <p:spPr>
          <a:xfrm>
            <a:off x="0" y="4114800"/>
            <a:ext cx="924401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什么时候用助动词</a:t>
            </a:r>
            <a:r>
              <a:rPr lang="en-US" altLang="en-US" sz="32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do</a:t>
            </a:r>
            <a:r>
              <a:rPr lang="zh-CN" altLang="en-US" sz="32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，什么时候用助动词</a:t>
            </a:r>
            <a:r>
              <a:rPr lang="en-US" altLang="en-US" sz="32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does</a:t>
            </a:r>
            <a:r>
              <a:rPr lang="zh-CN" altLang="en-US" sz="3200">
                <a:solidFill>
                  <a:srgbClr val="0000FF"/>
                </a:solidFill>
                <a:latin typeface="Arial" pitchFamily="34" charset="0"/>
                <a:ea typeface="华文仿宋" panose="02010600040101010101" charset="-122"/>
              </a:rPr>
              <a:t>呢？</a:t>
            </a:r>
            <a:endParaRPr lang="zh-CN" altLang="en-US" sz="3200">
              <a:solidFill>
                <a:srgbClr val="0000FF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pic>
        <p:nvPicPr>
          <p:cNvPr id="2231" name="Picture 9" descr="bq293085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3800" y="4038600"/>
            <a:ext cx="2255838" cy="2819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32" name="Text Box 10"/>
          <p:cNvSpPr/>
          <p:nvPr/>
        </p:nvSpPr>
        <p:spPr>
          <a:xfrm>
            <a:off x="2133600" y="4733925"/>
            <a:ext cx="671513" cy="2125663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取决于主语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33" name="Text Box 11"/>
          <p:cNvSpPr/>
          <p:nvPr/>
        </p:nvSpPr>
        <p:spPr>
          <a:xfrm>
            <a:off x="1066800" y="3505200"/>
            <a:ext cx="6288088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CC0066"/>
                </a:solidFill>
                <a:latin typeface="Arial" pitchFamily="34" charset="0"/>
                <a:ea typeface="华文仿宋" panose="02010600040101010101" charset="-122"/>
              </a:rPr>
              <a:t>The  girl  reads English  every morning.</a:t>
            </a:r>
            <a:endParaRPr lang="en-US" altLang="en-US" sz="2800">
              <a:solidFill>
                <a:srgbClr val="CC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34" name="Text Box 12"/>
          <p:cNvSpPr/>
          <p:nvPr/>
        </p:nvSpPr>
        <p:spPr>
          <a:xfrm>
            <a:off x="822325" y="2351088"/>
            <a:ext cx="5138738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en-US" sz="2800">
                <a:solidFill>
                  <a:srgbClr val="CC0066"/>
                </a:solidFill>
                <a:latin typeface="Arial" pitchFamily="34" charset="0"/>
                <a:ea typeface="华文仿宋" panose="02010600040101010101" charset="-122"/>
              </a:rPr>
              <a:t>These boys like playing football.</a:t>
            </a:r>
            <a:endParaRPr lang="en-US" altLang="en-US" sz="2800">
              <a:solidFill>
                <a:srgbClr val="CC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26" grpId="0"/>
      <p:bldP spid="2229" grpId="1"/>
      <p:bldP spid="2230" grpId="2"/>
      <p:bldP spid="2232" grpId="3"/>
      <p:bldP spid="2233" grpId="4"/>
      <p:bldP spid="2234" grpId="5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24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37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anchor="ctr" anchorCtr="0"/>
          <a:lstStyle/>
          <a:p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238" name="Rectangle 3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  <a:ln>
            <a:solidFill>
              <a:srgbClr val="000000"/>
            </a:solidFill>
            <a:miter/>
          </a:ln>
        </p:spPr>
        <p:txBody>
          <a:bodyPr wrap="square" anchor="t" anchorCtr="0"/>
          <a:lstStyle/>
          <a:p>
            <a:endParaRPr lang="en-US" altLang="en-US">
              <a:ea typeface="华文仿宋" panose="02010600040101010101" charset="-122"/>
            </a:endParaRPr>
          </a:p>
          <a:p>
            <a:r>
              <a:rPr lang="zh-CN" altLang="en-US">
                <a:ea typeface="华文仿宋" panose="02010600040101010101" charset="-122"/>
              </a:rPr>
              <a:t>当主语为复数时，用助动词</a:t>
            </a:r>
            <a:r>
              <a:rPr lang="en-US" altLang="en-US">
                <a:ea typeface="华文仿宋" panose="02010600040101010101" charset="-122"/>
              </a:rPr>
              <a:t>do</a:t>
            </a:r>
            <a:r>
              <a:rPr lang="zh-CN" altLang="en-US">
                <a:ea typeface="华文仿宋" panose="02010600040101010101" charset="-122"/>
              </a:rPr>
              <a:t>构成否定</a:t>
            </a:r>
            <a:endParaRPr lang="zh-CN" altLang="en-US">
              <a:ea typeface="华文仿宋" panose="02010600040101010101" charset="-122"/>
            </a:endParaRPr>
          </a:p>
          <a:p>
            <a:r>
              <a:rPr lang="zh-CN" altLang="en-US">
                <a:ea typeface="华文仿宋" panose="02010600040101010101" charset="-122"/>
              </a:rPr>
              <a:t>当主语为单数时，用助动词</a:t>
            </a:r>
            <a:r>
              <a:rPr lang="en-US" altLang="en-US">
                <a:ea typeface="华文仿宋" panose="02010600040101010101" charset="-122"/>
              </a:rPr>
              <a:t>does</a:t>
            </a:r>
            <a:r>
              <a:rPr lang="zh-CN" altLang="en-US">
                <a:ea typeface="华文仿宋" panose="02010600040101010101" charset="-122"/>
              </a:rPr>
              <a:t>构成否定</a:t>
            </a:r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239" name="Text Box 4"/>
          <p:cNvSpPr/>
          <p:nvPr/>
        </p:nvSpPr>
        <p:spPr>
          <a:xfrm>
            <a:off x="228600" y="3962400"/>
            <a:ext cx="8443913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华文仿宋" panose="02010600040101010101" charset="-122"/>
              </a:rPr>
              <a:t>注意</a:t>
            </a:r>
            <a:r>
              <a:rPr lang="zh-CN" altLang="en-US">
                <a:latin typeface="Arial" pitchFamily="34" charset="0"/>
                <a:ea typeface="华文仿宋" panose="02010600040101010101" charset="-122"/>
              </a:rPr>
              <a:t>：</a:t>
            </a:r>
            <a:r>
              <a:rPr lang="en-US" altLang="en-US" sz="3200" i="1">
                <a:solidFill>
                  <a:srgbClr val="008000"/>
                </a:solidFill>
                <a:latin typeface="Arial" pitchFamily="34" charset="0"/>
                <a:ea typeface="华文仿宋" panose="02010600040101010101" charset="-122"/>
              </a:rPr>
              <a:t>don’t  </a:t>
            </a:r>
            <a:r>
              <a:rPr lang="zh-CN" altLang="en-US" sz="3200" i="1">
                <a:solidFill>
                  <a:srgbClr val="008000"/>
                </a:solidFill>
                <a:latin typeface="Arial" pitchFamily="34" charset="0"/>
                <a:ea typeface="华文仿宋" panose="02010600040101010101" charset="-122"/>
              </a:rPr>
              <a:t>和 </a:t>
            </a:r>
            <a:r>
              <a:rPr lang="en-US" altLang="en-US" sz="3200" i="1">
                <a:solidFill>
                  <a:srgbClr val="008000"/>
                </a:solidFill>
                <a:latin typeface="Arial" pitchFamily="34" charset="0"/>
                <a:ea typeface="华文仿宋" panose="02010600040101010101" charset="-122"/>
              </a:rPr>
              <a:t>doesn’t </a:t>
            </a:r>
            <a:r>
              <a:rPr lang="zh-CN" altLang="en-US" sz="3200" i="1">
                <a:solidFill>
                  <a:srgbClr val="008000"/>
                </a:solidFill>
                <a:latin typeface="Arial" pitchFamily="34" charset="0"/>
                <a:ea typeface="华文仿宋" panose="02010600040101010101" charset="-122"/>
              </a:rPr>
              <a:t>之后动词一定要用原形</a:t>
            </a:r>
            <a:endParaRPr lang="zh-CN" altLang="en-US" sz="3200" i="1">
              <a:solidFill>
                <a:srgbClr val="0080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精选ppt课件</a:t>
            </a:r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25</a:t>
            </a:fld>
            <a:endParaRPr lang="zh-CN" altLang="en-US" sz="1400" u="none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42" name="Text Box 2"/>
          <p:cNvSpPr/>
          <p:nvPr/>
        </p:nvSpPr>
        <p:spPr>
          <a:xfrm>
            <a:off x="0" y="188913"/>
            <a:ext cx="9172575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b="1">
                <a:solidFill>
                  <a:srgbClr val="FF6600"/>
                </a:solidFill>
                <a:latin typeface="Arial" pitchFamily="34" charset="0"/>
                <a:ea typeface="华文仿宋" panose="02010600040101010101" charset="-122"/>
              </a:rPr>
              <a:t>Change the following sentences after the models.</a:t>
            </a:r>
            <a:endParaRPr lang="en-US" altLang="en-US" sz="2800" b="1">
              <a:solidFill>
                <a:srgbClr val="FF6600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43" name="Text Box 3"/>
          <p:cNvSpPr/>
          <p:nvPr/>
        </p:nvSpPr>
        <p:spPr>
          <a:xfrm>
            <a:off x="0" y="2735263"/>
            <a:ext cx="9172575" cy="5302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70000"/>
              </a:lnSpc>
              <a:spcBef>
                <a:spcPct val="50000"/>
              </a:spcBef>
              <a:buFont typeface="Arial" pitchFamily="34" charset="0"/>
              <a:buChar char="•"/>
            </a:pPr>
            <a:r>
              <a:rPr lang="en-US" altLang="en-US" sz="2800" b="1">
                <a:latin typeface="Arial" pitchFamily="34" charset="0"/>
                <a:ea typeface="华文仿宋" panose="02010600040101010101" charset="-122"/>
              </a:rPr>
              <a:t>I like red.  (green)</a:t>
            </a:r>
            <a:endParaRPr lang="en-US" altLang="en-US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>
              <a:lnSpc>
                <a:spcPct val="170000"/>
              </a:lnSpc>
              <a:spcBef>
                <a:spcPct val="50000"/>
              </a:spcBef>
              <a:buFont typeface="Arial" pitchFamily="34" charset="0"/>
              <a:buChar char="•"/>
            </a:pPr>
            <a:r>
              <a:rPr lang="en-US" altLang="en-US" sz="2800" b="1">
                <a:latin typeface="Arial" pitchFamily="34" charset="0"/>
                <a:ea typeface="华文仿宋" panose="02010600040101010101" charset="-122"/>
              </a:rPr>
              <a:t>They like apples.    (oranges)</a:t>
            </a:r>
            <a:endParaRPr lang="en-US" altLang="en-US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>
              <a:lnSpc>
                <a:spcPct val="170000"/>
              </a:lnSpc>
              <a:spcBef>
                <a:spcPct val="50000"/>
              </a:spcBef>
              <a:buFont typeface="Arial" pitchFamily="34" charset="0"/>
              <a:buChar char="•"/>
            </a:pPr>
            <a:r>
              <a:rPr lang="en-US" altLang="en-US" sz="2800" b="1">
                <a:latin typeface="Arial" pitchFamily="34" charset="0"/>
                <a:ea typeface="华文仿宋" panose="02010600040101010101" charset="-122"/>
              </a:rPr>
              <a:t>We take a bus  to school  every day.   (walk to school)</a:t>
            </a:r>
            <a:endParaRPr lang="en-US" altLang="en-US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>
              <a:lnSpc>
                <a:spcPct val="170000"/>
              </a:lnSpc>
              <a:spcBef>
                <a:spcPct val="50000"/>
              </a:spcBef>
              <a:buFont typeface="Arial" pitchFamily="34" charset="0"/>
              <a:buChar char="•"/>
            </a:pPr>
            <a:endParaRPr lang="en-US" altLang="en-US" sz="2800" b="1">
              <a:latin typeface="Arial" pitchFamily="34" charset="0"/>
              <a:ea typeface="华文仿宋" panose="02010600040101010101" charset="-122"/>
            </a:endParaRPr>
          </a:p>
          <a:p>
            <a:pPr marL="457200" indent="-457200">
              <a:lnSpc>
                <a:spcPct val="170000"/>
              </a:lnSpc>
              <a:spcBef>
                <a:spcPct val="50000"/>
              </a:spcBef>
              <a:buFont typeface="Arial" pitchFamily="34" charset="0"/>
              <a:buChar char="•"/>
            </a:pPr>
            <a:endParaRPr lang="en-US" altLang="en-US" sz="2800" b="1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44" name="Text Box 4"/>
          <p:cNvSpPr/>
          <p:nvPr/>
        </p:nvSpPr>
        <p:spPr>
          <a:xfrm>
            <a:off x="250825" y="1268413"/>
            <a:ext cx="8448675" cy="3667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45" name="Text Box 5"/>
          <p:cNvSpPr/>
          <p:nvPr/>
        </p:nvSpPr>
        <p:spPr>
          <a:xfrm>
            <a:off x="107950" y="808038"/>
            <a:ext cx="9172575" cy="20447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altLang="en-US" sz="3200" b="1">
                <a:solidFill>
                  <a:schemeClr val="hlink"/>
                </a:solidFill>
                <a:latin typeface="Arial" pitchFamily="34" charset="0"/>
                <a:ea typeface="华文仿宋" panose="02010600040101010101" charset="-122"/>
              </a:rPr>
              <a:t>Model 1:      I like fish. (meat)</a:t>
            </a:r>
            <a:endParaRPr lang="en-US" altLang="en-US" sz="3200" b="1">
              <a:solidFill>
                <a:schemeClr val="hlink"/>
              </a:solidFill>
              <a:latin typeface="Arial" pitchFamily="34" charset="0"/>
              <a:ea typeface="华文仿宋" panose="02010600040101010101" charset="-122"/>
            </a:endParaRPr>
          </a:p>
          <a:p>
            <a:pPr>
              <a:lnSpc>
                <a:spcPct val="80000"/>
              </a:lnSpc>
            </a:pPr>
            <a:r>
              <a:rPr lang="en-US" altLang="en-US" sz="3200" b="1">
                <a:latin typeface="Arial" pitchFamily="34" charset="0"/>
                <a:ea typeface="华文仿宋" panose="02010600040101010101" charset="-122"/>
              </a:rPr>
              <a:t>                     I </a:t>
            </a:r>
            <a:r>
              <a:rPr lang="en-US" altLang="en-US" sz="3200" b="1">
                <a:solidFill>
                  <a:srgbClr val="FF3399"/>
                </a:solidFill>
                <a:latin typeface="Arial" pitchFamily="34" charset="0"/>
                <a:ea typeface="华文仿宋" panose="02010600040101010101" charset="-122"/>
              </a:rPr>
              <a:t>don’t like</a:t>
            </a:r>
            <a:r>
              <a:rPr lang="en-US" altLang="en-US" sz="3200" b="1">
                <a:latin typeface="Arial" pitchFamily="34" charset="0"/>
                <a:ea typeface="华文仿宋" panose="02010600040101010101" charset="-122"/>
              </a:rPr>
              <a:t> meat.</a:t>
            </a:r>
            <a:endParaRPr lang="en-US" altLang="en-US" sz="3200" b="1">
              <a:latin typeface="Arial" pitchFamily="34" charset="0"/>
              <a:ea typeface="华文仿宋" panose="02010600040101010101" charset="-122"/>
            </a:endParaRPr>
          </a:p>
          <a:p>
            <a:pPr>
              <a:lnSpc>
                <a:spcPct val="80000"/>
              </a:lnSpc>
            </a:pPr>
            <a:endParaRPr lang="en-US" altLang="en-US" sz="3200" b="1">
              <a:solidFill>
                <a:srgbClr val="FF6600"/>
              </a:solidFill>
              <a:latin typeface="Arial" pitchFamily="34" charset="0"/>
              <a:ea typeface="华文仿宋" panose="02010600040101010101" charset="-122"/>
            </a:endParaRPr>
          </a:p>
          <a:p>
            <a:pPr>
              <a:lnSpc>
                <a:spcPct val="80000"/>
              </a:lnSpc>
            </a:pPr>
            <a:r>
              <a:rPr lang="en-US" altLang="en-US" sz="3200" b="1">
                <a:latin typeface="Arial" pitchFamily="34" charset="0"/>
                <a:ea typeface="华文仿宋" panose="02010600040101010101" charset="-122"/>
              </a:rPr>
              <a:t>Model 2.     He likes reading. (writing)</a:t>
            </a:r>
            <a:r>
              <a:rPr lang="en-US" altLang="en-US" sz="3200" b="1">
                <a:solidFill>
                  <a:srgbClr val="FF6600"/>
                </a:solidFill>
                <a:latin typeface="Arial" pitchFamily="34" charset="0"/>
                <a:ea typeface="华文仿宋" panose="02010600040101010101" charset="-122"/>
              </a:rPr>
              <a:t> </a:t>
            </a:r>
            <a:endParaRPr lang="en-US" altLang="en-US" sz="3200" b="1">
              <a:solidFill>
                <a:srgbClr val="FF6600"/>
              </a:solidFill>
              <a:latin typeface="Arial" pitchFamily="34" charset="0"/>
              <a:ea typeface="华文仿宋" panose="02010600040101010101" charset="-122"/>
            </a:endParaRPr>
          </a:p>
          <a:p>
            <a:pPr>
              <a:lnSpc>
                <a:spcPct val="80000"/>
              </a:lnSpc>
            </a:pPr>
            <a:r>
              <a:rPr lang="en-US" altLang="en-US" sz="3200" b="1">
                <a:latin typeface="Arial" pitchFamily="34" charset="0"/>
                <a:ea typeface="华文仿宋" panose="02010600040101010101" charset="-122"/>
              </a:rPr>
              <a:t>                   He </a:t>
            </a:r>
            <a:r>
              <a:rPr lang="en-US" altLang="en-US" sz="3200" b="1">
                <a:solidFill>
                  <a:srgbClr val="FF6600"/>
                </a:solidFill>
                <a:latin typeface="Arial" pitchFamily="34" charset="0"/>
                <a:ea typeface="华文仿宋" panose="02010600040101010101" charset="-122"/>
              </a:rPr>
              <a:t>doesn’t like</a:t>
            </a:r>
            <a:r>
              <a:rPr lang="en-US" altLang="en-US" sz="3200" b="1">
                <a:latin typeface="Arial" pitchFamily="34" charset="0"/>
                <a:ea typeface="华文仿宋" panose="02010600040101010101" charset="-122"/>
              </a:rPr>
              <a:t> writing.</a:t>
            </a:r>
            <a:endParaRPr lang="en-US" altLang="en-US" sz="3200" b="1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46" name="Text Box 6"/>
          <p:cNvSpPr/>
          <p:nvPr/>
        </p:nvSpPr>
        <p:spPr>
          <a:xfrm>
            <a:off x="468313" y="3414713"/>
            <a:ext cx="6283325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b="1">
                <a:solidFill>
                  <a:srgbClr val="FF0066"/>
                </a:solidFill>
                <a:latin typeface="Arial" pitchFamily="34" charset="0"/>
                <a:ea typeface="华文仿宋" panose="02010600040101010101" charset="-122"/>
              </a:rPr>
              <a:t>I don’t like green.</a:t>
            </a:r>
            <a:endParaRPr lang="en-US" altLang="en-US" sz="2800" b="1">
              <a:solidFill>
                <a:srgbClr val="FF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47" name="Text Box 7"/>
          <p:cNvSpPr/>
          <p:nvPr/>
        </p:nvSpPr>
        <p:spPr>
          <a:xfrm>
            <a:off x="468313" y="4422775"/>
            <a:ext cx="6283325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b="1">
                <a:solidFill>
                  <a:srgbClr val="FF0066"/>
                </a:solidFill>
                <a:latin typeface="Arial" pitchFamily="34" charset="0"/>
                <a:ea typeface="华文仿宋" panose="02010600040101010101" charset="-122"/>
              </a:rPr>
              <a:t>They don’t like orange.</a:t>
            </a:r>
            <a:endParaRPr lang="en-US" altLang="en-US" sz="2800" b="1">
              <a:solidFill>
                <a:srgbClr val="FF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48" name="Text Box 8"/>
          <p:cNvSpPr/>
          <p:nvPr/>
        </p:nvSpPr>
        <p:spPr>
          <a:xfrm>
            <a:off x="468313" y="6078538"/>
            <a:ext cx="6283325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b="1">
                <a:solidFill>
                  <a:srgbClr val="FF0066"/>
                </a:solidFill>
                <a:latin typeface="Arial" pitchFamily="34" charset="0"/>
                <a:ea typeface="华文仿宋" panose="02010600040101010101" charset="-122"/>
              </a:rPr>
              <a:t>We don’t walk to school every day.</a:t>
            </a:r>
            <a:endParaRPr lang="en-US" altLang="en-US" sz="2800" b="1">
              <a:solidFill>
                <a:srgbClr val="FF0066"/>
              </a:solidFill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49" name="Text Box 9"/>
          <p:cNvSpPr/>
          <p:nvPr/>
        </p:nvSpPr>
        <p:spPr>
          <a:xfrm>
            <a:off x="8763000" y="6629400"/>
            <a:ext cx="381000" cy="366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华文仿宋" panose="02010600040101010101" charset="-122"/>
            </a:endParaRPr>
          </a:p>
        </p:txBody>
      </p:sp>
      <p:sp>
        <p:nvSpPr>
          <p:cNvPr id="2250" name="Text Box 10"/>
          <p:cNvSpPr/>
          <p:nvPr/>
        </p:nvSpPr>
        <p:spPr>
          <a:xfrm>
            <a:off x="8763000" y="6583363"/>
            <a:ext cx="533400" cy="2746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200">
                <a:latin typeface="Arial" pitchFamily="34" charset="0"/>
                <a:ea typeface="华文仿宋" panose="02010600040101010101" charset="-122"/>
              </a:rPr>
              <a:t>10</a:t>
            </a:r>
            <a:endParaRPr lang="en-US" altLang="en-US" sz="1200">
              <a:latin typeface="Arial" pitchFamily="34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2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6" grpId="0"/>
      <p:bldP spid="2247" grpId="1"/>
      <p:bldP spid="2248" grpId="2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https://d.book118.com/137125035110006036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alloons">
  <a:themeElements>
    <a:clrScheme name="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783"/>
      </a:accent4>
      <a:accent5>
        <a:srgbClr val="F4FCE5"/>
      </a:accent5>
      <a:accent6>
        <a:srgbClr val="D3DDE5"/>
      </a:accent6>
      <a:hlink>
        <a:srgbClr val="CC99FF"/>
      </a:hlink>
      <a:folHlink>
        <a:srgbClr val="F2DFFD"/>
      </a:folHlink>
    </a:clrScheme>
    <a:fontScheme name="">
      <a:majorFont>
        <a:latin typeface="Verdana"/>
        <a:ea typeface="宋体"/>
        <a:cs typeface="Arial"/>
      </a:majorFont>
      <a:minorFont>
        <a:latin typeface="Verdan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CDCAF"/>
        </a:accent4>
        <a:accent5>
          <a:srgbClr val="B9B9CA"/>
        </a:accent5>
        <a:accent6>
          <a:srgbClr val="5B005B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CDCDC"/>
        </a:accent4>
        <a:accent5>
          <a:srgbClr val="FFADAA"/>
        </a:accent5>
        <a:accent6>
          <a:srgbClr val="E58900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CDCAF"/>
        </a:accent4>
        <a:accent5>
          <a:srgbClr val="CACAFF"/>
        </a:accent5>
        <a:accent6>
          <a:srgbClr val="2DB7B7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C1AAAA"/>
        </a:accent3>
        <a:accent4>
          <a:srgbClr val="D6D6D6"/>
        </a:accent4>
        <a:accent5>
          <a:srgbClr val="FFADAA"/>
        </a:accent5>
        <a:accent6>
          <a:srgbClr val="E54747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AAAAB9"/>
        </a:accent3>
        <a:accent4>
          <a:srgbClr val="DCDCDC"/>
        </a:accent4>
        <a:accent5>
          <a:srgbClr val="AACACA"/>
        </a:accent5>
        <a:accent6>
          <a:srgbClr val="0089B7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CDCDC"/>
        </a:accent4>
        <a:accent5>
          <a:srgbClr val="ADB9AA"/>
        </a:accent5>
        <a:accent6>
          <a:srgbClr val="007200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DF8FF"/>
        </a:accent3>
        <a:accent4>
          <a:srgbClr val="000057"/>
        </a:accent4>
        <a:accent5>
          <a:srgbClr val="CACAFF"/>
        </a:accent5>
        <a:accent6>
          <a:srgbClr val="2DB7B7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783"/>
        </a:accent4>
        <a:accent5>
          <a:srgbClr val="F4FCE5"/>
        </a:accent5>
        <a:accent6>
          <a:srgbClr val="D3DDE5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589B7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9900CC"/>
        </a:lt2>
        <a:accent1>
          <a:srgbClr val="666699"/>
        </a:accent1>
        <a:accent2>
          <a:srgbClr val="66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990033"/>
        </a:lt2>
        <a:accent1>
          <a:srgbClr val="FF33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FFFFFF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8F8F8"/>
        </a:dk1>
        <a:lt1>
          <a:srgbClr val="800000"/>
        </a:lt1>
        <a:dk2>
          <a:srgbClr val="FFFFFF"/>
        </a:dk2>
        <a:lt2>
          <a:srgbClr val="000000"/>
        </a:lt2>
        <a:accent1>
          <a:srgbClr val="FF3300"/>
        </a:accent1>
        <a:accent2>
          <a:srgbClr val="FF5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666699"/>
        </a:lt2>
        <a:accent1>
          <a:srgbClr val="009999"/>
        </a:accent1>
        <a:accent2>
          <a:srgbClr val="00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9900"/>
        </a:lt1>
        <a:dk2>
          <a:srgbClr val="FFFF99"/>
        </a:dk2>
        <a:lt2>
          <a:srgbClr val="99CC00"/>
        </a:lt2>
        <a:accent1>
          <a:srgbClr val="336600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鱼水之情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 Black"/>
        <a:ea typeface="黑体"/>
        <a:cs typeface="Arial"/>
      </a:majorFont>
      <a:minorFont>
        <a:latin typeface="Arial Rounded MT Bold"/>
        <a:ea typeface="黑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247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6">
      <vt:lpstr>Arial</vt:lpstr>
      <vt:lpstr>Calibri</vt:lpstr>
      <vt:lpstr>Verdana</vt:lpstr>
      <vt:lpstr>宋体</vt:lpstr>
      <vt:lpstr>Microsoft Sans Serif</vt:lpstr>
      <vt:lpstr>华文仿宋</vt:lpstr>
      <vt:lpstr>Arial Black</vt:lpstr>
      <vt:lpstr>黑体</vt:lpstr>
      <vt:lpstr>Arial Rounded MT Bold</vt:lpstr>
      <vt:lpstr>Office Theme</vt:lpstr>
      <vt:lpstr>PowerPoint Presentation</vt:lpstr>
      <vt:lpstr>1.     一般现在时的基本用法：</vt:lpstr>
      <vt:lpstr>PowerPoint Presentation</vt:lpstr>
      <vt:lpstr>PowerPoint Presentation</vt:lpstr>
      <vt:lpstr>PowerPoint Presentation</vt:lpstr>
      <vt:lpstr>1、every系列</vt:lpstr>
      <vt:lpstr>２、频率副词    never</vt:lpstr>
      <vt:lpstr>PowerPoint Presentation</vt:lpstr>
      <vt:lpstr>PowerPoint Presentation</vt:lpstr>
      <vt:lpstr>PowerPoint Presentation</vt:lpstr>
      <vt:lpstr>4 一般现在时的构成</vt:lpstr>
      <vt:lpstr>一、系动词be的一般现在时</vt:lpstr>
      <vt:lpstr>PowerPoint Presentation</vt:lpstr>
      <vt:lpstr>Exercise</vt:lpstr>
      <vt:lpstr>PowerPoint Presentation</vt:lpstr>
      <vt:lpstr>PowerPoint Presentation</vt:lpstr>
      <vt:lpstr>PowerPoint Presentation</vt:lpstr>
      <vt:lpstr>PowerPoint Presentation</vt:lpstr>
      <vt:lpstr>二 情态动词的一般现在时</vt:lpstr>
      <vt:lpstr>其否定句的构成</vt:lpstr>
      <vt:lpstr>PowerPoint Presentation</vt:lpstr>
      <vt:lpstr>三 行为动词的一般现在时</vt:lpstr>
      <vt:lpstr>否定句的构成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2024-09-11T13:34:38.782</cp:lastPrinted>
  <dcterms:created xsi:type="dcterms:W3CDTF">2024-09-11T05:34:38Z</dcterms:created>
  <dcterms:modified xsi:type="dcterms:W3CDTF">2024-09-11T05:34:44Z</dcterms:modified>
</cp:coreProperties>
</file>