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87D066-A172-444E-87B9-FF95EA3756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0CB35C-856D-4D2B-A7B6-1B3EA9E5F6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CAA37B-DE00-4E9D-90F8-1E6A77485A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36B47A-A2EB-4196-8FC9-3C5CAD43C2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4A346F1-4039-4DB7-AE20-8C0ED97F9B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6ED68AF-A178-4FB7-9763-7B5D13CEDB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5C9C3A4-C844-4D56-82D1-48E5242411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F67F78-BC95-4ACA-AB33-AF9220B403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ABF8D5-A5A8-4853-870C-87F29887F6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0C11FA-753E-4663-AF85-C7EF21E1F1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9EEA38-9171-4D76-A503-F76DFCE192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7125063101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医疗垃圾分类与处理的卫生保障与风险控制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04397" y="3288030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04397" y="3754755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医疗垃圾概述与分类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卫生保障措施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风险控制策略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垃圾分类处理技术与方法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国内外经验借鉴与案例分析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未来发展趋势及挑战应对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医疗垃圾概述与分类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医疗垃圾定义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医疗垃圾是指医疗卫生机构在医疗、预防、保健以及其他相关活动中产生的具有直接或者间接感染性、毒性以及其他危害性的废物。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危害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医疗垃圾含有大量的细菌、病毒及化学药剂，具有极强的传染性、生物毒性和腐蚀性，未经严格处理，会对环境造成严重污染，甚至引发疾病传播，危害人类健康。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629" r="2562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医疗垃圾定义及危害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753" r="9753"/>
          <a:stretch>
            <a:fillRect/>
          </a:stretch>
        </p:blipFill>
        <p:spPr>
          <a:xfrm>
            <a:off x="6913630" y="790094"/>
            <a:ext cx="4562665" cy="566833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2470150" y="1725613"/>
            <a:ext cx="1614488" cy="46672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606925" y="1597025"/>
            <a:ext cx="3244850" cy="72548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606925" y="2544763"/>
            <a:ext cx="3244850" cy="72707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606925" y="3494088"/>
            <a:ext cx="3244850" cy="725487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606925" y="4443413"/>
            <a:ext cx="3244850" cy="725487"/>
          </a:xfrm>
          <a:prstGeom prst="rect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06925" y="5392738"/>
            <a:ext cx="3244850" cy="725487"/>
          </a:xfrm>
          <a:prstGeom prst="rect">
            <a:avLst/>
          </a:prstGeom>
          <a:solidFill>
            <a:schemeClr val="accent5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16200000">
            <a:off x="3984625" y="1700213"/>
            <a:ext cx="722313" cy="522287"/>
          </a:xfrm>
          <a:prstGeom prst="trapezoid">
            <a:avLst>
              <a:gd name="adj" fmla="val 25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159000" y="2676525"/>
            <a:ext cx="1925638" cy="46672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16200000">
            <a:off x="3984625" y="2649538"/>
            <a:ext cx="722313" cy="522287"/>
          </a:xfrm>
          <a:prstGeom prst="trapezoid">
            <a:avLst>
              <a:gd name="adj" fmla="val 25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852613" y="3624263"/>
            <a:ext cx="2232025" cy="466725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16200000">
            <a:off x="3984625" y="3598863"/>
            <a:ext cx="722313" cy="522287"/>
          </a:xfrm>
          <a:prstGeom prst="trapezoid">
            <a:avLst>
              <a:gd name="adj" fmla="val 25000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550988" y="4573588"/>
            <a:ext cx="2533650" cy="466725"/>
          </a:xfrm>
          <a:prstGeom prst="rect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 rot="16200000">
            <a:off x="3984626" y="4546600"/>
            <a:ext cx="722312" cy="522287"/>
          </a:xfrm>
          <a:prstGeom prst="trapezoid">
            <a:avLst>
              <a:gd name="adj" fmla="val 25000"/>
            </a:avLst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11250" y="5529263"/>
            <a:ext cx="2973388" cy="466725"/>
          </a:xfrm>
          <a:prstGeom prst="rect">
            <a:avLst/>
          </a:prstGeom>
          <a:solidFill>
            <a:schemeClr val="accent5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 rot="16200000">
            <a:off x="3984625" y="5491163"/>
            <a:ext cx="722313" cy="522287"/>
          </a:xfrm>
          <a:prstGeom prst="trapezoid">
            <a:avLst>
              <a:gd name="adj" fmla="val 25000"/>
            </a:avLst>
          </a:prstGeom>
          <a:solidFill>
            <a:schemeClr val="accent5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355440" y="118708"/>
            <a:ext cx="8413466" cy="619125"/>
            <a:chOff x="355440" y="118708"/>
            <a:chExt cx="8413466" cy="619125"/>
          </a:xfrm>
        </p:grpSpPr>
        <p:sp>
          <p:nvSpPr>
            <p:cNvPr id="19" name="TextBox 19"/>
            <p:cNvSpPr txBox="1"/>
            <p:nvPr/>
          </p:nvSpPr>
          <p:spPr>
            <a:xfrm>
              <a:off x="948881" y="118708"/>
              <a:ext cx="7820025" cy="619125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2000"/>
                </a:lnSpc>
              </a:pPr>
              <a:r>
                <a:rPr lang="en-US" sz="2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医疗垃圾分类标准</a:t>
              </a:r>
            </a:p>
          </p:txBody>
        </p:sp>
        <p:sp>
          <p:nvSpPr>
            <p:cNvPr id="20" name="AutoShape 20"/>
            <p:cNvSpPr/>
            <p:nvPr/>
          </p:nvSpPr>
          <p:spPr>
            <a:xfrm>
              <a:off x="355440" y="277586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49257" y="275282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38379" y="276623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24819" y="28363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06988" y="280402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355440" y="369597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49257" y="367292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38379" y="368633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24819" y="375641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06988" y="372412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355440" y="461608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49257" y="459303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38379" y="460644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24819" y="467652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06988" y="464423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355440" y="553618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49257" y="551314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38379" y="552655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24819" y="559663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06988" y="556434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0" name="TextBox 40"/>
          <p:cNvSpPr txBox="1"/>
          <p:nvPr/>
        </p:nvSpPr>
        <p:spPr>
          <a:xfrm>
            <a:off x="2370277" y="1725613"/>
            <a:ext cx="1923592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感染性废物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2232063" y="2674938"/>
            <a:ext cx="1923592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病理性废物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2006830" y="3623469"/>
            <a:ext cx="1923592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损伤性废物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852613" y="4572794"/>
            <a:ext cx="1923592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药物性废物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684494" y="5522119"/>
            <a:ext cx="1923592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化学性废物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693239" y="1627505"/>
            <a:ext cx="3158536" cy="6629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携带病原微生物具有引发感染性疾病传播危险的医疗废物。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693239" y="2573655"/>
            <a:ext cx="3158536" cy="6629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诊疗过程中产生的人体废弃物和医学实验动物尸体等。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4693239" y="3522345"/>
            <a:ext cx="3158536" cy="6629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能够刺伤或者割伤人体的废弃的医用锐器。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693239" y="4471988"/>
            <a:ext cx="3158536" cy="6629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过期、淘汰、变质或者被污染的废弃的药品。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693239" y="5421630"/>
            <a:ext cx="3158536" cy="6629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具有毒性、腐蚀性、易燃易爆性的废弃的化学物品。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化学性废物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具有腐蚀性、毒性、易燃易爆性等危险特性，可能对环境造成污染和破坏。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药物性废物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可能含有残留药物成分，具有毒性、过敏性等潜在危害。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损伤性废物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具有锐利边缘或尖端，可能刺伤或割伤人体，造成医源性感染。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感染性废物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具有直接或间接感染性，可能含有大量病原菌、病毒、寄生虫卵等。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病理性废物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含有大量有机物和水分，易腐败产生恶臭，且可能含有传染性病原体。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各类医疗垃圾特点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卫生保障措施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863" r="2986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严格执行国家法律法规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依法取得医疗废物处理资质，严禁无证经营、超范围经营等违法行为。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遵守《医疗废物管理条例》等相关法律法规，确保医疗垃圾分类、收集、运输和处理等各环节符合规定。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建立完善管理制度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制定医疗废物分类目录和处置流程，明确各类医疗废物的分类标准、收集方式、储存要求和处理方法等。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建立医疗废物管理责任制，明确各部门、各岗位的职责和权限，确保各项工作落到实处。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4440" r="34440"/>
          <a:stretch>
            <a:fillRect/>
          </a:stretch>
        </p:blipFill>
        <p:spPr>
          <a:xfrm>
            <a:off x="1241255" y="1314002"/>
            <a:ext cx="2902137" cy="509023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加强人员培训与考核</a:t>
              </a:r>
            </a:p>
          </p:txBody>
        </p:sp>
      </p:grpSp>
      <p:cxnSp>
        <p:nvCxnSpPr>
          <p:cNvPr id="25" name="Connector 25"/>
          <p:cNvCxnSpPr/>
          <p:nvPr/>
        </p:nvCxnSpPr>
        <p:spPr>
          <a:xfrm>
            <a:off x="4146550" y="1868488"/>
            <a:ext cx="1419225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Connector 26"/>
          <p:cNvCxnSpPr/>
          <p:nvPr/>
        </p:nvCxnSpPr>
        <p:spPr>
          <a:xfrm>
            <a:off x="3970338" y="3735388"/>
            <a:ext cx="2301875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>
            <a:off x="2298700" y="5591175"/>
            <a:ext cx="2921000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8" name="Freeform 28"/>
          <p:cNvSpPr/>
          <p:nvPr/>
        </p:nvSpPr>
        <p:spPr>
          <a:xfrm>
            <a:off x="5541931" y="1397032"/>
            <a:ext cx="1192244" cy="973169"/>
          </a:xfrm>
          <a:custGeom>
            <a:rect l="l" t="t" r="r" b="b"/>
            <a:pathLst>
              <a:path w="1210" h="984">
                <a:moveTo>
                  <a:pt x="1210" y="491"/>
                </a:moveTo>
                <a:cubicBezTo>
                  <a:pt x="982" y="424"/>
                  <a:pt x="982" y="424"/>
                  <a:pt x="982" y="424"/>
                </a:cubicBezTo>
                <a:cubicBezTo>
                  <a:pt x="949" y="184"/>
                  <a:pt x="743" y="0"/>
                  <a:pt x="494" y="0"/>
                </a:cubicBezTo>
                <a:cubicBezTo>
                  <a:pt x="221" y="0"/>
                  <a:pt x="0" y="221"/>
                  <a:pt x="0" y="493"/>
                </a:cubicBezTo>
                <a:cubicBezTo>
                  <a:pt x="0" y="766"/>
                  <a:pt x="221" y="986"/>
                  <a:pt x="494" y="986"/>
                </a:cubicBezTo>
                <a:cubicBezTo>
                  <a:pt x="745" y="986"/>
                  <a:pt x="952" y="799"/>
                  <a:pt x="983" y="557"/>
                </a:cubicBezTo>
                <a:lnTo>
                  <a:pt x="1210" y="491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643563" y="1495425"/>
            <a:ext cx="773144" cy="77628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5986463" y="3243263"/>
            <a:ext cx="1192244" cy="971550"/>
          </a:xfrm>
          <a:custGeom>
            <a:rect l="l" t="t" r="r" b="b"/>
            <a:pathLst>
              <a:path w="1210" h="984">
                <a:moveTo>
                  <a:pt x="1210" y="491"/>
                </a:moveTo>
                <a:cubicBezTo>
                  <a:pt x="982" y="424"/>
                  <a:pt x="982" y="424"/>
                  <a:pt x="982" y="424"/>
                </a:cubicBezTo>
                <a:cubicBezTo>
                  <a:pt x="949" y="184"/>
                  <a:pt x="743" y="0"/>
                  <a:pt x="494" y="0"/>
                </a:cubicBezTo>
                <a:cubicBezTo>
                  <a:pt x="221" y="0"/>
                  <a:pt x="0" y="221"/>
                  <a:pt x="0" y="493"/>
                </a:cubicBezTo>
                <a:cubicBezTo>
                  <a:pt x="0" y="766"/>
                  <a:pt x="221" y="986"/>
                  <a:pt x="494" y="986"/>
                </a:cubicBezTo>
                <a:cubicBezTo>
                  <a:pt x="745" y="986"/>
                  <a:pt x="952" y="799"/>
                  <a:pt x="983" y="557"/>
                </a:cubicBezTo>
                <a:lnTo>
                  <a:pt x="1210" y="491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088094" y="3341656"/>
            <a:ext cx="773144" cy="77466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918043" y="5105400"/>
            <a:ext cx="1193768" cy="971550"/>
          </a:xfrm>
          <a:custGeom>
            <a:rect l="l" t="t" r="r" b="b"/>
            <a:pathLst>
              <a:path w="1210" h="984">
                <a:moveTo>
                  <a:pt x="1210" y="491"/>
                </a:moveTo>
                <a:cubicBezTo>
                  <a:pt x="982" y="424"/>
                  <a:pt x="982" y="424"/>
                  <a:pt x="982" y="424"/>
                </a:cubicBezTo>
                <a:cubicBezTo>
                  <a:pt x="949" y="184"/>
                  <a:pt x="743" y="0"/>
                  <a:pt x="494" y="0"/>
                </a:cubicBezTo>
                <a:cubicBezTo>
                  <a:pt x="221" y="0"/>
                  <a:pt x="0" y="221"/>
                  <a:pt x="0" y="493"/>
                </a:cubicBezTo>
                <a:cubicBezTo>
                  <a:pt x="0" y="766"/>
                  <a:pt x="221" y="986"/>
                  <a:pt x="494" y="986"/>
                </a:cubicBezTo>
                <a:cubicBezTo>
                  <a:pt x="745" y="986"/>
                  <a:pt x="952" y="799"/>
                  <a:pt x="983" y="557"/>
                </a:cubicBezTo>
                <a:lnTo>
                  <a:pt x="1210" y="491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022818" y="5203793"/>
            <a:ext cx="774668" cy="77466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5753100" y="1618821"/>
            <a:ext cx="693277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176010" y="3464243"/>
            <a:ext cx="6972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118735" y="5326380"/>
            <a:ext cx="6972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861239" y="1206532"/>
            <a:ext cx="4364355" cy="135716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对医疗废物管理人员进行定期培训，提高其业务水平和操作技能，确保医疗废物分类、收集和处理工作的规范进行。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178707" y="3037856"/>
            <a:ext cx="4364355" cy="1377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对新入职员工进行医疗废物管理知识培训，确保其了解并遵守相关规定。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118675" y="4936127"/>
            <a:ext cx="4362450" cy="1348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定期对医疗废物管理人员进行考核，评估其工作表现和业务水平，及时发现并解决问题。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风险控制策略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620" r="28620"/>
          <a:stretch>
            <a:fillRect/>
          </a:stretch>
        </p:blipFill>
        <p:spPr>
          <a:xfrm>
            <a:off x="1256535" y="1126660"/>
            <a:ext cx="3172116" cy="556376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98700" y="1457325"/>
            <a:ext cx="9242457" cy="4849697"/>
            <a:chOff x="2298700" y="1457325"/>
            <a:chExt cx="9242457" cy="4849697"/>
          </a:xfrm>
        </p:grpSpPr>
        <p:cxnSp>
          <p:nvCxnSpPr>
            <p:cNvPr id="4" name="Connector 4"/>
            <p:cNvCxnSpPr/>
            <p:nvPr/>
          </p:nvCxnSpPr>
          <p:spPr>
            <a:xfrm>
              <a:off x="4422775" y="1963738"/>
              <a:ext cx="141922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Connector 5"/>
            <p:cNvCxnSpPr/>
            <p:nvPr/>
          </p:nvCxnSpPr>
          <p:spPr>
            <a:xfrm>
              <a:off x="3970338" y="3735388"/>
              <a:ext cx="230187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Connector 6"/>
            <p:cNvCxnSpPr/>
            <p:nvPr/>
          </p:nvCxnSpPr>
          <p:spPr>
            <a:xfrm>
              <a:off x="2298700" y="5410200"/>
              <a:ext cx="2921000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Freeform 7"/>
            <p:cNvSpPr/>
            <p:nvPr/>
          </p:nvSpPr>
          <p:spPr>
            <a:xfrm>
              <a:off x="5541931" y="1492282"/>
              <a:ext cx="1192244" cy="973169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643563" y="1590675"/>
              <a:ext cx="773144" cy="77628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5986463" y="3243263"/>
              <a:ext cx="1192244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088094" y="3341656"/>
              <a:ext cx="773144" cy="77466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18043" y="4924425"/>
              <a:ext cx="1193768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022818" y="5022818"/>
              <a:ext cx="774668" cy="774668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5753100" y="1714071"/>
              <a:ext cx="693277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6010" y="3464243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8735" y="5145405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61239" y="145732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减少医疗垃圾产生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61239" y="1795982"/>
              <a:ext cx="4364355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通过推广使用可重复使用的医疗器械、减少一次性用品的使用等措施，降低医疗垃圾的产生量。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78707" y="321321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分类收集与存放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8707" y="3551872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在医疗垃圾产生的源头进行分类收集，确保各类垃圾得到正确分类和存放，避免交叉污染。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57377" y="491490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排放控制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7377" y="5253557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对医疗垃圾进行严格的排放控制，确保垃圾在处理和处置过程中不会对环境和人体健康造成危害。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源头减量与排放控制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应急处理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制定医疗垃圾处理应急预案，对可能出现的突发事件进行快速响应和处理，确保在紧急情况下能够迅速采取措施，防止事态扩大。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过程监管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建立医疗垃圾处理的全过程监管体系，对医疗垃圾的收集、运输、处理、处置等各环节进行实时监控和记录，确保处理过程符合相关法规和标准。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人员培训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加强对医疗垃圾处理人员的培训和管理，提高其专业技能和环保意识，确保处理过程的安全和有效。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21875" r="218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过程监管与应急处理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https://d.book118.com/137125063101006036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2024-09-11T11:31:59.232</cp:lastPrinted>
  <dcterms:created xsi:type="dcterms:W3CDTF">2024-09-11T03:31:59Z</dcterms:created>
  <dcterms:modified xsi:type="dcterms:W3CDTF">2024-09-11T03:32:01Z</dcterms:modified>
</cp:coreProperties>
</file>