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MWNCDL+MS-UIGothic"/>
      <p:regular r:id="rId18"/>
    </p:embeddedFont>
    <p:embeddedFont>
      <p:font typeface="HWMPCL+SRKRVI+ArialMT"/>
      <p:regular r:id="rId19"/>
    </p:embeddedFont>
    <p:embeddedFont>
      <p:font typeface="VOBRCL+NIOMPT+MicrosoftYaHei-Bold"/>
      <p:regular r:id="rId20"/>
    </p:embeddedFont>
    <p:embeddedFont>
      <p:font typeface="NACLMQ+RIUAVM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D3C4F-527B-48B7-8766-0DB566FAF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3A8DF-FDD0-4FCE-87E5-85146480D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DD4B7-1F6C-46C5-8828-22C11ABB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0366E-C1EF-4525-A83B-D49A3698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E8458D-92C0-45B0-B345-11190662B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DD07E3-35F3-4512-82EF-9FC684BDD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245994-B93C-4C17-BA55-42988E14C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02CC7-FCB5-4805-AD80-EBD642886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EC636-2F23-4477-877E-23175160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76639-BA4F-40A3-8FEF-C0FE1091A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FE7B8-004E-4BB4-90D5-B6B64E91B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300411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324100" y="2306204"/>
            <a:ext cx="8675369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银</a:t>
            </a:r>
            <a:r>
              <a:rPr sz="4950">
                <a:solidFill>
                  <a:srgbClr val="603200"/>
                </a:solidFill>
                <a:latin typeface="MWNCDL+MS-UIGothic"/>
                <a:cs typeface="MWNCDL+MS-UIGothic"/>
              </a:rPr>
              <a:t>行中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层</a:t>
            </a:r>
            <a:r>
              <a:rPr sz="4950">
                <a:solidFill>
                  <a:srgbClr val="603200"/>
                </a:solidFill>
                <a:latin typeface="MWNCDL+MS-UIGothic"/>
                <a:cs typeface="MWNCDL+MS-UIGothic"/>
              </a:rPr>
              <a:t>管理卓越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4950">
                <a:solidFill>
                  <a:srgbClr val="603200"/>
                </a:solidFill>
                <a:latin typeface="MWNCDL+MS-UIGothic"/>
                <a:cs typeface="MWNCDL+MS-UIGothic"/>
              </a:rPr>
              <a:t>力培</a:t>
            </a:r>
          </a:p>
          <a:p>
            <a:pPr marL="2828925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训课</a:t>
            </a:r>
            <a:r>
              <a:rPr sz="4950">
                <a:solidFill>
                  <a:srgbClr val="603200"/>
                </a:solidFill>
                <a:latin typeface="MWNCDL+MS-UIGothic"/>
                <a:cs typeface="MWNCD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40409" y="343300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HWMPCL+SRKRVI+ArialMT"/>
                <a:cs typeface="HWMPCL+SRKRVI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MWNCDL+MS-UIGothic"/>
                <a:cs typeface="MWNCDL+MS-UIGothic"/>
              </a:rPr>
              <a:t>卓越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603200"/>
                </a:solidFill>
                <a:latin typeface="MWNCDL+MS-UIGothic"/>
                <a:cs typeface="MWNCDL+MS-UIGothic"/>
              </a:rPr>
              <a:t>力的核心素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0409" y="3993070"/>
            <a:ext cx="4790381" cy="19035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HWMPCL+SRKRVI+ArialMT"/>
                <a:cs typeface="HWMPCL+SRKRVI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银</a:t>
            </a:r>
            <a:r>
              <a:rPr sz="2400">
                <a:solidFill>
                  <a:srgbClr val="603200"/>
                </a:solidFill>
                <a:latin typeface="MWNCDL+MS-UIGothic"/>
                <a:cs typeface="MWNCDL+MS-UIGothic"/>
              </a:rPr>
              <a:t>行中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层</a:t>
            </a:r>
            <a:r>
              <a:rPr sz="2400">
                <a:solidFill>
                  <a:srgbClr val="603200"/>
                </a:solidFill>
                <a:latin typeface="MWNCDL+MS-UIGothic"/>
                <a:cs typeface="MWNCDL+MS-UIGothic"/>
              </a:rPr>
              <a:t>管理者的角色与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HWMPCL+SRKRVI+ArialMT"/>
                <a:cs typeface="HWMPCL+SRKRVI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MWNCDL+MS-UIGothic"/>
                <a:cs typeface="MWNCDL+MS-UIGothic"/>
              </a:rPr>
              <a:t>提升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银</a:t>
            </a:r>
            <a:r>
              <a:rPr sz="2400">
                <a:solidFill>
                  <a:srgbClr val="603200"/>
                </a:solidFill>
                <a:latin typeface="MWNCDL+MS-UIGothic"/>
                <a:cs typeface="MWNCDL+MS-UIGothic"/>
              </a:rPr>
              <a:t>行中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层</a:t>
            </a:r>
            <a:r>
              <a:rPr sz="2400">
                <a:solidFill>
                  <a:srgbClr val="603200"/>
                </a:solidFill>
                <a:latin typeface="MWNCDL+MS-UIGothic"/>
                <a:cs typeface="MWNCDL+MS-UIGothic"/>
              </a:rPr>
              <a:t>管理者的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603200"/>
                </a:solidFill>
                <a:latin typeface="MWNCDL+MS-UIGothic"/>
                <a:cs typeface="MWNCDL+MS-UIGothic"/>
              </a:rPr>
              <a:t>力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603200"/>
                </a:solidFill>
                <a:latin typeface="HWMPCL+SRKRVI+ArialMT"/>
                <a:cs typeface="HWMPCL+SRKRVI+ArialMT"/>
              </a:rPr>
              <a:t>•</a:t>
            </a:r>
            <a:r>
              <a:rPr sz="2450" spc="128">
                <a:solidFill>
                  <a:srgbClr val="6032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603200"/>
                </a:solidFill>
                <a:latin typeface="MWNCDL+MS-UIGothic"/>
                <a:cs typeface="MWNCDL+MS-UIGothic"/>
              </a:rPr>
              <a:t>案例分析与</a:t>
            </a:r>
            <a:r>
              <a:rPr sz="2400">
                <a:solidFill>
                  <a:srgbClr val="6032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603200"/>
                </a:solidFill>
                <a:latin typeface="MWNCDL+MS-UIGothic"/>
                <a:cs typeface="MWNCDL+MS-UIGothic"/>
              </a:rPr>
              <a:t>践分享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VOBRCL+NIOMPT+MicrosoftYaHei-Bold"/>
                <a:cs typeface="VOBRCL+NIOMP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9790" y="2809216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4500">
                <a:solidFill>
                  <a:srgbClr val="603200"/>
                </a:solidFill>
                <a:latin typeface="MWNCDL+MS-UIGothic"/>
                <a:cs typeface="MWNCDL+MS-UIGothic"/>
              </a:rPr>
              <a:t>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力的定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领导</a:t>
            </a:r>
            <a:r>
              <a:rPr sz="1550" spc="25">
                <a:solidFill>
                  <a:srgbClr val="9A6930"/>
                </a:solidFill>
                <a:latin typeface="MWNCDL+MS-UIGothic"/>
                <a:cs typeface="MWNCDL+MS-UIGothic"/>
              </a:rPr>
              <a:t>力的定</a:t>
            </a:r>
            <a:r>
              <a:rPr sz="1550">
                <a:solidFill>
                  <a:srgbClr val="9A693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力是指一种影响、激励和指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他人的能力，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自身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的行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、决策和沟通来影响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成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，共同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实现组织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目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领导</a:t>
            </a:r>
            <a:r>
              <a:rPr sz="1550" spc="25">
                <a:solidFill>
                  <a:srgbClr val="9A6930"/>
                </a:solidFill>
                <a:latin typeface="MWNCDL+MS-UIGothic"/>
                <a:cs typeface="MWNCDL+MS-UIGothic"/>
              </a:rPr>
              <a:t>力的重要性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力在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中具有至关重要的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作用，一个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秀的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发团队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潜力，提高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组织绩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效，促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进组织发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力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格与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领导</a:t>
            </a:r>
            <a:r>
              <a:rPr sz="1550" spc="25">
                <a:solidFill>
                  <a:srgbClr val="9A6930"/>
                </a:solidFill>
                <a:latin typeface="MWNCDL+MS-UIGothic"/>
                <a:cs typeface="MWNCDL+MS-UIGothic"/>
              </a:rPr>
              <a:t>力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风</a:t>
            </a:r>
            <a:r>
              <a:rPr sz="1550">
                <a:solidFill>
                  <a:srgbClr val="9A6930"/>
                </a:solidFill>
                <a:latin typeface="MWNCDL+MS-UIGothic"/>
                <a:cs typeface="MWNCDL+MS-UIGothic"/>
              </a:rPr>
              <a:t>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力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格是指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者在管理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程中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所表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出的行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特点，包括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民主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革型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550" spc="25">
                <a:solidFill>
                  <a:srgbClr val="FFFFFF"/>
                </a:solidFill>
                <a:latin typeface="MWNCDL+MS-UIGothic"/>
                <a:cs typeface="MWNCDL+MS-UIGothic"/>
              </a:rPr>
              <a:t>力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50">
                <a:solidFill>
                  <a:srgbClr val="FFFFFF"/>
                </a:solidFill>
                <a:latin typeface="MWNCDL+MS-UIGothic"/>
                <a:cs typeface="MWNCDL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WNCDL+MS-UIGothic"/>
                <a:cs typeface="MWNCDL+MS-UIGothic"/>
              </a:rPr>
              <a:t>根据不同的情境和需求，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MWNCDL+MS-UIGothic"/>
                <a:cs typeface="MWNCDL+MS-UIGothic"/>
              </a:rPr>
              <a:t>者可以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WNCDL+MS-UIGothic"/>
                <a:cs typeface="MWNCDL+MS-UIGothic"/>
              </a:rPr>
              <a:t>采用不同的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MWNCDL+MS-UIGothic"/>
                <a:cs typeface="MWNCDL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MWNCDL+MS-UIGothic"/>
                <a:cs typeface="MWNCDL+MS-UIGothic"/>
              </a:rPr>
              <a:t>型，如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MWNCDL+MS-UIGothic"/>
                <a:cs typeface="MWNCDL+MS-UIGothic"/>
              </a:rPr>
              <a:t>革型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MWNCDL+MS-UIGothic"/>
                <a:cs typeface="MWNCDL+MS-UIGothic"/>
              </a:rPr>
              <a:t>、服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MWNCDL+MS-UIGothic"/>
                <a:cs typeface="MWNCDL+MS-UIGothic"/>
              </a:rPr>
              <a:t>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MWNCDL+MS-UIGothic"/>
                <a:cs typeface="MWNCDL+MS-UIGothic"/>
              </a:rPr>
              <a:t>、交易型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MWNCDL+MS-UIGothic"/>
                <a:cs typeface="MWNCDL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力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展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阶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段与挑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A6930"/>
                </a:solidFill>
                <a:latin typeface="SimSun"/>
                <a:cs typeface="SimSun"/>
              </a:rPr>
              <a:t>领导</a:t>
            </a:r>
            <a:r>
              <a:rPr sz="2000" spc="15">
                <a:solidFill>
                  <a:srgbClr val="9A6930"/>
                </a:solidFill>
                <a:latin typeface="MWNCDL+MS-UIGothic"/>
                <a:cs typeface="MWNCDL+MS-UIGothic"/>
              </a:rPr>
              <a:t>力</a:t>
            </a:r>
            <a:r>
              <a:rPr sz="2000" spc="14">
                <a:solidFill>
                  <a:srgbClr val="9A6930"/>
                </a:solidFill>
                <a:latin typeface="SimSun"/>
                <a:cs typeface="SimSun"/>
              </a:rPr>
              <a:t>发</a:t>
            </a:r>
            <a:r>
              <a:rPr sz="2000" spc="15">
                <a:solidFill>
                  <a:srgbClr val="9A6930"/>
                </a:solidFill>
                <a:latin typeface="MWNCDL+MS-UIGothic"/>
                <a:cs typeface="MWNCDL+MS-UIGothic"/>
              </a:rPr>
              <a:t>展</a:t>
            </a:r>
            <a:r>
              <a:rPr sz="2000" spc="14">
                <a:solidFill>
                  <a:srgbClr val="9A6930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9A6930"/>
                </a:solidFill>
                <a:latin typeface="MWNCDL+MS-UIGothic"/>
                <a:cs typeface="MWNCDL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力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展是一个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期的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程，通常分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萌芽期、成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期、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成熟期等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段。每个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段都有不同的特点和挑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者需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要不断学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和成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9A6930"/>
                </a:solidFill>
                <a:latin typeface="SimSun"/>
                <a:cs typeface="SimSun"/>
              </a:rPr>
              <a:t>领导</a:t>
            </a:r>
            <a:r>
              <a:rPr sz="2000" spc="15">
                <a:solidFill>
                  <a:srgbClr val="9A6930"/>
                </a:solidFill>
                <a:latin typeface="MWNCDL+MS-UIGothic"/>
                <a:cs typeface="MWNCDL+MS-UIGothic"/>
              </a:rPr>
              <a:t>力挑</a:t>
            </a:r>
            <a:r>
              <a:rPr sz="2000">
                <a:solidFill>
                  <a:srgbClr val="9A6930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践中会面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各种挑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，如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管理、决策能力、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沟通能力等。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者需要具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备应对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挑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的能力，不断提升自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己的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力水平。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VOBRCL+NIOMPT+MicrosoftYaHei-Bold"/>
                <a:cs typeface="VOBRCL+NIOMP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41039" y="280921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MWNCDL+MS-UIGothic"/>
                <a:cs typeface="MWNCDL+MS-UIGothic"/>
              </a:rPr>
              <a:t>卓越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领导</a:t>
            </a:r>
            <a:r>
              <a:rPr sz="4500">
                <a:solidFill>
                  <a:srgbClr val="603200"/>
                </a:solidFill>
                <a:latin typeface="MWNCDL+MS-UIGothic"/>
                <a:cs typeface="MWNCDL+MS-UIGothic"/>
              </a:rPr>
              <a:t>力的核心素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略眼光与决策能力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8180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FFFFFF"/>
                </a:solidFill>
                <a:latin typeface="MWNCDL+MS-UIGothic"/>
                <a:cs typeface="MWNCDL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具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备战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略眼光和决策能力是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者的基本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素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，能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够为团队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指明方向，做出明智的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决策。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具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备对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业趋势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、市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场变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化和内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源的洞察力，能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制定并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整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略目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，做出科学、果断的决策。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4533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FFFFFF"/>
                </a:solidFill>
                <a:latin typeface="MWNCDL+MS-UIGothic"/>
                <a:cs typeface="MWNCDL+MS-UIGothic"/>
              </a:rPr>
              <a:t>描述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善于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衡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与收益，能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够预见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潜在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并制定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策略。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6799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者在决策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程中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充分考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虑风险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因素，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风险评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估和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防措施的制定，确保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安全、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定地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建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与人才培养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90255" y="154793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A6930"/>
                </a:solidFill>
                <a:latin typeface="MWNCDL+MS-UIGothic"/>
                <a:cs typeface="MWNCDL+MS-UIGothic"/>
              </a:rPr>
              <a:t>描述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75354" y="159301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9A6930"/>
                </a:solidFill>
                <a:latin typeface="MWNCDL+MS-UIGothic"/>
                <a:cs typeface="MWNCDL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36130" y="1986697"/>
            <a:ext cx="1833432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9A6930"/>
                </a:solidFill>
                <a:latin typeface="VOBRCL+NIOMPT+MicrosoftYaHei-Bold"/>
                <a:cs typeface="VOBRCL+NIOMPT+MicrosoftYaHei-Bold"/>
              </a:rPr>
              <a:t>D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90255" y="2072378"/>
            <a:ext cx="38697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者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了解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的特点和能力，根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目需求和成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特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长进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行合理分工，确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保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高效运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7455" y="2144767"/>
            <a:ext cx="401522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者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关注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的成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展，提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供培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和晋升机会，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造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极向上的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</a:p>
          <a:p>
            <a:pPr marL="76199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氛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，提高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凝聚力和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行力。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44565" y="2704882"/>
            <a:ext cx="1738889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9A6930"/>
                </a:solidFill>
                <a:latin typeface="VOBRCL+NIOMPT+MicrosoftYaHei-Bold"/>
                <a:cs typeface="VOBRCL+NIOMPT+MicrosoftYaHei-Bold"/>
              </a:rPr>
              <a:t>C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958715" y="3377982"/>
            <a:ext cx="1747093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9A6930"/>
                </a:solidFill>
                <a:latin typeface="VOBRCL+NIOMPT+MicrosoftYaHei-Bold"/>
                <a:cs typeface="VOBRCL+NIOMPT+MicrosoftYaHei-Bold"/>
              </a:rPr>
              <a:t>B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136130" y="396918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738754" y="403713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804284" y="4098073"/>
            <a:ext cx="1801787" cy="20338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64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9A6930"/>
                </a:solidFill>
                <a:latin typeface="VOBRCL+NIOMPT+MicrosoftYaHei-Bold"/>
                <a:cs typeface="VOBRCL+NIOMPT+MicrosoftYaHei-Bold"/>
              </a:rPr>
              <a:t>A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136130" y="4494268"/>
            <a:ext cx="38697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善于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发挥团队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成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，合理配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置人力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源。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18490" y="456157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秀的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者能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激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发团队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潜力，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18490" y="4835897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培养和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掘人才，促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进团队</a:t>
            </a: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整体能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2713989" y="5110218"/>
            <a:ext cx="1174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MWNCDL+MS-UIGothic"/>
                <a:cs typeface="MWNCDL+MS-UIGothic"/>
              </a:rPr>
              <a:t>力的提升。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沟通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协调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与关系管理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4025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D3A67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91379" y="1726938"/>
            <a:ext cx="64986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良好的沟通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能力和关系管理能力是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者必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的素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，能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促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内部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作和外部合作。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60265" y="25818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D3A67C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D3A67C"/>
                </a:solidFill>
                <a:latin typeface="MWNCDL+MS-UIGothic"/>
                <a:cs typeface="MWNCD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91379" y="3094728"/>
            <a:ext cx="635146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者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具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良好的沟通技巧，能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清晰、准确地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达信息，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部矛盾和利益关系，同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建立和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良好的外部合作关系。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0265" y="395023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D3A67C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58129" y="4600313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善于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听和理解他人，能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妥善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理复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的人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关系。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60265" y="531802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D3A67C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D3A67C"/>
                </a:solidFill>
                <a:latin typeface="MWNCDL+MS-UIGothic"/>
                <a:cs typeface="MWNCDL+MS-UIGothic"/>
              </a:rPr>
              <a:t>描述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6629" y="5830943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者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关注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和其他利益相关者的需求和意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，建立互信、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友好的人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关系，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为团队创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造良好的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展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60001"/>
                </a:solidFill>
                <a:latin typeface="MWNCDL+MS-UIGothic"/>
                <a:cs typeface="MWNCDL+MS-UIGothic"/>
              </a:rPr>
              <a:t>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新思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维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与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革管理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57545" y="1875643"/>
            <a:ext cx="525728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具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备创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新思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革管理能力是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者的重要品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，能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引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</a:t>
            </a:r>
          </a:p>
          <a:p>
            <a:pPr marL="1200149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适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化、开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新局面。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96640" y="2025646"/>
            <a:ext cx="1092123" cy="27387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0329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  <a:p>
            <a:pPr marL="0" marR="0">
              <a:lnSpc>
                <a:spcPts val="1550"/>
              </a:lnSpc>
              <a:spcBef>
                <a:spcPts val="724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MWNCDL+MS-UIGothic"/>
                <a:cs typeface="MWNCDL+MS-UIGothic"/>
              </a:rPr>
              <a:t>描述</a:t>
            </a:r>
          </a:p>
          <a:p>
            <a:pPr marL="106044" marR="0">
              <a:lnSpc>
                <a:spcPts val="1550"/>
              </a:lnSpc>
              <a:spcBef>
                <a:spcPts val="734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71820" y="3009118"/>
            <a:ext cx="53882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关注行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业动态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和技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术发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展，鼓励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成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员积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新，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勇于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尝试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新的方法和思路，同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够应对变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革中的挑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和机遇。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71895" y="4286738"/>
            <a:ext cx="40080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善于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并抓住机遇，勇于突破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传统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思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模式。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57545" y="5254478"/>
            <a:ext cx="525728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具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敏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锐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的洞察力和判断力，能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迅速捕捉市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场变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化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和行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业趋势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，引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导团队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不断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新、提升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争力。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573145" y="53981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MWNCDL+MS-UIGothic"/>
                <a:cs typeface="MWNCDL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管理与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应对</a:t>
            </a:r>
            <a:r>
              <a:rPr sz="3000">
                <a:solidFill>
                  <a:srgbClr val="9A6930"/>
                </a:solidFill>
                <a:latin typeface="MWNCDL+MS-UIGothic"/>
                <a:cs typeface="MWNCDL+MS-UIGothic"/>
              </a:rPr>
              <a:t>危机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93850" y="34829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B39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81170" y="34829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B3954D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B3954D"/>
                </a:solidFill>
                <a:latin typeface="MWNCDL+MS-UIGothic"/>
                <a:cs typeface="MWNCDL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48830" y="34829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B39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12655" y="34829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B3954D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B3954D"/>
                </a:solidFill>
                <a:latin typeface="MWNCDL+MS-UIGothic"/>
                <a:cs typeface="MWNCDL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49300" y="4381353"/>
            <a:ext cx="262787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有效的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管理和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危机能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力是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者的必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技能，能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确保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团队稳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展、降低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失。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555365" y="4381353"/>
            <a:ext cx="2563177" cy="1971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建立健全的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管理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体系，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潜在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风险进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警和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估，制定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策略和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案，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在危机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生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迅速、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果断地采取措施，降低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面影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20790" y="4381353"/>
            <a:ext cx="2563177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具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冷静、沉着的心理素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能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在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力下保持清醒的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头脑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定的情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86850" y="4381353"/>
            <a:ext cx="2496941" cy="1663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者在面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危机和挑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战时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保持冷静、客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度，迅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速分析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并提出解决方案，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定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情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带领团队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渡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633301"/>
                </a:solidFill>
                <a:latin typeface="MWNCDL+MS-UIGothic"/>
                <a:cs typeface="MWNCDL+MS-UIGothic"/>
              </a:rPr>
              <a:t>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VOBRCL+NIOMPT+MicrosoftYaHei-Bold"/>
                <a:cs typeface="VOBRCL+NIOMP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69539" y="2809216"/>
            <a:ext cx="788670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银</a:t>
            </a:r>
            <a:r>
              <a:rPr sz="4500">
                <a:solidFill>
                  <a:srgbClr val="603200"/>
                </a:solidFill>
                <a:latin typeface="MWNCDL+MS-UIGothic"/>
                <a:cs typeface="MWNCDL+MS-UIGothic"/>
              </a:rPr>
              <a:t>行中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层</a:t>
            </a:r>
            <a:r>
              <a:rPr sz="4500">
                <a:solidFill>
                  <a:srgbClr val="603200"/>
                </a:solidFill>
                <a:latin typeface="MWNCDL+MS-UIGothic"/>
                <a:cs typeface="MWNCDL+MS-UIGothic"/>
              </a:rPr>
              <a:t>管理者的角色与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12789" y="3632176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https://d.book118.com/137130041155006053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SimSun</vt:lpstr>
      <vt:lpstr>MWNCDL+MS-UIGothic</vt:lpstr>
      <vt:lpstr>HWMPCL+SRKRVI+ArialMT</vt:lpstr>
      <vt:lpstr>Times New Roman</vt:lpstr>
      <vt:lpstr>VOBRCL+NIOMPT+MicrosoftYaHei-Bold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2024-09-27T21:27:07.971</cp:lastPrinted>
  <dcterms:created xsi:type="dcterms:W3CDTF">2024-09-27T13:27:07Z</dcterms:created>
  <dcterms:modified xsi:type="dcterms:W3CDTF">2024-09-27T13:27:09Z</dcterms:modified>
</cp:coreProperties>
</file>