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908660-1B4A-453F-AF26-45C4B1A07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B1A12D-1515-4448-B42B-F4D8CD26E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DA530C-2D19-43C4-8431-6AF70603E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D1D670-8441-4ECB-831B-CB19D0E82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E8FBC9-7FD4-4B97-BF1A-FD1AE92F6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090FDA-A63B-437B-8915-13DD288E7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0C4900-9897-433A-BDB8-0AEEF4161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11FCB9-3359-4B70-B299-79663D50C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95A4F8-141D-4829-9BC3-6B3ECB4C1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E80550-0795-473E-9CBF-0EAF11C1D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FE5FBA-29F9-4745-BDB5-B89FC3CF8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13102300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房颤护理要点科普PPT\n## 1.房颤的基本概念与病因\n### 1.1房颤的定义与分类\n### 1.2房颤的发病机制与病因\n### 1.3房颤的流行病学特点\n## 2.房颤的临床表现与诊断\n### 2.1房颤的典型临床表现\n### 2.2房颤的辅助检查方法\n### 2.3房颤的诊断与鉴别诊断\n## 3.房颤的治疗方法与选择\n### 3.1房颤的药物治疗\n### 3.2房颤的非药物治疗\n### 3.3房颤治疗的选择与个体化\n## 4.房颤的护理要点与措施\n### 4.1房颤的一般护理措施\n### 4.2房颤的药物护理指导\n### 4.3房颤的心理护理与支持\n## 5.房颤的预防与健康管理\n### 5.1房颤的危险因素与预防策略\n### 5.2房颤的健康教育与生活方式指导\n### 5.3房颤的随访与健康管理计划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房颤护理要点科普PPT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1}"/>
        <p:cNvGrpSpPr/>
        <p:nvPr/>
      </p:nvGrpSpPr>
      <p:grpSpPr>
        <a:xfrm>
          <a:off x="0" y="0"/>
          <a:ext cx="0" cy="0"/>
        </a:xfrm>
      </p:grpSpPr>
      <p:sp>
        <p:nvSpPr>
          <p:cNvPr id="133" name="Tencent" descr="{&quot;isTemplate&quot;:false,&quot;type&quot;:&quot;content&quot;,&quot;canOmit&quot;:true,&quot;range&quot;:0}"/>
          <p:cNvSpPr/>
          <p:nvPr/>
        </p:nvSpPr>
        <p:spPr>
          <a:xfrm>
            <a:off x="571500" y="1040007"/>
            <a:ext cx="3903441" cy="923330"/>
          </a:xfrm>
          <a:prstGeom prst="rect">
            <a:avLst/>
          </a:prstGeom>
        </p:spPr>
        <p:txBody>
          <a:bodyPr wrap="none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zh-CN" altLang="zh-CN" sz="5400">
                <a:solidFill>
                  <a:schemeClr val="accent1"/>
                </a:solidFill>
                <a:latin typeface="+mj-ea"/>
                <a:ea typeface="+mj-ea"/>
              </a:rPr>
              <a:t>CONTENTS</a:t>
            </a:r>
            <a:endParaRPr/>
          </a:p>
        </p:txBody>
      </p:sp>
      <p:cxnSp>
        <p:nvCxnSpPr>
          <p:cNvPr id="134" name="直线连接符 2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35" name="" descr="{&quot;isTemplate&quot;:true,&quot;type&quot;:&quot;list&quot;,&quot;alignment&quot;:&quot;left&quot;,&quot;alignmentVertical&quot;:&quot;top&quot;,&quot;canOmit&quot;:false,&quot;scalable&quot;:false,&quot;minItemsCount&quot;:0}"/>
          <p:cNvGrpSpPr/>
          <p:nvPr/>
        </p:nvGrpSpPr>
        <p:grpSpPr>
          <a:xfrm>
            <a:off x="660400" y="3432334"/>
            <a:ext cx="11260793" cy="2294178"/>
            <a:chOff x="660400" y="3432334"/>
            <a:chExt cx="11260793" cy="2294178"/>
          </a:xfrm>
        </p:grpSpPr>
        <p:grpSp>
          <p:nvGrpSpPr>
            <p:cNvPr id="136" name=""/>
            <p:cNvGrpSpPr/>
            <p:nvPr/>
          </p:nvGrpSpPr>
          <p:grpSpPr>
            <a:xfrm>
              <a:off x="660400" y="3432334"/>
              <a:ext cx="3704673" cy="831851"/>
              <a:chOff x="660400" y="3432334"/>
              <a:chExt cx="3704673" cy="831851"/>
            </a:xfrm>
          </p:grpSpPr>
          <p:sp>
            <p:nvSpPr>
              <p:cNvPr id="137" name="Tencent"/>
              <p:cNvSpPr txBox="1"/>
              <p:nvPr/>
            </p:nvSpPr>
            <p:spPr>
              <a:xfrm>
                <a:off x="660400" y="3432334"/>
                <a:ext cx="914400" cy="831851"/>
              </a:xfrm>
              <a:prstGeom prst="rect">
                <a:avLst/>
              </a:prstGeom>
              <a:noFill/>
            </p:spPr>
            <p:txBody>
              <a:bodyPr wrap="square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sz="4800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01</a:t>
                </a:r>
                <a:endParaRPr lang="zh-CN" sz="4800">
                  <a:solidFill>
                    <a:srgbClr val="3087D5">
                      <a:alpha val="100000"/>
                    </a:srgb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621873" y="3651410"/>
                <a:ext cx="2743200" cy="393700"/>
              </a:xfrm>
              <a:prstGeom prst="rect">
                <a:avLst/>
              </a:prstGeom>
              <a:noFill/>
            </p:spPr>
            <p:txBody>
              <a:bodyPr wrap="none" lIns="90000" tIns="46800" rIns="90000" bIns="4680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r>
                  <a:rPr lang="zh-CN" sz="2000" b="1">
                    <a:latin typeface="微软雅黑"/>
                    <a:ea typeface="微软雅黑"/>
                  </a:rPr>
                  <a:t>房颤的基本概念与病因</a:t>
                </a:r>
                <a:endParaRPr lang="en-US" sz="2000" b="1">
                  <a:latin typeface="微软雅黑"/>
                  <a:ea typeface="微软雅黑"/>
                </a:endParaRPr>
              </a:p>
            </p:txBody>
          </p:sp>
        </p:grpSp>
        <p:grpSp>
          <p:nvGrpSpPr>
            <p:cNvPr id="139" name=""/>
            <p:cNvGrpSpPr/>
            <p:nvPr/>
          </p:nvGrpSpPr>
          <p:grpSpPr>
            <a:xfrm>
              <a:off x="4424934" y="3432761"/>
              <a:ext cx="3699975" cy="830997"/>
              <a:chOff x="4424934" y="3432761"/>
              <a:chExt cx="3699975" cy="830997"/>
            </a:xfrm>
          </p:grpSpPr>
          <p:sp>
            <p:nvSpPr>
              <p:cNvPr id="140" name="Tencent"/>
              <p:cNvSpPr txBox="1"/>
              <p:nvPr/>
            </p:nvSpPr>
            <p:spPr>
              <a:xfrm>
                <a:off x="4424934" y="3432761"/>
                <a:ext cx="914400" cy="830997"/>
              </a:xfrm>
              <a:prstGeom prst="rect">
                <a:avLst/>
              </a:prstGeom>
              <a:noFill/>
            </p:spPr>
            <p:txBody>
              <a:bodyPr wrap="none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sz="4800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02</a:t>
                </a:r>
                <a:endParaRPr lang="zh-CN" sz="4800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81709" y="3647114"/>
                <a:ext cx="2743200" cy="402291"/>
              </a:xfrm>
              <a:prstGeom prst="rect">
                <a:avLst/>
              </a:prstGeom>
              <a:noFill/>
            </p:spPr>
            <p:txBody>
              <a:bodyPr wrap="none" lIns="90000" tIns="46800" rIns="90000" bIns="4680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r>
                  <a:rPr lang="zh-CN" sz="2000" b="1">
                    <a:latin typeface="微软雅黑"/>
                    <a:ea typeface="微软雅黑"/>
                  </a:rPr>
                  <a:t>房颤的临床表现与诊断</a:t>
                </a:r>
                <a:endParaRPr lang="en-US" sz="2000" b="1">
                  <a:latin typeface="微软雅黑"/>
                  <a:ea typeface="微软雅黑"/>
                </a:endParaRPr>
              </a:p>
            </p:txBody>
          </p:sp>
        </p:grpSp>
        <p:grpSp>
          <p:nvGrpSpPr>
            <p:cNvPr id="142" name=""/>
            <p:cNvGrpSpPr/>
            <p:nvPr/>
          </p:nvGrpSpPr>
          <p:grpSpPr>
            <a:xfrm>
              <a:off x="8221218" y="3435510"/>
              <a:ext cx="3699975" cy="825500"/>
              <a:chOff x="8221218" y="3435510"/>
              <a:chExt cx="3699975" cy="825500"/>
            </a:xfrm>
          </p:grpSpPr>
          <p:sp>
            <p:nvSpPr>
              <p:cNvPr id="143" name="Tencent"/>
              <p:cNvSpPr txBox="1"/>
              <p:nvPr/>
            </p:nvSpPr>
            <p:spPr>
              <a:xfrm>
                <a:off x="8221218" y="3435510"/>
                <a:ext cx="914400" cy="825500"/>
              </a:xfrm>
              <a:prstGeom prst="rect">
                <a:avLst/>
              </a:prstGeom>
              <a:noFill/>
            </p:spPr>
            <p:txBody>
              <a:bodyPr wrap="square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sz="4800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03</a:t>
                </a:r>
                <a:endParaRPr lang="zh-CN" sz="4800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77993" y="3647114"/>
                <a:ext cx="2743200" cy="402291"/>
              </a:xfrm>
              <a:prstGeom prst="rect">
                <a:avLst/>
              </a:prstGeom>
              <a:noFill/>
            </p:spPr>
            <p:txBody>
              <a:bodyPr wrap="none" lIns="90000" tIns="46800" rIns="90000" bIns="4680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r>
                  <a:rPr lang="zh-CN" sz="2000" b="1">
                    <a:latin typeface="微软雅黑"/>
                    <a:ea typeface="微软雅黑"/>
                  </a:rPr>
                  <a:t>房颤的治疗方法与选择</a:t>
                </a:r>
                <a:endParaRPr lang="en-US" sz="2000" b="1">
                  <a:latin typeface="微软雅黑"/>
                  <a:ea typeface="微软雅黑"/>
                </a:endParaRPr>
              </a:p>
            </p:txBody>
          </p:sp>
        </p:grpSp>
        <p:grpSp>
          <p:nvGrpSpPr>
            <p:cNvPr id="145" name=""/>
            <p:cNvGrpSpPr/>
            <p:nvPr/>
          </p:nvGrpSpPr>
          <p:grpSpPr>
            <a:xfrm>
              <a:off x="684530" y="4894662"/>
              <a:ext cx="3699975" cy="830997"/>
              <a:chOff x="684530" y="4894662"/>
              <a:chExt cx="3699975" cy="830997"/>
            </a:xfrm>
          </p:grpSpPr>
          <p:sp>
            <p:nvSpPr>
              <p:cNvPr id="146" name="Tencent"/>
              <p:cNvSpPr txBox="1"/>
              <p:nvPr/>
            </p:nvSpPr>
            <p:spPr>
              <a:xfrm>
                <a:off x="684530" y="4894662"/>
                <a:ext cx="914400" cy="830997"/>
              </a:xfrm>
              <a:prstGeom prst="rect">
                <a:avLst/>
              </a:prstGeom>
              <a:noFill/>
            </p:spPr>
            <p:txBody>
              <a:bodyPr wrap="none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sz="4800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04</a:t>
                </a:r>
                <a:endParaRPr lang="zh-CN" sz="4800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641305" y="5114424"/>
                <a:ext cx="2743200" cy="402291"/>
              </a:xfrm>
              <a:prstGeom prst="rect">
                <a:avLst/>
              </a:prstGeom>
              <a:noFill/>
            </p:spPr>
            <p:txBody>
              <a:bodyPr wrap="none" lIns="90000" tIns="46800" rIns="90000" bIns="4680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r>
                  <a:rPr lang="zh-CN" sz="2000" b="1">
                    <a:latin typeface="微软雅黑"/>
                    <a:ea typeface="微软雅黑"/>
                  </a:rPr>
                  <a:t>房颤的护理要点与措施</a:t>
                </a:r>
                <a:endParaRPr lang="en-US" sz="2000" b="1">
                  <a:latin typeface="微软雅黑"/>
                  <a:ea typeface="微软雅黑"/>
                </a:endParaRPr>
              </a:p>
            </p:txBody>
          </p:sp>
        </p:grpSp>
        <p:grpSp>
          <p:nvGrpSpPr>
            <p:cNvPr id="148" name=""/>
            <p:cNvGrpSpPr/>
            <p:nvPr/>
          </p:nvGrpSpPr>
          <p:grpSpPr>
            <a:xfrm>
              <a:off x="4449063" y="4894662"/>
              <a:ext cx="3699975" cy="830997"/>
              <a:chOff x="4449063" y="4894662"/>
              <a:chExt cx="3699975" cy="830997"/>
            </a:xfrm>
          </p:grpSpPr>
          <p:sp>
            <p:nvSpPr>
              <p:cNvPr id="149" name="Tencent"/>
              <p:cNvSpPr txBox="1"/>
              <p:nvPr/>
            </p:nvSpPr>
            <p:spPr>
              <a:xfrm>
                <a:off x="4449063" y="4894662"/>
                <a:ext cx="914400" cy="830997"/>
              </a:xfrm>
              <a:prstGeom prst="rect">
                <a:avLst/>
              </a:prstGeom>
              <a:noFill/>
            </p:spPr>
            <p:txBody>
              <a:bodyPr wrap="none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sz="4800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05</a:t>
                </a:r>
                <a:endParaRPr lang="zh-CN" sz="4800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405838" y="5114424"/>
                <a:ext cx="2743200" cy="402291"/>
              </a:xfrm>
              <a:prstGeom prst="rect">
                <a:avLst/>
              </a:prstGeom>
              <a:noFill/>
            </p:spPr>
            <p:txBody>
              <a:bodyPr wrap="none" lIns="90000" tIns="46800" rIns="90000" bIns="4680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r>
                  <a:rPr lang="zh-CN" sz="2000" b="1">
                    <a:latin typeface="微软雅黑"/>
                    <a:ea typeface="微软雅黑"/>
                  </a:rPr>
                  <a:t>房颤的预防与健康管理</a:t>
                </a:r>
                <a:endParaRPr lang="en-US" sz="2000" b="1">
                  <a:latin typeface="微软雅黑"/>
                  <a:ea typeface="微软雅黑"/>
                </a:endParaRPr>
              </a:p>
            </p:txBody>
          </p:sp>
        </p:grpSp>
      </p:grp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房颤的基本概念与病因</a:t>
            </a:r>
            <a:endParaRPr/>
          </a:p>
        </p:txBody>
      </p:sp>
      <p:sp>
        <p:nvSpPr>
          <p:cNvPr id="19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房颤的定义</a:t>
                </a:r>
                <a:endParaRPr/>
              </a:p>
            </p:txBody>
          </p:sp>
          <p:sp>
            <p:nvSpPr>
              <p:cNvPr id="20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心房颤动，简称房颤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心房电活动极度紊乱，导致心房无效收缩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心室反应不稳定，表现为心率不规律</a:t>
                </a:r>
                <a:endParaRPr/>
              </a:p>
            </p:txBody>
          </p:sp>
          <p:sp>
            <p:nvSpPr>
              <p:cNvPr id="20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房颤的分类</a:t>
                </a:r>
                <a:endParaRPr/>
              </a:p>
            </p:txBody>
          </p:sp>
          <p:sp>
            <p:nvSpPr>
              <p:cNvPr id="21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初始房颤：首次发现的房颤，持续时间&lt;7天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持续性房颤：持续时间&gt;7天，无自限性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长期持续性房颤：持续时间&gt;1年，药物治疗无效   -永久性房颤：药物治疗无效，电生理治疗无效或患者不愿接受</a:t>
                </a:r>
                <a:endParaRPr/>
              </a:p>
            </p:txBody>
          </p:sp>
          <p:sp>
            <p:nvSpPr>
              <p:cNvPr id="21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房颤的定义与分类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病因</a:t>
                </a:r>
                <a:endParaRPr/>
              </a:p>
            </p:txBody>
          </p:sp>
          <p:sp>
            <p:nvSpPr>
              <p:cNvPr id="22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心脏疾病：冠心病、心肌梗死、心肌炎、心肌病等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高血压：长期高血压导致心脏肥大和纤维化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电解质紊乱：如甲状腺功能亢进、低钾血症等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内分泌紊乱：如糖尿病、肥胖等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药物或酒精：如某些药物、酒精摄入过量</a:t>
                </a:r>
                <a:endParaRPr/>
              </a:p>
            </p:txBody>
          </p:sp>
          <p:sp>
            <p:nvSpPr>
              <p:cNvPr id="22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发病机制</a:t>
                </a:r>
                <a:endParaRPr/>
              </a:p>
            </p:txBody>
          </p:sp>
          <p:sp>
            <p:nvSpPr>
              <p:cNvPr id="22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心房重构：心房结构和功能的改变，导致心房颤动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触发灶：心房内异常放电，诱发房颤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心室率：心室对房颤的反应，影响房颤的严重程度</a:t>
                </a:r>
                <a:endParaRPr/>
              </a:p>
            </p:txBody>
          </p:sp>
          <p:sp>
            <p:nvSpPr>
              <p:cNvPr id="23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房颤的发病机制与病因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6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37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38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39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随着年龄增长，房颤发病率逐渐增加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60岁以上人群，房颤发病率为2%~4%</a:t>
                </a:r>
                <a:endParaRPr/>
              </a:p>
            </p:txBody>
          </p:sp>
          <p:sp>
            <p:nvSpPr>
              <p:cNvPr id="2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发病率</a:t>
                </a:r>
                <a:endParaRPr/>
              </a:p>
            </p:txBody>
          </p:sp>
        </p:grpSp>
        <p:grpSp>
          <p:nvGrpSpPr>
            <p:cNvPr id="242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4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男性房颤发病率略高于女性   -但随着年龄增长，女性房颤发病率逐渐接近男性</a:t>
                </a:r>
                <a:endParaRPr/>
              </a:p>
            </p:txBody>
          </p:sp>
          <p:sp>
            <p:nvSpPr>
              <p:cNvPr id="244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性别差异</a:t>
                </a:r>
                <a:endParaRPr/>
              </a:p>
            </p:txBody>
          </p:sp>
          <p:sp>
            <p:nvSpPr>
              <p:cNvPr id="245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6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47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某些遗传疾病，如长QT综合征、Brugada综合征等，增加房颤风险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家族史中有房颤患者，个体患病风险增加</a:t>
                </a:r>
                <a:endParaRPr/>
              </a:p>
            </p:txBody>
          </p:sp>
          <p:sp>
            <p:nvSpPr>
              <p:cNvPr id="248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遗传倾向</a:t>
                </a:r>
                <a:endParaRPr/>
              </a:p>
            </p:txBody>
          </p:sp>
          <p:sp>
            <p:nvSpPr>
              <p:cNvPr id="249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房颤的流行病学特点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房颤的临床表现与诊断</a:t>
            </a:r>
            <a:endParaRPr/>
          </a:p>
        </p:txBody>
      </p:sp>
      <p:sp>
        <p:nvSpPr>
          <p:cNvPr id="25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5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5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心悸</a:t>
                </a:r>
                <a:endParaRPr/>
              </a:p>
            </p:txBody>
          </p:sp>
          <p:sp>
            <p:nvSpPr>
              <p:cNvPr id="25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心跳不规律，感觉心脏跳动快速、跳动强烈或不规律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严重时伴有胸闷、气促、乏力等症状</a:t>
                </a:r>
                <a:endParaRPr/>
              </a:p>
            </p:txBody>
          </p:sp>
        </p:grpSp>
        <p:grpSp>
          <p:nvGrpSpPr>
            <p:cNvPr id="25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6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头晕、晕厥</a:t>
                </a:r>
                <a:endParaRPr/>
              </a:p>
            </p:txBody>
          </p:sp>
          <p:sp>
            <p:nvSpPr>
              <p:cNvPr id="26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由于心输出量降低，导致大脑供血不足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特别在运动或情绪激动时更容易出现</a:t>
                </a:r>
                <a:endParaRPr/>
              </a:p>
            </p:txBody>
          </p:sp>
        </p:grpSp>
        <p:grpSp>
          <p:nvGrpSpPr>
            <p:cNvPr id="26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6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栓塞症状</a:t>
                </a:r>
                <a:endParaRPr/>
              </a:p>
            </p:txBody>
          </p:sp>
          <p:sp>
            <p:nvSpPr>
              <p:cNvPr id="26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房颤导致血栓形成，脱落可引发栓塞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表现为肢体麻木、无力、言语不清等症状</a:t>
                </a:r>
                <a:endParaRPr/>
              </a:p>
            </p:txBody>
          </p:sp>
        </p:grpSp>
      </p:grpSp>
      <p:pic>
        <p:nvPicPr>
          <p:cNvPr id="26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房颤的典型临床表现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7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7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7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心电图</a:t>
                </a:r>
                <a:endParaRPr/>
              </a:p>
            </p:txBody>
          </p:sp>
          <p:sp>
            <p:nvSpPr>
              <p:cNvPr id="27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诊断房颤的首选方法，记录心房颤动波形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可通过动态心电图监测房颤的持续时间和频率</a:t>
                </a:r>
                <a:endParaRPr/>
              </a:p>
            </p:txBody>
          </p:sp>
        </p:grpSp>
        <p:grpSp>
          <p:nvGrpSpPr>
            <p:cNvPr id="27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7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24小时动态心电图</a:t>
                </a:r>
                <a:endParaRPr/>
              </a:p>
            </p:txBody>
          </p:sp>
          <p:sp>
            <p:nvSpPr>
              <p:cNvPr id="27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记录全天心电图，有助于评估房颤的严重程度和类型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有助于发现阵发性房颤和隐匿性房颤</a:t>
                </a:r>
                <a:endParaRPr/>
              </a:p>
            </p:txBody>
          </p:sp>
        </p:grpSp>
        <p:grpSp>
          <p:nvGrpSpPr>
            <p:cNvPr id="27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8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心脏超声</a:t>
                </a:r>
                <a:endParaRPr/>
              </a:p>
            </p:txBody>
          </p:sp>
          <p:sp>
            <p:nvSpPr>
              <p:cNvPr id="28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了解心脏结构和功能，评估心脏疾病程度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有助于发现房颤的病因，如心肌病、瓣膜病等</a:t>
                </a:r>
                <a:endParaRPr/>
              </a:p>
            </p:txBody>
          </p:sp>
        </p:grpSp>
      </p:grpSp>
      <p:sp>
        <p:nvSpPr>
          <p:cNvPr id="2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房颤的辅助检查方法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</a:t>
                </a:r>
                <a:endParaRPr/>
              </a:p>
            </p:txBody>
          </p:sp>
          <p:sp>
            <p:nvSpPr>
              <p:cNvPr id="1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根据病史和临床表现，结合心电图等辅助检查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诊断房颤需排除其他心律失常，如房扑、室上性心动过速等</a:t>
                </a:r>
                <a:endParaRPr/>
              </a:p>
            </p:txBody>
          </p:sp>
          <p:sp>
            <p:nvSpPr>
              <p:cNvPr id="1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鉴别诊断</a:t>
                </a:r>
                <a:endParaRPr/>
              </a:p>
            </p:txBody>
          </p:sp>
          <p:sp>
            <p:nvSpPr>
              <p:cNvPr id="1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与房扑鉴别：房扑心房激动速度较房颤快，心室率较规律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与室上性心动过速鉴别：室上性心动过速心房激动和心室反应均较规律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与心室颤动鉴别：心室颤动无规律的心房和心室活动，病情危重</a:t>
                </a:r>
                <a:endParaRPr/>
              </a:p>
            </p:txBody>
          </p:sp>
          <p:sp>
            <p:nvSpPr>
              <p:cNvPr id="2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房颤的诊断与鉴别诊断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房颤的治疗方法与选择</a:t>
            </a:r>
            <a:endParaRPr/>
          </a:p>
        </p:txBody>
      </p:sp>
      <p:sp>
        <p:nvSpPr>
          <p:cNvPr id="2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https://d.book118.com/137131023005006042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房颤护理要点科普PPT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2024-09-15T02:27:56.153</cp:lastPrinted>
  <dcterms:created xsi:type="dcterms:W3CDTF">2024-09-14T18:27:56Z</dcterms:created>
  <dcterms:modified xsi:type="dcterms:W3CDTF">2024-09-14T18:27:58Z</dcterms:modified>
</cp:coreProperties>
</file>