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9750F-15C7-41BE-97B0-7ED5B28EA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13272-B510-4F04-B025-2C32204C7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39A81-F18A-4437-A122-B11135954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87620B-F1CB-4140-9AA6-ABAA81331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57E544-6454-44B7-83F8-351B2E4FA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873318-8F27-4238-A65D-0C9E5CB28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B2E9C8-F77A-4F76-8C63-22BDC954D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0585F-6809-4DCD-AA93-04F8160AA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F77963-F8C9-4108-80F1-F9886686B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7FB8F9-8436-4AB2-8DC9-325B6729F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BAA30-FE18-471F-A5D7-E0EE09507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14005016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3405219" y="2108881"/>
            <a:ext cx="6188075" cy="16852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62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5400" spc="-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美团公司监事分</a:t>
            </a:r>
            <a:r>
              <a:rPr sz="5400" spc="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析报</a:t>
            </a:r>
            <a:endParaRPr lang="Microsoft YaHei" altLang="Microsoft YaHei" sz="5400"/>
          </a:p>
          <a:p>
            <a:pPr marL="2763442" algn="l" rtl="0" eaLnBrk="0">
              <a:lnSpc>
                <a:spcPts val="7749"/>
              </a:lnSpc>
            </a:pPr>
            <a:r>
              <a:rPr sz="5400" spc="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4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604499" y="2583693"/>
            <a:ext cx="4175125" cy="23037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27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</a:t>
            </a:r>
            <a:r>
              <a:rPr sz="2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事会概述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211"/>
              </a:spcBef>
            </a:pPr>
            <a:r>
              <a:rPr sz="24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</a:t>
            </a:r>
            <a:r>
              <a:rPr sz="2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事会成员分析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210"/>
              </a:spcBef>
            </a:pPr>
            <a:r>
              <a:rPr sz="24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</a:t>
            </a:r>
            <a:r>
              <a:rPr sz="2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会工作成果分析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210"/>
              </a:spcBef>
            </a:pPr>
            <a:r>
              <a:rPr sz="24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</a:t>
            </a:r>
            <a:r>
              <a:rPr sz="2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会存在的问题与改进建议</a:t>
            </a:r>
            <a:endParaRPr lang="Microsoft YaHei" altLang="Microsoft YaHei" sz="24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823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</a:t>
            </a:r>
            <a:r>
              <a:rPr sz="2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</a:t>
            </a:r>
            <a:endParaRPr lang="Microsoft YaHei" altLang="Microsoft YaHei" sz="2400"/>
          </a:p>
        </p:txBody>
      </p:sp>
      <p:sp>
        <p:nvSpPr>
          <p:cNvPr id="5" name="textbox 5"/>
          <p:cNvSpPr/>
          <p:nvPr/>
        </p:nvSpPr>
        <p:spPr>
          <a:xfrm>
            <a:off x="5476367" y="526023"/>
            <a:ext cx="1318260" cy="751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468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5400" spc="-32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5400" spc="-3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5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7"/>
          <p:cNvSpPr/>
          <p:nvPr/>
        </p:nvSpPr>
        <p:spPr>
          <a:xfrm>
            <a:off x="4947157" y="2169678"/>
            <a:ext cx="2305050" cy="20427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100"/>
          </a:p>
          <a:p>
            <a:pPr marL="663776" algn="l" rtl="0" eaLnBrk="0">
              <a:lnSpc>
                <a:spcPct val="85000"/>
              </a:lnSpc>
              <a:spcBef>
                <a:spcPts val="1"/>
              </a:spcBef>
            </a:pPr>
            <a:r>
              <a:rPr sz="6600" spc="70">
                <a:ln w="190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6600" spc="60">
                <a:ln w="190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66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7"/>
              </a:spcBef>
            </a:pPr>
            <a:r>
              <a:rPr sz="3600" spc="-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监事会概述</a:t>
            </a:r>
            <a:endParaRPr lang="Microsoft YaHei" altLang="Microsoft YaHei" sz="3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9"/>
          <p:cNvSpPr/>
          <p:nvPr/>
        </p:nvSpPr>
        <p:spPr>
          <a:xfrm>
            <a:off x="6189696" y="5073250"/>
            <a:ext cx="5127625" cy="10566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66"/>
              </a:lnSpc>
            </a:pPr>
            <a:endParaRPr lang="Arial" altLang="Arial" sz="100"/>
          </a:p>
          <a:p>
            <a:pPr marL="18693" algn="l" rtl="0" eaLnBrk="0">
              <a:lnSpc>
                <a:spcPct val="90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审查财务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</a:t>
            </a:r>
            <a:endParaRPr lang="Microsoft YaHei" altLang="Microsoft YaHei" sz="1600"/>
          </a:p>
          <a:p>
            <a:pPr algn="l" rtl="0" eaLnBrk="0">
              <a:lnSpc>
                <a:spcPct val="133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8"/>
              </a:spcBef>
            </a:pP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监事会负责对公司财务报告进行审查，确保财务报告的真实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7000"/>
              </a:lnSpc>
              <a:spcBef>
                <a:spcPts val="4"/>
              </a:spcBef>
            </a:pPr>
            <a:r>
              <a:rPr sz="14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准确和完整。</a:t>
            </a:r>
            <a:endParaRPr lang="Microsoft YaHei" altLang="Microsoft YaHei" sz="1400"/>
          </a:p>
        </p:txBody>
      </p:sp>
      <p:sp>
        <p:nvSpPr>
          <p:cNvPr id="10" name="textbox 10"/>
          <p:cNvSpPr/>
          <p:nvPr/>
        </p:nvSpPr>
        <p:spPr>
          <a:xfrm>
            <a:off x="6188173" y="2217507"/>
            <a:ext cx="5166995" cy="575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551"/>
              </a:lnSpc>
            </a:pPr>
            <a:endParaRPr lang="Arial" altLang="Arial" sz="100"/>
          </a:p>
          <a:p>
            <a:pPr marL="14223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监事会负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责对公司的日常运营进行监督，确保公司行为符合法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律法规和公司章程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1" name="textbox 11"/>
          <p:cNvSpPr/>
          <p:nvPr/>
        </p:nvSpPr>
        <p:spPr>
          <a:xfrm>
            <a:off x="6187792" y="3879891"/>
            <a:ext cx="5166995" cy="5734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801"/>
              </a:lnSpc>
            </a:pPr>
            <a:endParaRPr lang="Arial" altLang="Arial" sz="100"/>
          </a:p>
          <a:p>
            <a:pPr marL="14604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监事会代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表股东对公司管理层进行监督，确保股东的权益得到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ts val="1620"/>
              </a:lnSpc>
              <a:spcBef>
                <a:spcPts val="2"/>
              </a:spcBef>
            </a:pPr>
            <a:r>
              <a:rPr sz="13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</a:t>
            </a:r>
            <a:r>
              <a:rPr sz="13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2" name="textbox 12"/>
          <p:cNvSpPr/>
          <p:nvPr/>
        </p:nvSpPr>
        <p:spPr>
          <a:xfrm>
            <a:off x="442263" y="318468"/>
            <a:ext cx="4218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职责与功能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33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textbox 34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35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textbox 36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41" name="group 8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37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textbox 38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  <p:sp>
        <p:nvSpPr>
          <p:cNvPr id="39" name="textbox 39"/>
          <p:cNvSpPr/>
          <p:nvPr/>
        </p:nvSpPr>
        <p:spPr>
          <a:xfrm>
            <a:off x="6188755" y="1759885"/>
            <a:ext cx="1246505" cy="248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46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督公司运营</a:t>
            </a:r>
            <a:endParaRPr lang="Microsoft YaHei" altLang="Microsoft YaHei" sz="1600"/>
          </a:p>
        </p:txBody>
      </p:sp>
      <p:sp>
        <p:nvSpPr>
          <p:cNvPr id="40" name="textbox 40"/>
          <p:cNvSpPr/>
          <p:nvPr/>
        </p:nvSpPr>
        <p:spPr>
          <a:xfrm>
            <a:off x="6188755" y="3410063"/>
            <a:ext cx="1246505" cy="247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障股东权益</a:t>
            </a:r>
            <a:endParaRPr lang="Microsoft YaHei" altLang="Microsoft YaHei" sz="16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92556" y="1559286"/>
            <a:ext cx="4492829" cy="4492828"/>
          </a:xfrm>
          <a:prstGeom prst="rect">
            <a:avLst/>
          </a:prstGeom>
        </p:spPr>
      </p:pic>
      <p:sp>
        <p:nvSpPr>
          <p:cNvPr id="43" name="textbox 43"/>
          <p:cNvSpPr/>
          <p:nvPr/>
        </p:nvSpPr>
        <p:spPr>
          <a:xfrm>
            <a:off x="2360802" y="4915423"/>
            <a:ext cx="3988434" cy="6661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744"/>
              </a:lnSpc>
            </a:pPr>
            <a:endParaRPr lang="Arial" altLang="Arial" sz="100"/>
          </a:p>
          <a:p>
            <a:pPr marL="13596" algn="l" rtl="0" eaLnBrk="0">
              <a:lnSpc>
                <a:spcPct val="91000"/>
              </a:lnSpc>
            </a:pP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股东代表</a:t>
            </a:r>
            <a:endParaRPr lang="Microsoft YaHei" altLang="Microsoft YaHei" sz="16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</a:pP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代表股东参与监事会工作，对管理层进行监督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4" name="textbox 44"/>
          <p:cNvSpPr/>
          <p:nvPr/>
        </p:nvSpPr>
        <p:spPr>
          <a:xfrm>
            <a:off x="2362517" y="1470795"/>
            <a:ext cx="3796665" cy="6915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632"/>
              </a:lnSpc>
            </a:pPr>
            <a:endParaRPr lang="Arial" altLang="Arial" sz="100"/>
          </a:p>
          <a:p>
            <a:pPr marL="12901" algn="l" rtl="0" eaLnBrk="0">
              <a:lnSpc>
                <a:spcPct val="92000"/>
              </a:lnSpc>
            </a:pP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监事会主席</a:t>
            </a:r>
            <a:endParaRPr lang="Microsoft YaHei" altLang="Microsoft YaHei" sz="16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负责主持监事会会议，监督公司运营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决策。</a:t>
            </a:r>
            <a:endParaRPr lang="Microsoft YaHei" altLang="Microsoft YaHei" sz="1500"/>
          </a:p>
        </p:txBody>
      </p:sp>
      <p:sp>
        <p:nvSpPr>
          <p:cNvPr id="45" name="textbox 45"/>
          <p:cNvSpPr/>
          <p:nvPr/>
        </p:nvSpPr>
        <p:spPr>
          <a:xfrm>
            <a:off x="2362517" y="3581619"/>
            <a:ext cx="4023359" cy="558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11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负责具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体监督工作，包括对公司财务、董事会行</a:t>
            </a:r>
            <a:endParaRPr lang="Microsoft YaHei" altLang="Microsoft YaHei" sz="1500"/>
          </a:p>
          <a:p>
            <a:pPr marL="16509" algn="l" rtl="0" eaLnBrk="0">
              <a:lnSpc>
                <a:spcPts val="2700"/>
              </a:lnSpc>
            </a:pPr>
            <a:r>
              <a:rPr sz="1500" spc="-1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为等进行监督</a:t>
            </a:r>
            <a:r>
              <a:rPr sz="15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6" name="textbox 46"/>
          <p:cNvSpPr/>
          <p:nvPr/>
        </p:nvSpPr>
        <p:spPr>
          <a:xfrm>
            <a:off x="539110" y="1488376"/>
            <a:ext cx="1511935" cy="1548130"/>
          </a:xfrm>
          <a:prstGeom prst="rect">
            <a:avLst/>
          </a:prstGeom>
          <a:solidFill>
            <a:srgbClr val="71A6E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marL="630541" algn="l" rtl="0" eaLnBrk="0">
              <a:lnSpc>
                <a:spcPct val="86000"/>
              </a:lnSpc>
              <a:spcBef>
                <a:spcPts val="5"/>
              </a:spcBef>
            </a:pPr>
            <a:r>
              <a:rPr sz="5700" spc="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5700"/>
          </a:p>
        </p:txBody>
      </p:sp>
      <p:sp>
        <p:nvSpPr>
          <p:cNvPr id="47" name="textbox 47"/>
          <p:cNvSpPr/>
          <p:nvPr/>
        </p:nvSpPr>
        <p:spPr>
          <a:xfrm>
            <a:off x="539110" y="4984277"/>
            <a:ext cx="1511935" cy="1538605"/>
          </a:xfrm>
          <a:prstGeom prst="rect">
            <a:avLst/>
          </a:prstGeom>
          <a:solidFill>
            <a:srgbClr val="71A6E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marL="619539" algn="l" rtl="0" eaLnBrk="0">
              <a:lnSpc>
                <a:spcPct val="86000"/>
              </a:lnSpc>
              <a:spcBef>
                <a:spcPts val="2"/>
              </a:spcBef>
            </a:pPr>
            <a:r>
              <a:rPr sz="5700" spc="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5700"/>
          </a:p>
        </p:txBody>
      </p:sp>
      <p:sp>
        <p:nvSpPr>
          <p:cNvPr id="48" name="textbox 48"/>
          <p:cNvSpPr/>
          <p:nvPr/>
        </p:nvSpPr>
        <p:spPr>
          <a:xfrm>
            <a:off x="539110" y="3205846"/>
            <a:ext cx="1511935" cy="1548130"/>
          </a:xfrm>
          <a:prstGeom prst="rect">
            <a:avLst/>
          </a:prstGeom>
          <a:solidFill>
            <a:srgbClr val="71A6E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marL="601204" algn="l" rtl="0" eaLnBrk="0">
              <a:lnSpc>
                <a:spcPct val="86000"/>
              </a:lnSpc>
              <a:spcBef>
                <a:spcPts val="5"/>
              </a:spcBef>
            </a:pPr>
            <a:r>
              <a:rPr sz="5700" spc="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5700"/>
          </a:p>
        </p:txBody>
      </p:sp>
      <p:sp>
        <p:nvSpPr>
          <p:cNvPr id="49" name="textbox 49"/>
          <p:cNvSpPr/>
          <p:nvPr/>
        </p:nvSpPr>
        <p:spPr>
          <a:xfrm>
            <a:off x="442263" y="318468"/>
            <a:ext cx="4599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美团公司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监事会的组成</a:t>
            </a:r>
            <a:endParaRPr lang="Microsoft YaHei" altLang="Microsoft YaHei" sz="300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5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0" name="textbox 70"/>
          <p:cNvSpPr/>
          <p:nvPr/>
        </p:nvSpPr>
        <p:spPr>
          <a:xfrm>
            <a:off x="2362719" y="3149775"/>
            <a:ext cx="430530" cy="248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80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</a:t>
            </a:r>
            <a:endParaRPr lang="Microsoft YaHei" altLang="Microsoft YaHei" sz="16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95996" y="1153981"/>
            <a:ext cx="5194483" cy="5194482"/>
          </a:xfrm>
          <a:prstGeom prst="rect">
            <a:avLst/>
          </a:prstGeom>
        </p:spPr>
      </p:pic>
      <p:sp>
        <p:nvSpPr>
          <p:cNvPr id="73" name="textbox 73"/>
          <p:cNvSpPr/>
          <p:nvPr/>
        </p:nvSpPr>
        <p:spPr>
          <a:xfrm>
            <a:off x="1098231" y="378266"/>
            <a:ext cx="4177029" cy="55016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61"/>
              </a:lnSpc>
            </a:pPr>
            <a:endParaRPr lang="Arial" altLang="Arial" sz="100"/>
          </a:p>
          <a:p>
            <a:pPr marL="126151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工作机制</a:t>
            </a:r>
            <a:endParaRPr lang="Microsoft YaHei" altLang="Microsoft YaHei" sz="3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marL="14843" algn="l" rtl="0" eaLnBrk="0">
              <a:lnSpc>
                <a:spcPct val="92000"/>
              </a:lnSpc>
              <a:spcBef>
                <a:spcPts val="701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定期会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议</a:t>
            </a:r>
            <a:endParaRPr lang="Microsoft YaHei" altLang="Microsoft YaHei" sz="2300"/>
          </a:p>
          <a:p>
            <a:pPr marL="13461" indent="952" algn="l" rtl="0" eaLnBrk="0">
              <a:lnSpc>
                <a:spcPct val="122000"/>
              </a:lnSpc>
              <a:spcBef>
                <a:spcPts val="1189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监事会定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期召开会议，对公司的运营、财务等进  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行审查和监督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25768" algn="l" rtl="0" eaLnBrk="0">
              <a:lnSpc>
                <a:spcPct val="92000"/>
              </a:lnSpc>
              <a:spcBef>
                <a:spcPts val="701"/>
              </a:spcBef>
            </a:pPr>
            <a:r>
              <a:rPr sz="23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会议</a:t>
            </a:r>
            <a:endParaRPr lang="Microsoft YaHei" altLang="Microsoft YaHei" sz="2300"/>
          </a:p>
          <a:p>
            <a:pPr marL="13080" indent="-380" algn="l" rtl="0" eaLnBrk="0">
              <a:lnSpc>
                <a:spcPct val="122000"/>
              </a:lnSpc>
              <a:spcBef>
                <a:spcPts val="1189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在必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要时，监事会可以召开临时会议，对特定问  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题进行审查和监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督。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15138" algn="l" rtl="0" eaLnBrk="0">
              <a:lnSpc>
                <a:spcPct val="92000"/>
              </a:lnSpc>
              <a:spcBef>
                <a:spcPts val="701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lang="Microsoft YaHei" altLang="Microsoft YaHei" sz="2300"/>
          </a:p>
          <a:p>
            <a:pPr algn="l" rtl="0" eaLnBrk="0">
              <a:lnSpc>
                <a:spcPct val="111000"/>
              </a:lnSpc>
            </a:pPr>
            <a:endParaRPr lang="Arial" altLang="Arial" sz="900"/>
          </a:p>
          <a:p>
            <a:pPr marL="14224" indent="190" algn="l" rtl="0" eaLnBrk="0">
              <a:lnSpc>
                <a:spcPct val="122000"/>
              </a:lnSpc>
            </a:pP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监事会定期向股东大会报告工作，对公司的运营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财务等情况进行汇报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74" name="path"/>
          <p:cNvSpPr/>
          <p:nvPr/>
        </p:nvSpPr>
        <p:spPr>
          <a:xfrm>
            <a:off x="763828" y="1628257"/>
            <a:ext cx="230515" cy="230516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3490F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path"/>
          <p:cNvSpPr/>
          <p:nvPr/>
        </p:nvSpPr>
        <p:spPr>
          <a:xfrm>
            <a:off x="763828" y="3237600"/>
            <a:ext cx="230515" cy="230515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3490F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6" name="path"/>
          <p:cNvSpPr/>
          <p:nvPr/>
        </p:nvSpPr>
        <p:spPr>
          <a:xfrm>
            <a:off x="763828" y="4874037"/>
            <a:ext cx="230515" cy="230515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3490F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77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8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8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9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7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4489957" y="2173031"/>
            <a:ext cx="3219450" cy="20389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423"/>
              </a:lnSpc>
            </a:pPr>
            <a:endParaRPr lang="Arial" altLang="Arial" sz="100"/>
          </a:p>
          <a:p>
            <a:pPr marL="1120976" algn="l" rtl="0" eaLnBrk="0">
              <a:lnSpc>
                <a:spcPct val="85000"/>
              </a:lnSpc>
            </a:pPr>
            <a:r>
              <a:rPr sz="6600" spc="70">
                <a:ln w="190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6600" spc="60">
                <a:ln w="190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66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3600" spc="-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监事会成员</a:t>
            </a:r>
            <a:r>
              <a:rPr sz="36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endParaRPr lang="Microsoft YaHei" altLang="Microsoft YaHei" sz="36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9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2590163" y="1450300"/>
            <a:ext cx="8337577" cy="4569240"/>
            <a:chExt cx="8337577" cy="4569240"/>
          </a:xfrm>
        </p:grpSpPr>
        <p:sp>
          <p:nvSpPr>
            <p:cNvPr id="100" name="path"/>
            <p:cNvSpPr/>
            <p:nvPr/>
          </p:nvSpPr>
          <p:spPr>
            <a:xfrm>
              <a:off x="1001911" y="0"/>
              <a:ext cx="5130790" cy="4567999"/>
            </a:xfrm>
            <a:custGeom>
              <a:rect l="0" t="0" r="0" b="0"/>
              <a:pathLst>
                <a:path w="8079" h="7193">
                  <a:moveTo>
                    <a:pt x="6924" y="1951"/>
                  </a:moveTo>
                  <a:lnTo>
                    <a:pt x="8079" y="3462"/>
                  </a:lnTo>
                  <a:lnTo>
                    <a:pt x="2936" y="6867"/>
                  </a:lnTo>
                  <a:lnTo>
                    <a:pt x="2550" y="7122"/>
                  </a:lnTo>
                  <a:lnTo>
                    <a:pt x="1395" y="5611"/>
                  </a:lnTo>
                  <a:lnTo>
                    <a:pt x="1888" y="5284"/>
                  </a:lnTo>
                  <a:lnTo>
                    <a:pt x="6924" y="1951"/>
                  </a:lnTo>
                  <a:close/>
                </a:path>
                <a:path w="8079" h="7193">
                  <a:moveTo>
                    <a:pt x="5500" y="71"/>
                  </a:moveTo>
                  <a:lnTo>
                    <a:pt x="6649" y="1574"/>
                  </a:lnTo>
                  <a:lnTo>
                    <a:pt x="1532" y="4961"/>
                  </a:lnTo>
                  <a:lnTo>
                    <a:pt x="1149" y="5215"/>
                  </a:lnTo>
                  <a:lnTo>
                    <a:pt x="0" y="3711"/>
                  </a:lnTo>
                  <a:lnTo>
                    <a:pt x="490" y="3387"/>
                  </a:lnTo>
                  <a:lnTo>
                    <a:pt x="5500" y="71"/>
                  </a:lnTo>
                  <a:close/>
                </a:path>
              </a:pathLst>
            </a:custGeom>
            <a:solidFill>
              <a:srgbClr val="08478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1884702" y="3561708"/>
              <a:ext cx="6452874" cy="1007531"/>
            </a:xfrm>
            <a:custGeom>
              <a:rect l="0" t="0" r="0" b="0"/>
              <a:pathLst>
                <a:path w="10162" h="1586">
                  <a:moveTo>
                    <a:pt x="0" y="0"/>
                  </a:moveTo>
                  <a:lnTo>
                    <a:pt x="425" y="0"/>
                  </a:lnTo>
                  <a:lnTo>
                    <a:pt x="1153" y="0"/>
                  </a:lnTo>
                  <a:lnTo>
                    <a:pt x="1579" y="0"/>
                  </a:lnTo>
                  <a:lnTo>
                    <a:pt x="8953" y="0"/>
                  </a:lnTo>
                  <a:lnTo>
                    <a:pt x="10162" y="1586"/>
                  </a:lnTo>
                  <a:lnTo>
                    <a:pt x="9792" y="1586"/>
                  </a:lnTo>
                  <a:lnTo>
                    <a:pt x="2792" y="1586"/>
                  </a:lnTo>
                  <a:lnTo>
                    <a:pt x="2366" y="1586"/>
                  </a:lnTo>
                  <a:lnTo>
                    <a:pt x="1639" y="1586"/>
                  </a:lnTo>
                  <a:lnTo>
                    <a:pt x="1213" y="1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B88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19047" y="1242"/>
              <a:ext cx="7414242" cy="3381177"/>
            </a:xfrm>
            <a:custGeom>
              <a:rect l="0" t="0" r="0" b="0"/>
              <a:pathLst>
                <a:path w="11675" h="5324">
                  <a:moveTo>
                    <a:pt x="1523" y="3738"/>
                  </a:moveTo>
                  <a:lnTo>
                    <a:pt x="2013" y="3738"/>
                  </a:lnTo>
                  <a:lnTo>
                    <a:pt x="2511" y="3738"/>
                  </a:lnTo>
                  <a:lnTo>
                    <a:pt x="3001" y="3738"/>
                  </a:lnTo>
                  <a:lnTo>
                    <a:pt x="10467" y="3738"/>
                  </a:lnTo>
                  <a:lnTo>
                    <a:pt x="11675" y="5324"/>
                  </a:lnTo>
                  <a:lnTo>
                    <a:pt x="4214" y="5324"/>
                  </a:lnTo>
                  <a:lnTo>
                    <a:pt x="3725" y="5324"/>
                  </a:lnTo>
                  <a:lnTo>
                    <a:pt x="3226" y="5324"/>
                  </a:lnTo>
                  <a:lnTo>
                    <a:pt x="2737" y="5324"/>
                  </a:lnTo>
                  <a:lnTo>
                    <a:pt x="1523" y="3738"/>
                  </a:lnTo>
                  <a:close/>
                </a:path>
                <a:path w="11675" h="5324">
                  <a:moveTo>
                    <a:pt x="0" y="0"/>
                  </a:moveTo>
                  <a:lnTo>
                    <a:pt x="4947" y="0"/>
                  </a:lnTo>
                  <a:lnTo>
                    <a:pt x="5841" y="0"/>
                  </a:lnTo>
                  <a:lnTo>
                    <a:pt x="6107" y="0"/>
                  </a:lnTo>
                  <a:lnTo>
                    <a:pt x="7001" y="0"/>
                  </a:lnTo>
                  <a:lnTo>
                    <a:pt x="8214" y="1586"/>
                  </a:lnTo>
                  <a:lnTo>
                    <a:pt x="7320" y="1586"/>
                  </a:lnTo>
                  <a:lnTo>
                    <a:pt x="7055" y="1586"/>
                  </a:lnTo>
                  <a:lnTo>
                    <a:pt x="6161" y="1586"/>
                  </a:lnTo>
                  <a:lnTo>
                    <a:pt x="0" y="1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0" y="1188065"/>
              <a:ext cx="6130636" cy="1007531"/>
            </a:xfrm>
            <a:custGeom>
              <a:rect l="0" t="0" r="0" b="0"/>
              <a:pathLst>
                <a:path w="9654" h="1586">
                  <a:moveTo>
                    <a:pt x="0" y="0"/>
                  </a:moveTo>
                  <a:lnTo>
                    <a:pt x="4947" y="0"/>
                  </a:lnTo>
                  <a:lnTo>
                    <a:pt x="6107" y="0"/>
                  </a:lnTo>
                  <a:lnTo>
                    <a:pt x="7453" y="0"/>
                  </a:lnTo>
                  <a:lnTo>
                    <a:pt x="8441" y="0"/>
                  </a:lnTo>
                  <a:lnTo>
                    <a:pt x="9654" y="1586"/>
                  </a:lnTo>
                  <a:lnTo>
                    <a:pt x="8666" y="1586"/>
                  </a:lnTo>
                  <a:lnTo>
                    <a:pt x="7320" y="1586"/>
                  </a:lnTo>
                  <a:lnTo>
                    <a:pt x="6161" y="1586"/>
                  </a:lnTo>
                  <a:lnTo>
                    <a:pt x="0" y="1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B88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480299" y="1451542"/>
            <a:ext cx="2143572" cy="2194354"/>
            <a:chExt cx="2143572" cy="2194354"/>
          </a:xfrm>
        </p:grpSpPr>
        <p:grpSp>
          <p:nvGrpSpPr>
            <p:cNvPr id="24" name="group 24"/>
            <p:cNvGrpSpPr/>
            <p:nvPr/>
          </p:nvGrpSpPr>
          <p:grpSpPr>
            <a:xfrm rot="21600000">
              <a:off x="0" y="0"/>
              <a:ext cx="2095069" cy="2194354"/>
              <a:chExt cx="2095069" cy="2194354"/>
            </a:xfrm>
          </p:grpSpPr>
          <p:sp>
            <p:nvSpPr>
              <p:cNvPr id="104" name="path"/>
              <p:cNvSpPr/>
              <p:nvPr/>
            </p:nvSpPr>
            <p:spPr>
              <a:xfrm>
                <a:off x="0" y="0"/>
                <a:ext cx="2095068" cy="1097178"/>
              </a:xfrm>
              <a:custGeom>
                <a:rect l="0" t="0" r="0" b="0"/>
                <a:pathLst>
                  <a:path w="3299" h="1727">
                    <a:moveTo>
                      <a:pt x="3299" y="0"/>
                    </a:moveTo>
                    <a:lnTo>
                      <a:pt x="1970" y="1727"/>
                    </a:lnTo>
                    <a:lnTo>
                      <a:pt x="0" y="1727"/>
                    </a:lnTo>
                    <a:lnTo>
                      <a:pt x="1328" y="0"/>
                    </a:lnTo>
                    <a:lnTo>
                      <a:pt x="3299" y="0"/>
                    </a:lnTo>
                    <a:close/>
                  </a:path>
                </a:pathLst>
              </a:custGeom>
              <a:solidFill>
                <a:srgbClr val="3490F4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5" name="path"/>
              <p:cNvSpPr/>
              <p:nvPr/>
            </p:nvSpPr>
            <p:spPr>
              <a:xfrm>
                <a:off x="0" y="1097176"/>
                <a:ext cx="2095068" cy="1097177"/>
              </a:xfrm>
              <a:custGeom>
                <a:rect l="0" t="0" r="0" b="0"/>
                <a:pathLst>
                  <a:path w="3299" h="1727">
                    <a:moveTo>
                      <a:pt x="1970" y="0"/>
                    </a:moveTo>
                    <a:lnTo>
                      <a:pt x="3299" y="1727"/>
                    </a:lnTo>
                    <a:lnTo>
                      <a:pt x="1328" y="1727"/>
                    </a:lnTo>
                    <a:lnTo>
                      <a:pt x="0" y="0"/>
                    </a:lnTo>
                    <a:lnTo>
                      <a:pt x="1970" y="0"/>
                    </a:lnTo>
                    <a:close/>
                  </a:path>
                </a:pathLst>
              </a:custGeom>
              <a:solidFill>
                <a:srgbClr val="5CB887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6" name="textbox 106"/>
            <p:cNvSpPr/>
            <p:nvPr/>
          </p:nvSpPr>
          <p:spPr>
            <a:xfrm>
              <a:off x="-12700" y="-12700"/>
              <a:ext cx="2169160" cy="235013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r" rtl="0" eaLnBrk="0">
                <a:lnSpc>
                  <a:spcPct val="82000"/>
                </a:lnSpc>
                <a:spcBef>
                  <a:spcPts val="2"/>
                </a:spcBef>
              </a:pPr>
              <a:r>
                <a:rPr sz="4500" spc="-3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4500" spc="-2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</a:t>
              </a:r>
              <a:endParaRPr lang="Arial" altLang="Arial" sz="4500"/>
            </a:p>
          </p:txBody>
        </p:sp>
      </p:grpSp>
      <p:sp>
        <p:nvSpPr>
          <p:cNvPr id="107" name="textbox 107"/>
          <p:cNvSpPr/>
          <p:nvPr/>
        </p:nvSpPr>
        <p:spPr>
          <a:xfrm>
            <a:off x="4676734" y="2847049"/>
            <a:ext cx="3452495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4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任职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经历：曾任某大型企业高管，现任美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2432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团公司监事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会主席</a:t>
            </a:r>
            <a:endParaRPr lang="Microsoft YaHei" altLang="Microsoft YaHei" sz="1500"/>
          </a:p>
        </p:txBody>
      </p:sp>
      <p:sp>
        <p:nvSpPr>
          <p:cNvPr id="108" name="textbox 108"/>
          <p:cNvSpPr/>
          <p:nvPr/>
        </p:nvSpPr>
        <p:spPr>
          <a:xfrm>
            <a:off x="6528010" y="5215183"/>
            <a:ext cx="3452495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771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风格：以稳健、务实著称，注重规范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3652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运作和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  <a:endParaRPr lang="Microsoft YaHei" altLang="Microsoft YaHei" sz="1500"/>
          </a:p>
        </p:txBody>
      </p:sp>
      <p:sp>
        <p:nvSpPr>
          <p:cNvPr id="109" name="textbox 109"/>
          <p:cNvSpPr/>
          <p:nvPr/>
        </p:nvSpPr>
        <p:spPr>
          <a:xfrm>
            <a:off x="5782605" y="4078202"/>
            <a:ext cx="3451859" cy="575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42"/>
              </a:lnSpc>
            </a:pPr>
            <a:endParaRPr lang="Arial" altLang="Arial" sz="100"/>
          </a:p>
          <a:p>
            <a:pPr marL="14414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专业背景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：拥有丰富的企业管理经验和深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厚的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行业知识</a:t>
            </a:r>
            <a:endParaRPr lang="Microsoft YaHei" altLang="Microsoft YaHei" sz="1500"/>
          </a:p>
        </p:txBody>
      </p:sp>
      <p:sp>
        <p:nvSpPr>
          <p:cNvPr id="110" name="textbox 110"/>
          <p:cNvSpPr/>
          <p:nvPr/>
        </p:nvSpPr>
        <p:spPr>
          <a:xfrm>
            <a:off x="1211682" y="376361"/>
            <a:ext cx="2686685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76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监事会主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席分析</a:t>
            </a:r>
            <a:endParaRPr lang="Microsoft YaHei" altLang="Microsoft YaHei" sz="3000"/>
          </a:p>
        </p:txBody>
      </p:sp>
      <p:sp>
        <p:nvSpPr>
          <p:cNvPr id="111" name="textbox 111"/>
          <p:cNvSpPr/>
          <p:nvPr/>
        </p:nvSpPr>
        <p:spPr>
          <a:xfrm>
            <a:off x="4684283" y="1825306"/>
            <a:ext cx="1736089" cy="2336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0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主席：王某某</a:t>
            </a:r>
            <a:endParaRPr lang="Microsoft YaHei" altLang="Microsoft YaHei" sz="1500"/>
          </a:p>
        </p:txBody>
      </p:sp>
      <p:sp>
        <p:nvSpPr>
          <p:cNvPr id="112" name="textbox 112"/>
          <p:cNvSpPr/>
          <p:nvPr/>
        </p:nvSpPr>
        <p:spPr>
          <a:xfrm>
            <a:off x="4578106" y="4073411"/>
            <a:ext cx="650240" cy="5886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241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4500" spc="-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4500" spc="-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endParaRPr lang="Arial" altLang="Arial" sz="4500"/>
          </a:p>
        </p:txBody>
      </p:sp>
      <p:sp>
        <p:nvSpPr>
          <p:cNvPr id="113" name="textbox 113"/>
          <p:cNvSpPr/>
          <p:nvPr/>
        </p:nvSpPr>
        <p:spPr>
          <a:xfrm>
            <a:off x="3757991" y="2920769"/>
            <a:ext cx="650240" cy="5880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242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4500" spc="-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4500" spc="-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lang="Arial" altLang="Arial" sz="4500"/>
          </a:p>
        </p:txBody>
      </p:sp>
      <p:sp>
        <p:nvSpPr>
          <p:cNvPr id="114" name="textbox 114"/>
          <p:cNvSpPr/>
          <p:nvPr/>
        </p:nvSpPr>
        <p:spPr>
          <a:xfrm>
            <a:off x="5398475" y="5294410"/>
            <a:ext cx="650240" cy="5880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242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4500" spc="-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4500" spc="-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lang="Arial" altLang="Arial" sz="45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115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12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12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13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5" name="picture 1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03339" y="779821"/>
            <a:ext cx="4981361" cy="5612928"/>
          </a:xfrm>
          <a:prstGeom prst="rect">
            <a:avLst/>
          </a:prstGeom>
        </p:spPr>
      </p:pic>
      <p:sp>
        <p:nvSpPr>
          <p:cNvPr id="137" name="textbox 137"/>
          <p:cNvSpPr/>
          <p:nvPr/>
        </p:nvSpPr>
        <p:spPr>
          <a:xfrm>
            <a:off x="1322760" y="3834613"/>
            <a:ext cx="4023995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353"/>
              </a:lnSpc>
            </a:pPr>
            <a:endParaRPr lang="Arial" altLang="Arial" sz="100"/>
          </a:p>
          <a:p>
            <a:pPr marL="14986" indent="-2286" algn="l" rtl="0" eaLnBrk="0">
              <a:lnSpc>
                <a:spcPct val="106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经历：曾在某知名投资机构担任高管，具备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丰富的资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本运作经验</a:t>
            </a:r>
            <a:endParaRPr lang="Microsoft YaHei" altLang="Microsoft YaHei" sz="1500"/>
          </a:p>
        </p:txBody>
      </p:sp>
      <p:sp>
        <p:nvSpPr>
          <p:cNvPr id="138" name="textbox 138"/>
          <p:cNvSpPr/>
          <p:nvPr/>
        </p:nvSpPr>
        <p:spPr>
          <a:xfrm>
            <a:off x="1323331" y="5589852"/>
            <a:ext cx="4023359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237"/>
              </a:lnSpc>
            </a:pPr>
            <a:endParaRPr lang="Arial" altLang="Arial" sz="100"/>
          </a:p>
          <a:p>
            <a:pPr marL="12700" indent="1714" algn="l" rtl="0" eaLnBrk="0">
              <a:lnSpc>
                <a:spcPct val="106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专业背景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：擅长财务审计和风险管理，对资本市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场有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</a:t>
            </a:r>
            <a:endParaRPr lang="Microsoft YaHei" altLang="Microsoft YaHei" sz="1500"/>
          </a:p>
        </p:txBody>
      </p:sp>
      <p:sp>
        <p:nvSpPr>
          <p:cNvPr id="139" name="textbox 139"/>
          <p:cNvSpPr/>
          <p:nvPr/>
        </p:nvSpPr>
        <p:spPr>
          <a:xfrm>
            <a:off x="1211682" y="377504"/>
            <a:ext cx="3829684" cy="4425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82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监事会成员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背景与经验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1218873" y="1354847"/>
            <a:ext cx="638766" cy="638766"/>
            <a:chExt cx="638766" cy="638766"/>
          </a:xfrm>
        </p:grpSpPr>
        <p:sp>
          <p:nvSpPr>
            <p:cNvPr id="140" name="path"/>
            <p:cNvSpPr/>
            <p:nvPr/>
          </p:nvSpPr>
          <p:spPr>
            <a:xfrm>
              <a:off x="0" y="0"/>
              <a:ext cx="638766" cy="638766"/>
            </a:xfrm>
            <a:custGeom>
              <a:rect l="0" t="0" r="0" b="0"/>
              <a:pathLst>
                <a:path w="1004" h="1004">
                  <a:moveTo>
                    <a:pt x="0" y="502"/>
                  </a:moveTo>
                  <a:cubicBezTo>
                    <a:pt x="0" y="225"/>
                    <a:pt x="225" y="0"/>
                    <a:pt x="502" y="0"/>
                  </a:cubicBezTo>
                  <a:lnTo>
                    <a:pt x="502" y="0"/>
                  </a:lnTo>
                  <a:lnTo>
                    <a:pt x="502" y="0"/>
                  </a:lnTo>
                  <a:lnTo>
                    <a:pt x="502" y="0"/>
                  </a:lnTo>
                  <a:cubicBezTo>
                    <a:pt x="780" y="0"/>
                    <a:pt x="1005" y="225"/>
                    <a:pt x="1005" y="502"/>
                  </a:cubicBezTo>
                  <a:lnTo>
                    <a:pt x="1005" y="502"/>
                  </a:lnTo>
                  <a:cubicBezTo>
                    <a:pt x="1005" y="502"/>
                    <a:pt x="1005" y="502"/>
                    <a:pt x="1005" y="502"/>
                  </a:cubicBezTo>
                  <a:lnTo>
                    <a:pt x="1005" y="502"/>
                  </a:lnTo>
                  <a:lnTo>
                    <a:pt x="1005" y="502"/>
                  </a:lnTo>
                  <a:lnTo>
                    <a:pt x="1005" y="502"/>
                  </a:lnTo>
                  <a:cubicBezTo>
                    <a:pt x="1005" y="780"/>
                    <a:pt x="780" y="1005"/>
                    <a:pt x="502" y="1005"/>
                  </a:cubicBezTo>
                  <a:lnTo>
                    <a:pt x="502" y="1005"/>
                  </a:lnTo>
                  <a:lnTo>
                    <a:pt x="502" y="1005"/>
                  </a:lnTo>
                  <a:lnTo>
                    <a:pt x="502" y="1005"/>
                  </a:lnTo>
                  <a:cubicBezTo>
                    <a:pt x="225" y="1005"/>
                    <a:pt x="0" y="780"/>
                    <a:pt x="0" y="502"/>
                  </a:cubicBezTo>
                  <a:lnTo>
                    <a:pt x="0" y="502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151009" y="140199"/>
              <a:ext cx="336748" cy="358368"/>
            </a:xfrm>
            <a:custGeom>
              <a:rect l="0" t="0" r="0" b="0"/>
              <a:pathLst>
                <a:path w="530" h="564">
                  <a:moveTo>
                    <a:pt x="519" y="457"/>
                  </a:moveTo>
                  <a:lnTo>
                    <a:pt x="519" y="491"/>
                  </a:lnTo>
                  <a:lnTo>
                    <a:pt x="10" y="491"/>
                  </a:lnTo>
                  <a:lnTo>
                    <a:pt x="10" y="457"/>
                  </a:lnTo>
                  <a:lnTo>
                    <a:pt x="10" y="457"/>
                  </a:lnTo>
                  <a:cubicBezTo>
                    <a:pt x="10" y="457"/>
                    <a:pt x="0" y="438"/>
                    <a:pt x="58" y="392"/>
                  </a:cubicBezTo>
                  <a:lnTo>
                    <a:pt x="58" y="392"/>
                  </a:lnTo>
                  <a:cubicBezTo>
                    <a:pt x="117" y="346"/>
                    <a:pt x="110" y="228"/>
                    <a:pt x="110" y="148"/>
                  </a:cubicBezTo>
                  <a:lnTo>
                    <a:pt x="110" y="148"/>
                  </a:lnTo>
                  <a:cubicBezTo>
                    <a:pt x="110" y="69"/>
                    <a:pt x="247" y="67"/>
                    <a:pt x="247" y="67"/>
                  </a:cubicBezTo>
                  <a:lnTo>
                    <a:pt x="247" y="67"/>
                  </a:lnTo>
                  <a:lnTo>
                    <a:pt x="252" y="67"/>
                  </a:lnTo>
                  <a:lnTo>
                    <a:pt x="252" y="67"/>
                  </a:lnTo>
                  <a:cubicBezTo>
                    <a:pt x="252" y="67"/>
                    <a:pt x="252" y="66"/>
                    <a:pt x="252" y="54"/>
                  </a:cubicBezTo>
                  <a:lnTo>
                    <a:pt x="252" y="54"/>
                  </a:lnTo>
                  <a:cubicBezTo>
                    <a:pt x="252" y="46"/>
                    <a:pt x="219" y="17"/>
                    <a:pt x="219" y="17"/>
                  </a:cubicBezTo>
                  <a:lnTo>
                    <a:pt x="219" y="17"/>
                  </a:lnTo>
                  <a:lnTo>
                    <a:pt x="218" y="0"/>
                  </a:lnTo>
                  <a:lnTo>
                    <a:pt x="311" y="0"/>
                  </a:lnTo>
                  <a:lnTo>
                    <a:pt x="310" y="18"/>
                  </a:lnTo>
                  <a:lnTo>
                    <a:pt x="310" y="18"/>
                  </a:lnTo>
                  <a:cubicBezTo>
                    <a:pt x="310" y="18"/>
                    <a:pt x="275" y="47"/>
                    <a:pt x="275" y="55"/>
                  </a:cubicBezTo>
                  <a:lnTo>
                    <a:pt x="275" y="55"/>
                  </a:lnTo>
                  <a:cubicBezTo>
                    <a:pt x="275" y="63"/>
                    <a:pt x="275" y="66"/>
                    <a:pt x="275" y="67"/>
                  </a:cubicBezTo>
                  <a:lnTo>
                    <a:pt x="275" y="67"/>
                  </a:lnTo>
                  <a:lnTo>
                    <a:pt x="282" y="67"/>
                  </a:lnTo>
                  <a:lnTo>
                    <a:pt x="282" y="67"/>
                  </a:lnTo>
                  <a:cubicBezTo>
                    <a:pt x="282" y="67"/>
                    <a:pt x="420" y="69"/>
                    <a:pt x="420" y="148"/>
                  </a:cubicBezTo>
                  <a:lnTo>
                    <a:pt x="420" y="148"/>
                  </a:lnTo>
                  <a:cubicBezTo>
                    <a:pt x="420" y="228"/>
                    <a:pt x="412" y="346"/>
                    <a:pt x="471" y="392"/>
                  </a:cubicBezTo>
                  <a:lnTo>
                    <a:pt x="471" y="392"/>
                  </a:lnTo>
                  <a:cubicBezTo>
                    <a:pt x="530" y="438"/>
                    <a:pt x="519" y="457"/>
                    <a:pt x="519" y="457"/>
                  </a:cubicBezTo>
                  <a:moveTo>
                    <a:pt x="323" y="509"/>
                  </a:moveTo>
                  <a:cubicBezTo>
                    <a:pt x="323" y="536"/>
                    <a:pt x="297" y="564"/>
                    <a:pt x="265" y="564"/>
                  </a:cubicBezTo>
                  <a:lnTo>
                    <a:pt x="265" y="564"/>
                  </a:lnTo>
                  <a:cubicBezTo>
                    <a:pt x="233" y="564"/>
                    <a:pt x="207" y="536"/>
                    <a:pt x="207" y="509"/>
                  </a:cubicBezTo>
                  <a:lnTo>
                    <a:pt x="207" y="509"/>
                  </a:lnTo>
                  <a:cubicBezTo>
                    <a:pt x="207" y="510"/>
                    <a:pt x="323" y="509"/>
                    <a:pt x="323" y="50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1218873" y="3134852"/>
            <a:ext cx="638766" cy="638766"/>
            <a:chExt cx="638766" cy="638766"/>
          </a:xfrm>
        </p:grpSpPr>
        <p:sp>
          <p:nvSpPr>
            <p:cNvPr id="142" name="path"/>
            <p:cNvSpPr/>
            <p:nvPr/>
          </p:nvSpPr>
          <p:spPr>
            <a:xfrm>
              <a:off x="0" y="0"/>
              <a:ext cx="638766" cy="638766"/>
            </a:xfrm>
            <a:custGeom>
              <a:rect l="0" t="0" r="0" b="0"/>
              <a:pathLst>
                <a:path w="1004" h="1004">
                  <a:moveTo>
                    <a:pt x="0" y="502"/>
                  </a:moveTo>
                  <a:cubicBezTo>
                    <a:pt x="0" y="225"/>
                    <a:pt x="225" y="0"/>
                    <a:pt x="502" y="0"/>
                  </a:cubicBezTo>
                  <a:lnTo>
                    <a:pt x="502" y="0"/>
                  </a:lnTo>
                  <a:lnTo>
                    <a:pt x="502" y="0"/>
                  </a:lnTo>
                  <a:lnTo>
                    <a:pt x="502" y="0"/>
                  </a:lnTo>
                  <a:cubicBezTo>
                    <a:pt x="780" y="0"/>
                    <a:pt x="1005" y="225"/>
                    <a:pt x="1005" y="502"/>
                  </a:cubicBezTo>
                  <a:lnTo>
                    <a:pt x="1005" y="502"/>
                  </a:lnTo>
                  <a:cubicBezTo>
                    <a:pt x="1005" y="502"/>
                    <a:pt x="1005" y="502"/>
                    <a:pt x="1005" y="502"/>
                  </a:cubicBezTo>
                  <a:lnTo>
                    <a:pt x="1005" y="502"/>
                  </a:lnTo>
                  <a:lnTo>
                    <a:pt x="1005" y="502"/>
                  </a:lnTo>
                  <a:lnTo>
                    <a:pt x="1005" y="502"/>
                  </a:lnTo>
                  <a:cubicBezTo>
                    <a:pt x="1005" y="780"/>
                    <a:pt x="780" y="1005"/>
                    <a:pt x="502" y="1005"/>
                  </a:cubicBezTo>
                  <a:lnTo>
                    <a:pt x="502" y="1005"/>
                  </a:lnTo>
                  <a:lnTo>
                    <a:pt x="502" y="1005"/>
                  </a:lnTo>
                  <a:lnTo>
                    <a:pt x="502" y="1005"/>
                  </a:lnTo>
                  <a:cubicBezTo>
                    <a:pt x="225" y="1005"/>
                    <a:pt x="0" y="780"/>
                    <a:pt x="0" y="502"/>
                  </a:cubicBezTo>
                  <a:lnTo>
                    <a:pt x="0" y="502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139641" y="139641"/>
              <a:ext cx="359485" cy="359485"/>
            </a:xfrm>
            <a:custGeom>
              <a:rect l="0" t="0" r="0" b="0"/>
              <a:pathLst>
                <a:path w="566" h="566">
                  <a:moveTo>
                    <a:pt x="198" y="481"/>
                  </a:moveTo>
                  <a:lnTo>
                    <a:pt x="56" y="481"/>
                  </a:lnTo>
                  <a:lnTo>
                    <a:pt x="56" y="481"/>
                  </a:lnTo>
                  <a:cubicBezTo>
                    <a:pt x="25" y="481"/>
                    <a:pt x="0" y="455"/>
                    <a:pt x="0" y="424"/>
                  </a:cubicBezTo>
                  <a:lnTo>
                    <a:pt x="0" y="424"/>
                  </a:lnTo>
                  <a:lnTo>
                    <a:pt x="0" y="424"/>
                  </a:lnTo>
                  <a:lnTo>
                    <a:pt x="0" y="56"/>
                  </a:ln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lnTo>
                    <a:pt x="56" y="0"/>
                  </a:lnTo>
                  <a:lnTo>
                    <a:pt x="509" y="0"/>
                  </a:lnTo>
                  <a:lnTo>
                    <a:pt x="509" y="0"/>
                  </a:lnTo>
                  <a:cubicBezTo>
                    <a:pt x="540" y="0"/>
                    <a:pt x="566" y="25"/>
                    <a:pt x="566" y="56"/>
                  </a:cubicBezTo>
                  <a:lnTo>
                    <a:pt x="566" y="56"/>
                  </a:lnTo>
                  <a:lnTo>
                    <a:pt x="566" y="56"/>
                  </a:lnTo>
                  <a:lnTo>
                    <a:pt x="566" y="424"/>
                  </a:lnTo>
                  <a:lnTo>
                    <a:pt x="566" y="424"/>
                  </a:lnTo>
                  <a:cubicBezTo>
                    <a:pt x="566" y="455"/>
                    <a:pt x="540" y="481"/>
                    <a:pt x="509" y="481"/>
                  </a:cubicBezTo>
                  <a:lnTo>
                    <a:pt x="509" y="481"/>
                  </a:lnTo>
                  <a:lnTo>
                    <a:pt x="509" y="481"/>
                  </a:lnTo>
                  <a:lnTo>
                    <a:pt x="367" y="481"/>
                  </a:lnTo>
                  <a:lnTo>
                    <a:pt x="481" y="537"/>
                  </a:lnTo>
                  <a:lnTo>
                    <a:pt x="481" y="566"/>
                  </a:lnTo>
                  <a:lnTo>
                    <a:pt x="84" y="566"/>
                  </a:lnTo>
                  <a:lnTo>
                    <a:pt x="84" y="537"/>
                  </a:lnTo>
                  <a:lnTo>
                    <a:pt x="198" y="481"/>
                  </a:lnTo>
                  <a:close/>
                  <a:moveTo>
                    <a:pt x="56" y="56"/>
                  </a:moveTo>
                  <a:lnTo>
                    <a:pt x="56" y="367"/>
                  </a:lnTo>
                  <a:lnTo>
                    <a:pt x="509" y="367"/>
                  </a:lnTo>
                  <a:lnTo>
                    <a:pt x="509" y="56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1218873" y="4878842"/>
            <a:ext cx="638766" cy="638766"/>
            <a:chExt cx="638766" cy="638766"/>
          </a:xfrm>
        </p:grpSpPr>
        <p:sp>
          <p:nvSpPr>
            <p:cNvPr id="144" name="path"/>
            <p:cNvSpPr/>
            <p:nvPr/>
          </p:nvSpPr>
          <p:spPr>
            <a:xfrm>
              <a:off x="0" y="0"/>
              <a:ext cx="638766" cy="638766"/>
            </a:xfrm>
            <a:custGeom>
              <a:rect l="0" t="0" r="0" b="0"/>
              <a:pathLst>
                <a:path w="1004" h="1004">
                  <a:moveTo>
                    <a:pt x="0" y="502"/>
                  </a:moveTo>
                  <a:cubicBezTo>
                    <a:pt x="0" y="225"/>
                    <a:pt x="225" y="0"/>
                    <a:pt x="502" y="0"/>
                  </a:cubicBezTo>
                  <a:lnTo>
                    <a:pt x="502" y="0"/>
                  </a:lnTo>
                  <a:lnTo>
                    <a:pt x="502" y="0"/>
                  </a:lnTo>
                  <a:lnTo>
                    <a:pt x="502" y="0"/>
                  </a:lnTo>
                  <a:cubicBezTo>
                    <a:pt x="780" y="0"/>
                    <a:pt x="1005" y="225"/>
                    <a:pt x="1005" y="502"/>
                  </a:cubicBezTo>
                  <a:lnTo>
                    <a:pt x="1005" y="502"/>
                  </a:lnTo>
                  <a:cubicBezTo>
                    <a:pt x="1005" y="502"/>
                    <a:pt x="1005" y="502"/>
                    <a:pt x="1005" y="502"/>
                  </a:cubicBezTo>
                  <a:lnTo>
                    <a:pt x="1005" y="502"/>
                  </a:lnTo>
                  <a:lnTo>
                    <a:pt x="1005" y="502"/>
                  </a:lnTo>
                  <a:lnTo>
                    <a:pt x="1005" y="502"/>
                  </a:lnTo>
                  <a:cubicBezTo>
                    <a:pt x="1005" y="780"/>
                    <a:pt x="780" y="1005"/>
                    <a:pt x="502" y="1005"/>
                  </a:cubicBezTo>
                  <a:lnTo>
                    <a:pt x="502" y="1005"/>
                  </a:lnTo>
                  <a:cubicBezTo>
                    <a:pt x="225" y="1005"/>
                    <a:pt x="0" y="780"/>
                    <a:pt x="0" y="502"/>
                  </a:cubicBezTo>
                  <a:lnTo>
                    <a:pt x="0" y="502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153805" y="158900"/>
              <a:ext cx="331157" cy="320968"/>
            </a:xfrm>
            <a:custGeom>
              <a:rect l="0" t="0" r="0" b="0"/>
              <a:pathLst>
                <a:path w="521" h="505">
                  <a:moveTo>
                    <a:pt x="0" y="151"/>
                  </a:moveTo>
                  <a:lnTo>
                    <a:pt x="260" y="0"/>
                  </a:lnTo>
                  <a:lnTo>
                    <a:pt x="521" y="151"/>
                  </a:lnTo>
                  <a:lnTo>
                    <a:pt x="521" y="202"/>
                  </a:lnTo>
                  <a:lnTo>
                    <a:pt x="0" y="202"/>
                  </a:lnTo>
                  <a:lnTo>
                    <a:pt x="0" y="151"/>
                  </a:lnTo>
                  <a:close/>
                  <a:moveTo>
                    <a:pt x="0" y="454"/>
                  </a:moveTo>
                  <a:lnTo>
                    <a:pt x="521" y="454"/>
                  </a:lnTo>
                  <a:lnTo>
                    <a:pt x="521" y="505"/>
                  </a:lnTo>
                  <a:lnTo>
                    <a:pt x="0" y="505"/>
                  </a:lnTo>
                  <a:lnTo>
                    <a:pt x="0" y="454"/>
                  </a:lnTo>
                  <a:close/>
                  <a:moveTo>
                    <a:pt x="52" y="404"/>
                  </a:moveTo>
                  <a:lnTo>
                    <a:pt x="469" y="404"/>
                  </a:lnTo>
                  <a:lnTo>
                    <a:pt x="469" y="454"/>
                  </a:lnTo>
                  <a:lnTo>
                    <a:pt x="52" y="454"/>
                  </a:lnTo>
                  <a:lnTo>
                    <a:pt x="52" y="404"/>
                  </a:lnTo>
                  <a:close/>
                  <a:moveTo>
                    <a:pt x="52" y="202"/>
                  </a:moveTo>
                  <a:lnTo>
                    <a:pt x="156" y="202"/>
                  </a:lnTo>
                  <a:lnTo>
                    <a:pt x="156" y="404"/>
                  </a:lnTo>
                  <a:lnTo>
                    <a:pt x="52" y="404"/>
                  </a:lnTo>
                  <a:lnTo>
                    <a:pt x="52" y="202"/>
                  </a:lnTo>
                  <a:close/>
                  <a:moveTo>
                    <a:pt x="208" y="202"/>
                  </a:moveTo>
                  <a:lnTo>
                    <a:pt x="312" y="202"/>
                  </a:lnTo>
                  <a:lnTo>
                    <a:pt x="312" y="404"/>
                  </a:lnTo>
                  <a:lnTo>
                    <a:pt x="208" y="404"/>
                  </a:lnTo>
                  <a:lnTo>
                    <a:pt x="208" y="202"/>
                  </a:lnTo>
                  <a:close/>
                  <a:moveTo>
                    <a:pt x="365" y="202"/>
                  </a:moveTo>
                  <a:lnTo>
                    <a:pt x="469" y="202"/>
                  </a:lnTo>
                  <a:lnTo>
                    <a:pt x="469" y="404"/>
                  </a:lnTo>
                  <a:lnTo>
                    <a:pt x="365" y="404"/>
                  </a:lnTo>
                  <a:lnTo>
                    <a:pt x="365" y="2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6" name="textbox 146"/>
          <p:cNvSpPr/>
          <p:nvPr/>
        </p:nvSpPr>
        <p:spPr>
          <a:xfrm>
            <a:off x="1324474" y="2091957"/>
            <a:ext cx="1272539" cy="2330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监事1：张某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</a:t>
            </a:r>
            <a:endParaRPr lang="Microsoft YaHei" altLang="Microsoft YaHei" sz="1500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147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15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15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16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7" name="picture 1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1435702" y="1925286"/>
            <a:ext cx="3294413" cy="3432909"/>
            <a:chExt cx="3294413" cy="3432909"/>
          </a:xfrm>
        </p:grpSpPr>
        <p:sp>
          <p:nvSpPr>
            <p:cNvPr id="168" name="path"/>
            <p:cNvSpPr/>
            <p:nvPr/>
          </p:nvSpPr>
          <p:spPr>
            <a:xfrm>
              <a:off x="0" y="0"/>
              <a:ext cx="3294412" cy="1647208"/>
            </a:xfrm>
            <a:custGeom>
              <a:rect l="0" t="0" r="0" b="0"/>
              <a:pathLst>
                <a:path w="5188" h="2594">
                  <a:moveTo>
                    <a:pt x="0" y="2594"/>
                  </a:moveTo>
                  <a:cubicBezTo>
                    <a:pt x="0" y="1161"/>
                    <a:pt x="1161" y="0"/>
                    <a:pt x="2594" y="0"/>
                  </a:cubicBezTo>
                  <a:lnTo>
                    <a:pt x="2594" y="0"/>
                  </a:lnTo>
                  <a:cubicBezTo>
                    <a:pt x="4026" y="0"/>
                    <a:pt x="5188" y="1161"/>
                    <a:pt x="5188" y="2594"/>
                  </a:cubicBezTo>
                  <a:lnTo>
                    <a:pt x="5188" y="2594"/>
                  </a:lnTo>
                  <a:cubicBezTo>
                    <a:pt x="5188" y="2594"/>
                    <a:pt x="5188" y="2594"/>
                    <a:pt x="5188" y="2594"/>
                  </a:cubicBezTo>
                  <a:lnTo>
                    <a:pt x="5188" y="2594"/>
                  </a:lnTo>
                  <a:lnTo>
                    <a:pt x="3891" y="2594"/>
                  </a:lnTo>
                  <a:lnTo>
                    <a:pt x="3891" y="2594"/>
                  </a:lnTo>
                  <a:lnTo>
                    <a:pt x="3891" y="2594"/>
                  </a:lnTo>
                  <a:cubicBezTo>
                    <a:pt x="3891" y="1877"/>
                    <a:pt x="3310" y="1297"/>
                    <a:pt x="2594" y="1297"/>
                  </a:cubicBezTo>
                  <a:lnTo>
                    <a:pt x="2594" y="1297"/>
                  </a:lnTo>
                  <a:cubicBezTo>
                    <a:pt x="1877" y="1297"/>
                    <a:pt x="1297" y="1877"/>
                    <a:pt x="1297" y="2594"/>
                  </a:cubicBezTo>
                  <a:lnTo>
                    <a:pt x="1297" y="2594"/>
                  </a:lnTo>
                  <a:cubicBezTo>
                    <a:pt x="1297" y="2594"/>
                    <a:pt x="1297" y="2594"/>
                    <a:pt x="1297" y="2594"/>
                  </a:cubicBezTo>
                  <a:lnTo>
                    <a:pt x="0" y="2594"/>
                  </a:lnTo>
                  <a:close/>
                </a:path>
              </a:pathLst>
            </a:custGeom>
            <a:solidFill>
              <a:srgbClr val="0B6BD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0" y="1785700"/>
              <a:ext cx="3294412" cy="1647208"/>
            </a:xfrm>
            <a:custGeom>
              <a:rect l="0" t="0" r="0" b="0"/>
              <a:pathLst>
                <a:path w="5188" h="2594">
                  <a:moveTo>
                    <a:pt x="5188" y="0"/>
                  </a:moveTo>
                  <a:cubicBezTo>
                    <a:pt x="5188" y="1432"/>
                    <a:pt x="4026" y="2594"/>
                    <a:pt x="2594" y="2594"/>
                  </a:cubicBezTo>
                  <a:lnTo>
                    <a:pt x="2594" y="2594"/>
                  </a:lnTo>
                  <a:cubicBezTo>
                    <a:pt x="1161" y="2594"/>
                    <a:pt x="0" y="143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1297" y="0"/>
                  </a:lnTo>
                  <a:lnTo>
                    <a:pt x="1297" y="0"/>
                  </a:lnTo>
                  <a:lnTo>
                    <a:pt x="1297" y="0"/>
                  </a:lnTo>
                  <a:cubicBezTo>
                    <a:pt x="1297" y="716"/>
                    <a:pt x="1877" y="1297"/>
                    <a:pt x="2594" y="1297"/>
                  </a:cubicBezTo>
                  <a:lnTo>
                    <a:pt x="2594" y="1297"/>
                  </a:lnTo>
                  <a:cubicBezTo>
                    <a:pt x="3310" y="1297"/>
                    <a:pt x="3891" y="716"/>
                    <a:pt x="3891" y="0"/>
                  </a:cubicBezTo>
                  <a:lnTo>
                    <a:pt x="3891" y="0"/>
                  </a:lnTo>
                  <a:cubicBezTo>
                    <a:pt x="3891" y="0"/>
                    <a:pt x="3891" y="0"/>
                    <a:pt x="3891" y="0"/>
                  </a:cubicBezTo>
                  <a:lnTo>
                    <a:pt x="5188" y="0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1263396" y="1433593"/>
              <a:ext cx="768144" cy="703933"/>
            </a:xfrm>
            <a:custGeom>
              <a:rect l="0" t="0" r="0" b="0"/>
              <a:pathLst>
                <a:path w="1209" h="1108">
                  <a:moveTo>
                    <a:pt x="364" y="1047"/>
                  </a:moveTo>
                  <a:lnTo>
                    <a:pt x="439" y="1047"/>
                  </a:lnTo>
                  <a:lnTo>
                    <a:pt x="439" y="1047"/>
                  </a:lnTo>
                  <a:lnTo>
                    <a:pt x="457" y="1026"/>
                  </a:lnTo>
                  <a:lnTo>
                    <a:pt x="475" y="1003"/>
                  </a:lnTo>
                  <a:lnTo>
                    <a:pt x="490" y="978"/>
                  </a:lnTo>
                  <a:lnTo>
                    <a:pt x="504" y="950"/>
                  </a:lnTo>
                  <a:lnTo>
                    <a:pt x="515" y="921"/>
                  </a:lnTo>
                  <a:lnTo>
                    <a:pt x="522" y="888"/>
                  </a:lnTo>
                  <a:lnTo>
                    <a:pt x="528" y="853"/>
                  </a:lnTo>
                  <a:lnTo>
                    <a:pt x="533" y="815"/>
                  </a:lnTo>
                  <a:lnTo>
                    <a:pt x="520" y="815"/>
                  </a:lnTo>
                  <a:lnTo>
                    <a:pt x="520" y="815"/>
                  </a:lnTo>
                  <a:lnTo>
                    <a:pt x="511" y="815"/>
                  </a:lnTo>
                  <a:lnTo>
                    <a:pt x="504" y="813"/>
                  </a:lnTo>
                  <a:lnTo>
                    <a:pt x="495" y="809"/>
                  </a:lnTo>
                  <a:lnTo>
                    <a:pt x="490" y="803"/>
                  </a:lnTo>
                  <a:lnTo>
                    <a:pt x="486" y="797"/>
                  </a:lnTo>
                  <a:lnTo>
                    <a:pt x="481" y="791"/>
                  </a:lnTo>
                  <a:lnTo>
                    <a:pt x="478" y="782"/>
                  </a:lnTo>
                  <a:lnTo>
                    <a:pt x="477" y="775"/>
                  </a:lnTo>
                  <a:lnTo>
                    <a:pt x="477" y="775"/>
                  </a:lnTo>
                  <a:lnTo>
                    <a:pt x="477" y="775"/>
                  </a:lnTo>
                  <a:lnTo>
                    <a:pt x="478" y="765"/>
                  </a:lnTo>
                  <a:lnTo>
                    <a:pt x="481" y="759"/>
                  </a:lnTo>
                  <a:lnTo>
                    <a:pt x="486" y="750"/>
                  </a:lnTo>
                  <a:lnTo>
                    <a:pt x="490" y="745"/>
                  </a:lnTo>
                  <a:lnTo>
                    <a:pt x="495" y="739"/>
                  </a:lnTo>
                  <a:lnTo>
                    <a:pt x="504" y="736"/>
                  </a:lnTo>
                  <a:lnTo>
                    <a:pt x="511" y="733"/>
                  </a:lnTo>
                  <a:lnTo>
                    <a:pt x="520" y="732"/>
                  </a:lnTo>
                  <a:lnTo>
                    <a:pt x="541" y="732"/>
                  </a:lnTo>
                  <a:lnTo>
                    <a:pt x="541" y="732"/>
                  </a:lnTo>
                  <a:lnTo>
                    <a:pt x="510" y="701"/>
                  </a:lnTo>
                  <a:lnTo>
                    <a:pt x="481" y="668"/>
                  </a:lnTo>
                  <a:lnTo>
                    <a:pt x="454" y="635"/>
                  </a:lnTo>
                  <a:lnTo>
                    <a:pt x="429" y="598"/>
                  </a:lnTo>
                  <a:lnTo>
                    <a:pt x="412" y="627"/>
                  </a:lnTo>
                  <a:lnTo>
                    <a:pt x="412" y="627"/>
                  </a:lnTo>
                  <a:lnTo>
                    <a:pt x="339" y="583"/>
                  </a:lnTo>
                  <a:lnTo>
                    <a:pt x="303" y="561"/>
                  </a:lnTo>
                  <a:lnTo>
                    <a:pt x="268" y="536"/>
                  </a:lnTo>
                  <a:lnTo>
                    <a:pt x="233" y="512"/>
                  </a:lnTo>
                  <a:lnTo>
                    <a:pt x="200" y="483"/>
                  </a:lnTo>
                  <a:lnTo>
                    <a:pt x="168" y="454"/>
                  </a:lnTo>
                  <a:lnTo>
                    <a:pt x="154" y="438"/>
                  </a:lnTo>
                  <a:lnTo>
                    <a:pt x="139" y="422"/>
                  </a:lnTo>
                  <a:lnTo>
                    <a:pt x="139" y="422"/>
                  </a:lnTo>
                  <a:lnTo>
                    <a:pt x="124" y="405"/>
                  </a:lnTo>
                  <a:lnTo>
                    <a:pt x="112" y="388"/>
                  </a:lnTo>
                  <a:lnTo>
                    <a:pt x="99" y="368"/>
                  </a:lnTo>
                  <a:lnTo>
                    <a:pt x="86" y="349"/>
                  </a:lnTo>
                  <a:lnTo>
                    <a:pt x="74" y="329"/>
                  </a:lnTo>
                  <a:lnTo>
                    <a:pt x="64" y="307"/>
                  </a:lnTo>
                  <a:lnTo>
                    <a:pt x="53" y="286"/>
                  </a:lnTo>
                  <a:lnTo>
                    <a:pt x="44" y="264"/>
                  </a:lnTo>
                  <a:lnTo>
                    <a:pt x="36" y="240"/>
                  </a:lnTo>
                  <a:lnTo>
                    <a:pt x="28" y="214"/>
                  </a:lnTo>
                  <a:lnTo>
                    <a:pt x="22" y="188"/>
                  </a:lnTo>
                  <a:lnTo>
                    <a:pt x="15" y="161"/>
                  </a:lnTo>
                  <a:lnTo>
                    <a:pt x="11" y="132"/>
                  </a:lnTo>
                  <a:lnTo>
                    <a:pt x="7" y="102"/>
                  </a:lnTo>
                  <a:lnTo>
                    <a:pt x="4" y="72"/>
                  </a:lnTo>
                  <a:lnTo>
                    <a:pt x="3" y="40"/>
                  </a:lnTo>
                  <a:lnTo>
                    <a:pt x="0" y="0"/>
                  </a:lnTo>
                  <a:lnTo>
                    <a:pt x="40" y="8"/>
                  </a:lnTo>
                  <a:lnTo>
                    <a:pt x="292" y="67"/>
                  </a:lnTo>
                  <a:lnTo>
                    <a:pt x="308" y="71"/>
                  </a:lnTo>
                  <a:lnTo>
                    <a:pt x="308" y="71"/>
                  </a:lnTo>
                  <a:lnTo>
                    <a:pt x="313" y="28"/>
                  </a:lnTo>
                  <a:lnTo>
                    <a:pt x="579" y="28"/>
                  </a:lnTo>
                  <a:lnTo>
                    <a:pt x="636" y="28"/>
                  </a:lnTo>
                  <a:lnTo>
                    <a:pt x="902" y="28"/>
                  </a:lnTo>
                  <a:lnTo>
                    <a:pt x="902" y="28"/>
                  </a:lnTo>
                  <a:lnTo>
                    <a:pt x="906" y="69"/>
                  </a:lnTo>
                  <a:lnTo>
                    <a:pt x="919" y="67"/>
                  </a:lnTo>
                  <a:lnTo>
                    <a:pt x="1170" y="8"/>
                  </a:lnTo>
                  <a:lnTo>
                    <a:pt x="1209" y="0"/>
                  </a:lnTo>
                  <a:lnTo>
                    <a:pt x="1208" y="40"/>
                  </a:lnTo>
                  <a:lnTo>
                    <a:pt x="1208" y="40"/>
                  </a:lnTo>
                  <a:lnTo>
                    <a:pt x="1207" y="72"/>
                  </a:lnTo>
                  <a:lnTo>
                    <a:pt x="1203" y="102"/>
                  </a:lnTo>
                  <a:lnTo>
                    <a:pt x="1199" y="132"/>
                  </a:lnTo>
                  <a:lnTo>
                    <a:pt x="1194" y="161"/>
                  </a:lnTo>
                  <a:lnTo>
                    <a:pt x="1188" y="188"/>
                  </a:lnTo>
                  <a:lnTo>
                    <a:pt x="1181" y="214"/>
                  </a:lnTo>
                  <a:lnTo>
                    <a:pt x="1175" y="240"/>
                  </a:lnTo>
                  <a:lnTo>
                    <a:pt x="1165" y="264"/>
                  </a:lnTo>
                  <a:lnTo>
                    <a:pt x="1157" y="286"/>
                  </a:lnTo>
                  <a:lnTo>
                    <a:pt x="1146" y="307"/>
                  </a:lnTo>
                  <a:lnTo>
                    <a:pt x="1134" y="329"/>
                  </a:lnTo>
                  <a:lnTo>
                    <a:pt x="1123" y="349"/>
                  </a:lnTo>
                  <a:lnTo>
                    <a:pt x="1111" y="368"/>
                  </a:lnTo>
                  <a:lnTo>
                    <a:pt x="1098" y="388"/>
                  </a:lnTo>
                  <a:lnTo>
                    <a:pt x="1084" y="405"/>
                  </a:lnTo>
                  <a:lnTo>
                    <a:pt x="1070" y="422"/>
                  </a:lnTo>
                  <a:lnTo>
                    <a:pt x="1070" y="422"/>
                  </a:lnTo>
                  <a:lnTo>
                    <a:pt x="1055" y="438"/>
                  </a:lnTo>
                  <a:lnTo>
                    <a:pt x="1040" y="454"/>
                  </a:lnTo>
                  <a:lnTo>
                    <a:pt x="1010" y="483"/>
                  </a:lnTo>
                  <a:lnTo>
                    <a:pt x="977" y="512"/>
                  </a:lnTo>
                  <a:lnTo>
                    <a:pt x="942" y="536"/>
                  </a:lnTo>
                  <a:lnTo>
                    <a:pt x="908" y="561"/>
                  </a:lnTo>
                  <a:lnTo>
                    <a:pt x="872" y="583"/>
                  </a:lnTo>
                  <a:lnTo>
                    <a:pt x="799" y="627"/>
                  </a:lnTo>
                  <a:lnTo>
                    <a:pt x="783" y="601"/>
                  </a:lnTo>
                  <a:lnTo>
                    <a:pt x="783" y="601"/>
                  </a:lnTo>
                  <a:lnTo>
                    <a:pt x="759" y="638"/>
                  </a:lnTo>
                  <a:lnTo>
                    <a:pt x="733" y="671"/>
                  </a:lnTo>
                  <a:lnTo>
                    <a:pt x="705" y="703"/>
                  </a:lnTo>
                  <a:lnTo>
                    <a:pt x="674" y="732"/>
                  </a:lnTo>
                  <a:lnTo>
                    <a:pt x="694" y="732"/>
                  </a:lnTo>
                  <a:lnTo>
                    <a:pt x="694" y="732"/>
                  </a:lnTo>
                  <a:lnTo>
                    <a:pt x="702" y="733"/>
                  </a:lnTo>
                  <a:lnTo>
                    <a:pt x="710" y="736"/>
                  </a:lnTo>
                  <a:lnTo>
                    <a:pt x="717" y="739"/>
                  </a:lnTo>
                  <a:lnTo>
                    <a:pt x="723" y="745"/>
                  </a:lnTo>
                  <a:lnTo>
                    <a:pt x="728" y="750"/>
                  </a:lnTo>
                  <a:lnTo>
                    <a:pt x="733" y="759"/>
                  </a:lnTo>
                  <a:lnTo>
                    <a:pt x="735" y="765"/>
                  </a:lnTo>
                  <a:lnTo>
                    <a:pt x="735" y="775"/>
                  </a:lnTo>
                  <a:lnTo>
                    <a:pt x="735" y="775"/>
                  </a:lnTo>
                  <a:lnTo>
                    <a:pt x="735" y="775"/>
                  </a:lnTo>
                  <a:lnTo>
                    <a:pt x="735" y="782"/>
                  </a:lnTo>
                  <a:lnTo>
                    <a:pt x="733" y="791"/>
                  </a:lnTo>
                  <a:lnTo>
                    <a:pt x="728" y="797"/>
                  </a:lnTo>
                  <a:lnTo>
                    <a:pt x="723" y="803"/>
                  </a:lnTo>
                  <a:lnTo>
                    <a:pt x="717" y="809"/>
                  </a:lnTo>
                  <a:lnTo>
                    <a:pt x="710" y="813"/>
                  </a:lnTo>
                  <a:lnTo>
                    <a:pt x="702" y="815"/>
                  </a:lnTo>
                  <a:lnTo>
                    <a:pt x="694" y="815"/>
                  </a:lnTo>
                  <a:lnTo>
                    <a:pt x="681" y="815"/>
                  </a:lnTo>
                  <a:lnTo>
                    <a:pt x="681" y="815"/>
                  </a:lnTo>
                  <a:lnTo>
                    <a:pt x="686" y="853"/>
                  </a:lnTo>
                  <a:lnTo>
                    <a:pt x="691" y="888"/>
                  </a:lnTo>
                  <a:lnTo>
                    <a:pt x="700" y="921"/>
                  </a:lnTo>
                  <a:lnTo>
                    <a:pt x="711" y="950"/>
                  </a:lnTo>
                  <a:lnTo>
                    <a:pt x="724" y="978"/>
                  </a:lnTo>
                  <a:lnTo>
                    <a:pt x="740" y="1003"/>
                  </a:lnTo>
                  <a:lnTo>
                    <a:pt x="757" y="1026"/>
                  </a:lnTo>
                  <a:lnTo>
                    <a:pt x="776" y="1047"/>
                  </a:lnTo>
                  <a:lnTo>
                    <a:pt x="853" y="1047"/>
                  </a:lnTo>
                  <a:lnTo>
                    <a:pt x="872" y="1108"/>
                  </a:lnTo>
                  <a:lnTo>
                    <a:pt x="346" y="1108"/>
                  </a:lnTo>
                  <a:lnTo>
                    <a:pt x="364" y="1047"/>
                  </a:lnTo>
                  <a:lnTo>
                    <a:pt x="364" y="1047"/>
                  </a:lnTo>
                  <a:close/>
                  <a:moveTo>
                    <a:pt x="908" y="133"/>
                  </a:moveTo>
                  <a:lnTo>
                    <a:pt x="908" y="133"/>
                  </a:lnTo>
                  <a:lnTo>
                    <a:pt x="907" y="192"/>
                  </a:lnTo>
                  <a:lnTo>
                    <a:pt x="902" y="248"/>
                  </a:lnTo>
                  <a:lnTo>
                    <a:pt x="895" y="302"/>
                  </a:lnTo>
                  <a:lnTo>
                    <a:pt x="885" y="354"/>
                  </a:lnTo>
                  <a:lnTo>
                    <a:pt x="880" y="379"/>
                  </a:lnTo>
                  <a:lnTo>
                    <a:pt x="874" y="405"/>
                  </a:lnTo>
                  <a:lnTo>
                    <a:pt x="865" y="428"/>
                  </a:lnTo>
                  <a:lnTo>
                    <a:pt x="858" y="453"/>
                  </a:lnTo>
                  <a:lnTo>
                    <a:pt x="848" y="475"/>
                  </a:lnTo>
                  <a:lnTo>
                    <a:pt x="838" y="498"/>
                  </a:lnTo>
                  <a:lnTo>
                    <a:pt x="830" y="520"/>
                  </a:lnTo>
                  <a:lnTo>
                    <a:pt x="819" y="542"/>
                  </a:lnTo>
                  <a:lnTo>
                    <a:pt x="819" y="542"/>
                  </a:lnTo>
                  <a:lnTo>
                    <a:pt x="875" y="507"/>
                  </a:lnTo>
                  <a:lnTo>
                    <a:pt x="901" y="488"/>
                  </a:lnTo>
                  <a:lnTo>
                    <a:pt x="928" y="469"/>
                  </a:lnTo>
                  <a:lnTo>
                    <a:pt x="953" y="449"/>
                  </a:lnTo>
                  <a:lnTo>
                    <a:pt x="977" y="427"/>
                  </a:lnTo>
                  <a:lnTo>
                    <a:pt x="1001" y="405"/>
                  </a:lnTo>
                  <a:lnTo>
                    <a:pt x="1023" y="380"/>
                  </a:lnTo>
                  <a:lnTo>
                    <a:pt x="1023" y="380"/>
                  </a:lnTo>
                  <a:lnTo>
                    <a:pt x="1046" y="352"/>
                  </a:lnTo>
                  <a:lnTo>
                    <a:pt x="1066" y="322"/>
                  </a:lnTo>
                  <a:lnTo>
                    <a:pt x="1084" y="289"/>
                  </a:lnTo>
                  <a:lnTo>
                    <a:pt x="1094" y="271"/>
                  </a:lnTo>
                  <a:lnTo>
                    <a:pt x="1101" y="254"/>
                  </a:lnTo>
                  <a:lnTo>
                    <a:pt x="1109" y="235"/>
                  </a:lnTo>
                  <a:lnTo>
                    <a:pt x="1116" y="216"/>
                  </a:lnTo>
                  <a:lnTo>
                    <a:pt x="1122" y="194"/>
                  </a:lnTo>
                  <a:lnTo>
                    <a:pt x="1127" y="173"/>
                  </a:lnTo>
                  <a:lnTo>
                    <a:pt x="1132" y="150"/>
                  </a:lnTo>
                  <a:lnTo>
                    <a:pt x="1137" y="128"/>
                  </a:lnTo>
                  <a:lnTo>
                    <a:pt x="1141" y="104"/>
                  </a:lnTo>
                  <a:lnTo>
                    <a:pt x="1143" y="80"/>
                  </a:lnTo>
                  <a:lnTo>
                    <a:pt x="970" y="118"/>
                  </a:lnTo>
                  <a:lnTo>
                    <a:pt x="989" y="159"/>
                  </a:lnTo>
                  <a:lnTo>
                    <a:pt x="931" y="186"/>
                  </a:lnTo>
                  <a:lnTo>
                    <a:pt x="908" y="133"/>
                  </a:lnTo>
                  <a:lnTo>
                    <a:pt x="908" y="133"/>
                  </a:lnTo>
                  <a:close/>
                  <a:moveTo>
                    <a:pt x="399" y="546"/>
                  </a:moveTo>
                  <a:lnTo>
                    <a:pt x="399" y="546"/>
                  </a:lnTo>
                  <a:lnTo>
                    <a:pt x="386" y="524"/>
                  </a:lnTo>
                  <a:lnTo>
                    <a:pt x="377" y="500"/>
                  </a:lnTo>
                  <a:lnTo>
                    <a:pt x="367" y="477"/>
                  </a:lnTo>
                  <a:lnTo>
                    <a:pt x="357" y="454"/>
                  </a:lnTo>
                  <a:lnTo>
                    <a:pt x="350" y="428"/>
                  </a:lnTo>
                  <a:lnTo>
                    <a:pt x="341" y="405"/>
                  </a:lnTo>
                  <a:lnTo>
                    <a:pt x="335" y="378"/>
                  </a:lnTo>
                  <a:lnTo>
                    <a:pt x="329" y="352"/>
                  </a:lnTo>
                  <a:lnTo>
                    <a:pt x="323" y="327"/>
                  </a:lnTo>
                  <a:lnTo>
                    <a:pt x="319" y="298"/>
                  </a:lnTo>
                  <a:lnTo>
                    <a:pt x="315" y="270"/>
                  </a:lnTo>
                  <a:lnTo>
                    <a:pt x="313" y="242"/>
                  </a:lnTo>
                  <a:lnTo>
                    <a:pt x="309" y="213"/>
                  </a:lnTo>
                  <a:lnTo>
                    <a:pt x="308" y="184"/>
                  </a:lnTo>
                  <a:lnTo>
                    <a:pt x="307" y="124"/>
                  </a:lnTo>
                  <a:lnTo>
                    <a:pt x="279" y="186"/>
                  </a:lnTo>
                  <a:lnTo>
                    <a:pt x="222" y="159"/>
                  </a:lnTo>
                  <a:lnTo>
                    <a:pt x="241" y="118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1" y="104"/>
                  </a:lnTo>
                  <a:lnTo>
                    <a:pt x="73" y="128"/>
                  </a:lnTo>
                  <a:lnTo>
                    <a:pt x="77" y="150"/>
                  </a:lnTo>
                  <a:lnTo>
                    <a:pt x="83" y="173"/>
                  </a:lnTo>
                  <a:lnTo>
                    <a:pt x="88" y="194"/>
                  </a:lnTo>
                  <a:lnTo>
                    <a:pt x="94" y="216"/>
                  </a:lnTo>
                  <a:lnTo>
                    <a:pt x="101" y="235"/>
                  </a:lnTo>
                  <a:lnTo>
                    <a:pt x="108" y="254"/>
                  </a:lnTo>
                  <a:lnTo>
                    <a:pt x="117" y="271"/>
                  </a:lnTo>
                  <a:lnTo>
                    <a:pt x="124" y="289"/>
                  </a:lnTo>
                  <a:lnTo>
                    <a:pt x="144" y="322"/>
                  </a:lnTo>
                  <a:lnTo>
                    <a:pt x="165" y="352"/>
                  </a:lnTo>
                  <a:lnTo>
                    <a:pt x="187" y="380"/>
                  </a:lnTo>
                  <a:lnTo>
                    <a:pt x="187" y="380"/>
                  </a:lnTo>
                  <a:lnTo>
                    <a:pt x="210" y="406"/>
                  </a:lnTo>
                  <a:lnTo>
                    <a:pt x="233" y="428"/>
                  </a:lnTo>
                  <a:lnTo>
                    <a:pt x="259" y="451"/>
                  </a:lnTo>
                  <a:lnTo>
                    <a:pt x="286" y="471"/>
                  </a:lnTo>
                  <a:lnTo>
                    <a:pt x="313" y="491"/>
                  </a:lnTo>
                  <a:lnTo>
                    <a:pt x="341" y="510"/>
                  </a:lnTo>
                  <a:lnTo>
                    <a:pt x="399" y="546"/>
                  </a:lnTo>
                  <a:lnTo>
                    <a:pt x="399" y="546"/>
                  </a:lnTo>
                  <a:close/>
                  <a:moveTo>
                    <a:pt x="372" y="85"/>
                  </a:moveTo>
                  <a:lnTo>
                    <a:pt x="372" y="85"/>
                  </a:lnTo>
                  <a:lnTo>
                    <a:pt x="372" y="146"/>
                  </a:lnTo>
                  <a:lnTo>
                    <a:pt x="375" y="208"/>
                  </a:lnTo>
                  <a:lnTo>
                    <a:pt x="378" y="237"/>
                  </a:lnTo>
                  <a:lnTo>
                    <a:pt x="382" y="267"/>
                  </a:lnTo>
                  <a:lnTo>
                    <a:pt x="385" y="296"/>
                  </a:lnTo>
                  <a:lnTo>
                    <a:pt x="391" y="325"/>
                  </a:lnTo>
                  <a:lnTo>
                    <a:pt x="391" y="325"/>
                  </a:lnTo>
                  <a:lnTo>
                    <a:pt x="397" y="352"/>
                  </a:lnTo>
                  <a:lnTo>
                    <a:pt x="405" y="382"/>
                  </a:lnTo>
                  <a:lnTo>
                    <a:pt x="415" y="410"/>
                  </a:lnTo>
                  <a:lnTo>
                    <a:pt x="426" y="438"/>
                  </a:lnTo>
                  <a:lnTo>
                    <a:pt x="438" y="465"/>
                  </a:lnTo>
                  <a:lnTo>
                    <a:pt x="450" y="491"/>
                  </a:lnTo>
                  <a:lnTo>
                    <a:pt x="466" y="518"/>
                  </a:lnTo>
                  <a:lnTo>
                    <a:pt x="482" y="545"/>
                  </a:lnTo>
                  <a:lnTo>
                    <a:pt x="482" y="545"/>
                  </a:lnTo>
                  <a:lnTo>
                    <a:pt x="487" y="548"/>
                  </a:lnTo>
                  <a:lnTo>
                    <a:pt x="490" y="551"/>
                  </a:lnTo>
                  <a:lnTo>
                    <a:pt x="494" y="553"/>
                  </a:lnTo>
                  <a:lnTo>
                    <a:pt x="498" y="554"/>
                  </a:lnTo>
                  <a:lnTo>
                    <a:pt x="504" y="554"/>
                  </a:lnTo>
                  <a:lnTo>
                    <a:pt x="509" y="554"/>
                  </a:lnTo>
                  <a:lnTo>
                    <a:pt x="513" y="553"/>
                  </a:lnTo>
                  <a:lnTo>
                    <a:pt x="519" y="551"/>
                  </a:lnTo>
                  <a:lnTo>
                    <a:pt x="519" y="551"/>
                  </a:lnTo>
                  <a:lnTo>
                    <a:pt x="522" y="547"/>
                  </a:lnTo>
                  <a:lnTo>
                    <a:pt x="525" y="543"/>
                  </a:lnTo>
                  <a:lnTo>
                    <a:pt x="526" y="538"/>
                  </a:lnTo>
                  <a:lnTo>
                    <a:pt x="527" y="534"/>
                  </a:lnTo>
                  <a:lnTo>
                    <a:pt x="528" y="530"/>
                  </a:lnTo>
                  <a:lnTo>
                    <a:pt x="527" y="524"/>
                  </a:lnTo>
                  <a:lnTo>
                    <a:pt x="526" y="520"/>
                  </a:lnTo>
                  <a:lnTo>
                    <a:pt x="524" y="515"/>
                  </a:lnTo>
                  <a:lnTo>
                    <a:pt x="524" y="515"/>
                  </a:lnTo>
                  <a:lnTo>
                    <a:pt x="509" y="492"/>
                  </a:lnTo>
                  <a:lnTo>
                    <a:pt x="494" y="467"/>
                  </a:lnTo>
                  <a:lnTo>
                    <a:pt x="482" y="443"/>
                  </a:lnTo>
                  <a:lnTo>
                    <a:pt x="472" y="418"/>
                  </a:lnTo>
                  <a:lnTo>
                    <a:pt x="462" y="393"/>
                  </a:lnTo>
                  <a:lnTo>
                    <a:pt x="454" y="367"/>
                  </a:lnTo>
                  <a:lnTo>
                    <a:pt x="446" y="341"/>
                  </a:lnTo>
                  <a:lnTo>
                    <a:pt x="440" y="314"/>
                  </a:lnTo>
                  <a:lnTo>
                    <a:pt x="440" y="314"/>
                  </a:lnTo>
                  <a:lnTo>
                    <a:pt x="434" y="286"/>
                  </a:lnTo>
                  <a:lnTo>
                    <a:pt x="430" y="259"/>
                  </a:lnTo>
                  <a:lnTo>
                    <a:pt x="428" y="231"/>
                  </a:lnTo>
                  <a:lnTo>
                    <a:pt x="426" y="203"/>
                  </a:lnTo>
                  <a:lnTo>
                    <a:pt x="423" y="145"/>
                  </a:lnTo>
                  <a:lnTo>
                    <a:pt x="423" y="85"/>
                  </a:lnTo>
                  <a:lnTo>
                    <a:pt x="423" y="85"/>
                  </a:lnTo>
                  <a:lnTo>
                    <a:pt x="422" y="82"/>
                  </a:lnTo>
                  <a:lnTo>
                    <a:pt x="419" y="77"/>
                  </a:lnTo>
                  <a:lnTo>
                    <a:pt x="418" y="72"/>
                  </a:lnTo>
                  <a:lnTo>
                    <a:pt x="415" y="68"/>
                  </a:lnTo>
                  <a:lnTo>
                    <a:pt x="412" y="66"/>
                  </a:lnTo>
                  <a:lnTo>
                    <a:pt x="407" y="63"/>
                  </a:lnTo>
                  <a:lnTo>
                    <a:pt x="402" y="62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3" y="62"/>
                  </a:lnTo>
                  <a:lnTo>
                    <a:pt x="388" y="63"/>
                  </a:lnTo>
                  <a:lnTo>
                    <a:pt x="383" y="64"/>
                  </a:lnTo>
                  <a:lnTo>
                    <a:pt x="380" y="68"/>
                  </a:lnTo>
                  <a:lnTo>
                    <a:pt x="377" y="71"/>
                  </a:lnTo>
                  <a:lnTo>
                    <a:pt x="375" y="77"/>
                  </a:lnTo>
                  <a:lnTo>
                    <a:pt x="372" y="80"/>
                  </a:lnTo>
                  <a:lnTo>
                    <a:pt x="372" y="85"/>
                  </a:lnTo>
                  <a:lnTo>
                    <a:pt x="372" y="85"/>
                  </a:lnTo>
                  <a:close/>
                </a:path>
              </a:pathLst>
            </a:custGeom>
            <a:solidFill>
              <a:srgbClr val="0B6BD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1" name="textbox 171"/>
          <p:cNvSpPr/>
          <p:nvPr/>
        </p:nvSpPr>
        <p:spPr>
          <a:xfrm>
            <a:off x="5784436" y="1687162"/>
            <a:ext cx="4496434" cy="623569"/>
          </a:xfrm>
          <a:prstGeom prst="rect">
            <a:avLst/>
          </a:prstGeom>
          <a:solidFill>
            <a:srgbClr val="3490F4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81437" algn="l" rtl="0" eaLnBrk="0">
              <a:lnSpc>
                <a:spcPct val="86000"/>
              </a:lnSpc>
              <a:spcBef>
                <a:spcPts val="2"/>
              </a:spcBef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000"/>
          </a:p>
        </p:txBody>
      </p:sp>
      <p:sp>
        <p:nvSpPr>
          <p:cNvPr id="172" name="textbox 172"/>
          <p:cNvSpPr/>
          <p:nvPr/>
        </p:nvSpPr>
        <p:spPr>
          <a:xfrm>
            <a:off x="5784436" y="3120755"/>
            <a:ext cx="4496434" cy="623569"/>
          </a:xfrm>
          <a:prstGeom prst="rect">
            <a:avLst/>
          </a:prstGeom>
          <a:solidFill>
            <a:srgbClr val="08478C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81437" algn="l" rtl="0" eaLnBrk="0">
              <a:lnSpc>
                <a:spcPct val="86000"/>
              </a:lnSpc>
              <a:spcBef>
                <a:spcPts val="2"/>
              </a:spcBef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2000"/>
          </a:p>
        </p:txBody>
      </p:sp>
      <p:sp>
        <p:nvSpPr>
          <p:cNvPr id="173" name="textbox 173"/>
          <p:cNvSpPr/>
          <p:nvPr/>
        </p:nvSpPr>
        <p:spPr>
          <a:xfrm>
            <a:off x="5784436" y="4609991"/>
            <a:ext cx="4496434" cy="623569"/>
          </a:xfrm>
          <a:prstGeom prst="rect">
            <a:avLst/>
          </a:prstGeom>
          <a:solidFill>
            <a:srgbClr val="3490F4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99245" algn="l" rtl="0" eaLnBrk="0">
              <a:lnSpc>
                <a:spcPct val="86000"/>
              </a:lnSpc>
              <a:spcBef>
                <a:spcPts val="2"/>
              </a:spcBef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2000"/>
          </a:p>
        </p:txBody>
      </p:sp>
      <p:sp>
        <p:nvSpPr>
          <p:cNvPr id="174" name="textbox 174"/>
          <p:cNvSpPr/>
          <p:nvPr/>
        </p:nvSpPr>
        <p:spPr>
          <a:xfrm>
            <a:off x="5833630" y="5360812"/>
            <a:ext cx="4364990" cy="557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09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专业背景：在市场营销和战略规划方面有独到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见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解，</a:t>
            </a:r>
            <a:endParaRPr lang="Microsoft YaHei" altLang="Microsoft YaHei" sz="1500"/>
          </a:p>
          <a:p>
            <a:pPr marL="1630044" algn="l" rtl="0" eaLnBrk="0">
              <a:lnSpc>
                <a:spcPts val="2696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擅长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  <a:endParaRPr lang="Microsoft YaHei" altLang="Microsoft YaHei" sz="1500"/>
          </a:p>
        </p:txBody>
      </p:sp>
      <p:sp>
        <p:nvSpPr>
          <p:cNvPr id="175" name="textbox 175"/>
          <p:cNvSpPr/>
          <p:nvPr/>
        </p:nvSpPr>
        <p:spPr>
          <a:xfrm>
            <a:off x="5926594" y="3871196"/>
            <a:ext cx="4214495" cy="557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09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经历：曾任某上市公司副总裁，具备多年的企</a:t>
            </a:r>
            <a:endParaRPr lang="Microsoft YaHei" altLang="Microsoft YaHei" sz="1500"/>
          </a:p>
          <a:p>
            <a:pPr marL="1347532" algn="l" rtl="0" eaLnBrk="0">
              <a:lnSpc>
                <a:spcPts val="2695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业运营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和管理经验</a:t>
            </a:r>
            <a:endParaRPr lang="Microsoft YaHei" altLang="Microsoft YaHei" sz="1500"/>
          </a:p>
        </p:txBody>
      </p:sp>
      <p:sp>
        <p:nvSpPr>
          <p:cNvPr id="176" name="textbox 176"/>
          <p:cNvSpPr/>
          <p:nvPr/>
        </p:nvSpPr>
        <p:spPr>
          <a:xfrm>
            <a:off x="442263" y="318468"/>
            <a:ext cx="4599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1684"/>
              </a:tabLst>
            </a:pPr>
            <a:r>
              <a:rPr sz="3000" spc="0"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监事会成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员背景与经验</a:t>
            </a:r>
            <a:endParaRPr lang="Microsoft YaHei" altLang="Microsoft YaHei" sz="3000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7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7" name="textbox 197"/>
          <p:cNvSpPr/>
          <p:nvPr/>
        </p:nvSpPr>
        <p:spPr>
          <a:xfrm>
            <a:off x="7396452" y="2591337"/>
            <a:ext cx="1272539" cy="2330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监事2：李某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8" name="picture 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 rot="21600000">
            <a:off x="1491031" y="3030193"/>
            <a:ext cx="10251924" cy="1273075"/>
            <a:chExt cx="10251924" cy="1273075"/>
          </a:xfrm>
        </p:grpSpPr>
        <p:pic>
          <p:nvPicPr>
            <p:cNvPr id="199" name="picture 19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0251924" cy="1273075"/>
            </a:xfrm>
            <a:prstGeom prst="rect">
              <a:avLst/>
            </a:prstGeom>
          </p:spPr>
        </p:pic>
        <p:sp>
          <p:nvSpPr>
            <p:cNvPr id="200" name="textbox 200"/>
            <p:cNvSpPr/>
            <p:nvPr/>
          </p:nvSpPr>
          <p:spPr>
            <a:xfrm>
              <a:off x="-12700" y="-12700"/>
              <a:ext cx="10277475" cy="13176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algn="l" rtl="0" eaLnBrk="0">
                <a:lnSpc>
                  <a:spcPct val="8135"/>
                </a:lnSpc>
              </a:pPr>
              <a:endParaRPr lang="Arial" altLang="Arial" sz="100"/>
            </a:p>
            <a:p>
              <a:pPr marL="282117" algn="l" rtl="0" eaLnBrk="0">
                <a:lnSpc>
                  <a:spcPct val="9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任职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经历：曾担任某知名律师事务所合伙人，精通法律法规和公司治理</a:t>
              </a:r>
              <a:endParaRPr lang="Microsoft YaHei" altLang="Microsoft YaHei" sz="1500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546100" y="4660899"/>
            <a:ext cx="10257348" cy="1271162"/>
            <a:chExt cx="10257348" cy="1271162"/>
          </a:xfrm>
        </p:grpSpPr>
        <p:pic>
          <p:nvPicPr>
            <p:cNvPr id="201" name="picture 20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0257348" cy="1271162"/>
            </a:xfrm>
            <a:prstGeom prst="rect">
              <a:avLst/>
            </a:prstGeom>
          </p:spPr>
        </p:pic>
        <p:sp>
          <p:nvSpPr>
            <p:cNvPr id="202" name="textbox 202"/>
            <p:cNvSpPr/>
            <p:nvPr/>
          </p:nvSpPr>
          <p:spPr>
            <a:xfrm>
              <a:off x="-12700" y="-12700"/>
              <a:ext cx="10283190" cy="131571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9094"/>
                </a:lnSpc>
              </a:pPr>
              <a:endParaRPr lang="Arial" altLang="Arial" sz="100"/>
            </a:p>
            <a:p>
              <a:pPr marL="3058385" algn="l" rtl="0" eaLnBrk="0">
                <a:lnSpc>
                  <a:spcPct val="9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专业背景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：擅长合规审查和法律风险防范，对公司法务有深入研究</a:t>
              </a:r>
              <a:endParaRPr lang="Microsoft YaHei" altLang="Microsoft YaHei" sz="1500"/>
            </a:p>
          </p:txBody>
        </p:sp>
      </p:grpSp>
      <p:sp>
        <p:nvSpPr>
          <p:cNvPr id="203" name="rect"/>
          <p:cNvSpPr/>
          <p:nvPr/>
        </p:nvSpPr>
        <p:spPr>
          <a:xfrm>
            <a:off x="2789746" y="1388509"/>
            <a:ext cx="8008039" cy="1267968"/>
          </a:xfrm>
          <a:prstGeom prst="rect">
            <a:avLst/>
          </a:prstGeom>
          <a:solidFill>
            <a:srgbClr val="3490F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4" name="picture 2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3400" y="1384300"/>
            <a:ext cx="2256056" cy="1267967"/>
          </a:xfrm>
          <a:prstGeom prst="rect">
            <a:avLst/>
          </a:prstGeom>
        </p:spPr>
      </p:pic>
      <p:sp>
        <p:nvSpPr>
          <p:cNvPr id="205" name="textbox 205"/>
          <p:cNvSpPr/>
          <p:nvPr/>
        </p:nvSpPr>
        <p:spPr>
          <a:xfrm>
            <a:off x="442263" y="318468"/>
            <a:ext cx="4599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1684"/>
              </a:tabLst>
            </a:pPr>
            <a:r>
              <a:rPr sz="3000" spc="0"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监事会成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490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员背景与经验</a:t>
            </a:r>
            <a:endParaRPr lang="Microsoft YaHei" altLang="Microsoft YaHei" sz="3000"/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0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490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490F4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490F4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490F4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490F4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26" name="textbox 226"/>
          <p:cNvSpPr/>
          <p:nvPr/>
        </p:nvSpPr>
        <p:spPr>
          <a:xfrm>
            <a:off x="3572852" y="1770276"/>
            <a:ext cx="1272539" cy="2330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监事3：陈某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https://d.book118.com/137140050161006051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2024-09-25T05:10:43.425</cp:lastPrinted>
  <dcterms:created xsi:type="dcterms:W3CDTF">2024-09-24T21:10:43Z</dcterms:created>
  <dcterms:modified xsi:type="dcterms:W3CDTF">2024-09-24T21:10:44Z</dcterms:modified>
</cp:coreProperties>
</file>