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0"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3395B70-E19F-4451-AD5C-1FF931B541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398C70-EE41-49FB-B9DE-38B2B48094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DDBF43C-165D-4243-8676-003183F59D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34CA494-4CCF-4AB6-91E9-80A5FDBE53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44D267-246E-46D0-AF69-D77AF460AF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57EA28-05BF-4076-A47D-1D33EB082A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C5E07C-53DA-4AE9-BDF8-CB92B6FCF7A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BE2C06-DA1C-4FE8-B056-70CD53454A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CF05D9-F12B-42EB-AC73-0559D7B557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3988C4-1D08-434B-8CF5-61091DA19D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F6DC66-6B3E-43B9-96DD-CF11672D49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a:t>单击此处添加标题</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单击此处添加副标题</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a:t>单击此处编辑母版标题样式</a:t>
            </a:r>
            <a:endParaRPr lang="zh-CN" altLang="en-US"/>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615609"/>
            <a:ext cx="5157787" cy="357405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615609"/>
            <a:ext cx="5183188" cy="357405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a:t>单击此处编辑标题</a:t>
            </a:r>
            <a:endParaRPr lang="zh-CN" altLang="en-US"/>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image" Target="file:///D:\qq&#25991;&#20214;\712321467\Image\C2C\Image2\%7b75232B38-A165-1FB7-499C-2E1C792CACB5%7d.png" TargetMode="External" /><Relationship Id="rId12" Type="http://schemas.openxmlformats.org/officeDocument/2006/relationships/image" Target="../media/image1.pn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nvPicPr>
        <p:blipFill>
          <a:blip r:embed="rId12" r:link="rId11"/>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p:timing/>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714415611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ctrTitle"/>
          </p:nvPr>
        </p:nvSpPr>
        <p:spPr>
          <a:xfrm>
            <a:off x="135890" y="130810"/>
            <a:ext cx="11799570" cy="6499860"/>
          </a:xfrm>
        </p:spPr>
        <p:txBody>
          <a:bodyPr>
            <a:normAutofit fontScale="90000"/>
          </a:bodyPr>
          <a:lstStyle/>
          <a:p>
            <a:br>
              <a:rPr lang="zh-CN" altLang="en-US" sz="3110"/>
            </a:br>
            <a:br>
              <a:rPr lang="zh-CN" altLang="en-US" sz="3110"/>
            </a:br>
            <a:r>
              <a:rPr lang="zh-CN" altLang="en-US" sz="3110"/>
              <a:t>回顾2022年，从博鳌亚洲论坛、二十国集团、金砖国家到亚太经合组织、中阿峰会，从推动落实全球发展倡议、全球安全倡议，到提倡“消除贸易、投资、技术壁垒，推动构建开放型世界经济”，再到旗帜鲜明 地指出“维护公道、反对霸道，维护公平、反对霸凌，维护团结、反对分裂”……习近平主席宣介中国主 张、提出中国方案，弘扬全人类共同价值，彰显新时代中国外交的大国担当。中国用自己的行动谱写了中国特色大国外交新华章，为构建人类命运共同体贡献中国力量。胸怀天下、蹲厉奋发的中国外交让世界上越来越多的国家和国际组织认识到，中国的发展是和平、进步力量的增长，中国是值得信任、必须合作的朋友和伙伴。</a:t>
            </a:r>
            <a:br>
              <a:rPr lang="zh-CN" altLang="en-US" sz="3110"/>
            </a:br>
            <a:r>
              <a:rPr lang="zh-CN" altLang="en-US" sz="3110"/>
              <a:t>结合材料，运用“科学思维”的相关知识，论证中国特色大国外交理念的正确性。(6分)</a:t>
            </a:r>
            <a:endParaRPr lang="zh-CN" altLang="en-US" sz="3110"/>
          </a:p>
        </p:txBody>
      </p:sp>
      <p:sp>
        <p:nvSpPr>
          <p:cNvPr id="3" name="副标题 2" title=""/>
          <p:cNvSpPr>
            <a:spLocks noGrp="1"/>
          </p:cNvSpPr>
          <p:nvPr>
            <p:ph type="subTitle" idx="1"/>
          </p:nvPr>
        </p:nvSpPr>
        <p:spPr/>
        <p:txBody>
          <a:bodyPr/>
          <a:lstStyle/>
          <a:p>
            <a:endParaRPr lang="zh-CN" altLang="en-US"/>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165100" y="257810"/>
            <a:ext cx="11858625" cy="6386195"/>
          </a:xfrm>
        </p:spPr>
        <p:txBody>
          <a:bodyPr>
            <a:noAutofit/>
          </a:bodyPr>
          <a:lstStyle/>
          <a:p>
            <a:r>
              <a:rPr lang="zh-CN" altLang="en-US" sz="3200"/>
              <a:t>科学思维追求认识的客观性。中国特色大国外交理念从实际出发，深刻把握了世界发展大势，符合世界发展的潮流，遵循了人类社会发展的规律。 (1分)科学思维的结果具有可检验性。中国外交实践取得的成就获得世界上越来越多的国家和国际组织认可，充分证明了中国特色大国外交理念经得起实践的检验。(1分)坚持辩证思维，用联系、发展、全面的观点看待事物和思考问题。中国特色大国外交理念立足全局，弘扬全人类共同价值，推动构建人类命运共同体。着眼长远，在世界变局中引领方向，谋求世界和平与发展的长远目标。(2分)创新思维的思路具有多向性。中国特色大国外交理念坚持从不同的角度、不同的方向思考，以寻求解决问题的多样性答案的发散思维，在百年未有之大变局中提出中国主张与中国方案，维护了世界和平，促进共同发展。(2分)</a:t>
            </a:r>
            <a:endParaRPr lang="zh-CN" altLang="en-US" sz="3200"/>
          </a:p>
        </p:txBody>
      </p:sp>
      <p:pic>
        <p:nvPicPr>
          <p:cNvPr id="4" name="Picture 4"/>
          <p:cNvPicPr>
            <a:picLocks noChangeAspect="1"/>
          </p:cNvPicPr>
          <p:nvPr/>
        </p:nvPicPr>
        <p:blipFill>
          <a:blip r:embed="rId2"/>
          <a:stretch>
            <a:fillRect/>
          </a:stretch>
        </p:blipFill>
        <p:spPr>
          <a:xfrm flipH="1">
            <a:off x="12407900" y="11010900"/>
            <a:ext cx="0" cy="0"/>
          </a:xfrm>
          <a:prstGeom prst="rect">
            <a:avLst/>
          </a:prstGeom>
          <a:ln>
            <a:noFill/>
          </a:ln>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194945" y="259080"/>
            <a:ext cx="11722100" cy="6384925"/>
          </a:xfrm>
        </p:spPr>
        <p:txBody>
          <a:bodyPr>
            <a:noAutofit/>
          </a:bodyPr>
          <a:lstStyle/>
          <a:p>
            <a:r>
              <a:rPr lang="zh-CN" altLang="en-US" sz="2800"/>
              <a:t>【缘起】</a:t>
            </a:r>
            <a:endParaRPr lang="zh-CN" altLang="en-US" sz="2800"/>
          </a:p>
          <a:p>
            <a:endParaRPr lang="zh-CN" altLang="en-US" sz="2800"/>
          </a:p>
          <a:p>
            <a:r>
              <a:rPr lang="zh-CN" altLang="en-US" sz="2800"/>
              <a:t>当今社会，医美成为很多人的选择，由此引发很多纠纷。</a:t>
            </a:r>
            <a:endParaRPr lang="zh-CN" altLang="en-US" sz="2800"/>
          </a:p>
          <a:p>
            <a:r>
              <a:rPr lang="zh-CN" altLang="en-US" sz="2800"/>
              <a:t>【过程】</a:t>
            </a:r>
            <a:endParaRPr lang="zh-CN" altLang="en-US" sz="2800"/>
          </a:p>
          <a:p>
            <a:r>
              <a:rPr lang="zh-CN" altLang="en-US" sz="2800"/>
              <a:t>某整形美容医院甲在其经营场所悬挂、展示多幅真人术前、术后效果对比的海报，含“某某光子刀双眼皮、源自韩国、三天拆线、术中零出血、零风险”字样。受海报的效果吸引，杨女士去做了手术，术后出现双眼不对称、视力下降、睁眼畏光、双眼闭合不全等症状，近8万元的双眼皮修复致9级伤残，虽经二次手术，问题几乎没有解决。甲以正常的手术风险为由，拒绝再为杨女士提供医疗服务。杨女士把自己整形遭遇发送甲患者交流群，引发患者广泛关注。甲以侵权为由多次上门约谈杨女士，并强迫杨女士在患者交流群发文道歉，给杨女士造成较大心理压力，杨女士将甲告上法庭。结合材料，运用逻辑与思维的知识，说明杨女士的经历带给我们的启示。</a:t>
            </a:r>
            <a:endParaRPr lang="zh-CN" altLang="en-US" sz="28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p:txBody>
          <a:bodyPr/>
          <a:lstStyle/>
          <a:p>
            <a:r>
              <a:rPr lang="zh-CN" altLang="en-US" sz="4400"/>
              <a:t>①坚持辩证思维，不能见利忘弊。②坚持超前思维，合理预判未来风险。</a:t>
            </a:r>
            <a:endParaRPr lang="zh-CN" altLang="en-US" sz="44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179705" y="259080"/>
            <a:ext cx="10983595" cy="5918200"/>
          </a:xfrm>
        </p:spPr>
        <p:txBody>
          <a:bodyPr>
            <a:noAutofit/>
          </a:bodyPr>
          <a:lstStyle/>
          <a:p>
            <a:r>
              <a:rPr lang="zh-CN" altLang="en-US" sz="4000"/>
              <a:t>有同学认为：</a:t>
            </a:r>
            <a:endParaRPr lang="zh-CN" altLang="en-US" sz="4000"/>
          </a:p>
          <a:p>
            <a:endParaRPr lang="zh-CN" altLang="en-US" sz="4000"/>
          </a:p>
          <a:p>
            <a:r>
              <a:rPr lang="zh-CN" altLang="en-US" sz="4000"/>
              <a:t>有些自愿订立的合同是无效的，</a:t>
            </a:r>
            <a:endParaRPr lang="zh-CN" altLang="en-US" sz="4000"/>
          </a:p>
          <a:p>
            <a:endParaRPr lang="zh-CN" altLang="en-US" sz="4000"/>
          </a:p>
          <a:p>
            <a:r>
              <a:rPr lang="zh-CN" altLang="en-US" sz="4000"/>
              <a:t>该合同是自愿订立的，</a:t>
            </a:r>
            <a:endParaRPr lang="zh-CN" altLang="en-US" sz="4000"/>
          </a:p>
          <a:p>
            <a:endParaRPr lang="zh-CN" altLang="en-US" sz="4000"/>
          </a:p>
          <a:p>
            <a:r>
              <a:rPr lang="zh-CN" altLang="en-US" sz="4000"/>
              <a:t>所以，该合同是无效的。</a:t>
            </a:r>
            <a:endParaRPr lang="zh-CN" altLang="en-US" sz="4000"/>
          </a:p>
          <a:p>
            <a:r>
              <a:rPr lang="zh-CN" altLang="en-US" sz="4000"/>
              <a:t>运用《逻辑与思维》相关知识，分析上述推理是否可靠并说明理由。(6分)</a:t>
            </a:r>
            <a:endParaRPr lang="zh-CN" altLang="en-US" sz="40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p:txBody>
          <a:bodyPr/>
          <a:lstStyle/>
          <a:p>
            <a:r>
              <a:rPr lang="zh-CN" altLang="en-US" sz="4000"/>
              <a:t>不可靠。(1分)这是一个三段论推理。(1分)三段论推理要求中项在前提中至少周延一次。(2分)该推理的中项“自愿订立”在大小前提中都不周延犯了“中项不周延”的错误。(2分)。</a:t>
            </a:r>
            <a:endParaRPr lang="zh-CN" altLang="en-US" sz="40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330835" y="121285"/>
            <a:ext cx="11861165" cy="6567170"/>
          </a:xfrm>
        </p:spPr>
        <p:txBody>
          <a:bodyPr>
            <a:normAutofit fontScale="25000"/>
          </a:bodyPr>
          <a:lstStyle/>
          <a:p>
            <a:pPr marL="0" indent="0">
              <a:buNone/>
            </a:pPr>
            <a:r>
              <a:rPr lang="zh-CN" altLang="en-US" sz="11200"/>
              <a:t>王某系槐荫区某小区业主，2022年该小区的物业公司和干某因物业服务纠纷诉至法院，法院判决王某向物业公司补缴物业费，物业公司胜诉。随后，该物业公司在小区业主微信群中发布了王某败诉的群公告，并将上述生效判决文书拍成图片，发在该微信群里，对于文书首页的王某的姓名、家庭住址、身份证号未作遮挡。王某认为物业公司随意传播其个人信息，侵犯了其隐私权，故将物业公司诉至法院，请求判令物业公司公开向王某赔礼道歉并支付精神损害赔偿金。</a:t>
            </a:r>
            <a:endParaRPr lang="zh-CN" altLang="en-US" sz="11200"/>
          </a:p>
          <a:p>
            <a:r>
              <a:rPr lang="zh-CN" altLang="en-US" sz="11200"/>
              <a:t>物业公司辩称，其发布判决文书属于合理正当使用公开的裁判文书，是为督促王某及其他业主按时缴纳物业费，没有泄露王某隐私的目的，故其不存在侵权。</a:t>
            </a:r>
            <a:endParaRPr lang="zh-CN" altLang="en-US" sz="11200"/>
          </a:p>
          <a:p>
            <a:r>
              <a:rPr lang="zh-CN" altLang="en-US" sz="11200"/>
              <a:t>槐荫法院经审理认为，本案中物业公司公开判决文书时，未隐蔽王某的姓名、身份证号、家庭住址等个人私密信息，造成王某私密信息泄露，在一定程度上影响当事人的生活安宁和社会评价，倍犯了他人的隐私权，故王某要求物业公司赔礼道歉，合法有据，法院予以支持。</a:t>
            </a:r>
            <a:endParaRPr lang="zh-CN" altLang="en-US" sz="11200"/>
          </a:p>
          <a:p>
            <a:pPr marL="0" indent="0">
              <a:buNone/>
            </a:pPr>
            <a:endParaRPr lang="zh-CN" altLang="en-US" sz="112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271145" y="392430"/>
            <a:ext cx="11600815" cy="6025515"/>
          </a:xfrm>
        </p:spPr>
        <p:txBody>
          <a:bodyPr>
            <a:normAutofit/>
          </a:bodyPr>
          <a:lstStyle/>
          <a:p>
            <a:pPr marL="0" indent="0">
              <a:buNone/>
            </a:pPr>
            <a:r>
              <a:rPr lang="zh-CN" altLang="en-US" sz="3200">
                <a:sym typeface="+mn-ea"/>
              </a:rPr>
              <a:t>王其主来始业公司的该行为给其造成了严重精神损害，但并未提变相应证据加以证明，经至美要走物业公司支付精神损客赔偿金的请求，依播不足，法院不予支持。</a:t>
            </a:r>
            <a:endParaRPr lang="zh-CN" altLang="en-US" sz="3200"/>
          </a:p>
          <a:p>
            <a:r>
              <a:rPr lang="zh-CN" altLang="en-US" sz="3200">
                <a:sym typeface="+mn-ea"/>
              </a:rPr>
              <a:t>(1)运用言三段论知识，依据下图中的法条，写出法院认定物业公司侵犯隐私权且需承担侵权责任的推理过程。(8分)</a:t>
            </a:r>
            <a:endParaRPr lang="zh-CN" altLang="en-US" sz="3200"/>
          </a:p>
          <a:p>
            <a:r>
              <a:rPr lang="zh-CN" altLang="en-US" sz="3200">
                <a:sym typeface="+mn-ea"/>
              </a:rPr>
              <a:t>《民法典》第1032条第2款:隐私是自然人的私人生活安宁和不愿为他人知晓的私密空间、私密活动、私密信息。</a:t>
            </a:r>
            <a:endParaRPr lang="zh-CN" altLang="en-US" sz="3200"/>
          </a:p>
          <a:p>
            <a:r>
              <a:rPr lang="zh-CN" altLang="en-US" sz="3200">
                <a:sym typeface="+mn-ea"/>
              </a:rPr>
              <a:t>《民法典》第1165条，行为人因过错侵害他人民事权会造成损害的，应当承担侵权责任。</a:t>
            </a:r>
            <a:endParaRPr lang="zh-CN" altLang="en-US" sz="3200"/>
          </a:p>
          <a:p>
            <a:endParaRPr lang="zh-CN" altLang="en-US" sz="32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255270" y="483870"/>
            <a:ext cx="10908030" cy="5693410"/>
          </a:xfrm>
        </p:spPr>
        <p:txBody>
          <a:bodyPr>
            <a:noAutofit/>
          </a:bodyPr>
          <a:lstStyle/>
          <a:p>
            <a:r>
              <a:rPr lang="zh-CN" altLang="en-US" sz="3600"/>
              <a:t>(1)(8分)泄露他人私密信息侵犯隐私权。(2分)物业公司泄露他人私信息（1分）所以，物业公司侵犯隐私权。(1分)</a:t>
            </a:r>
            <a:endParaRPr lang="zh-CN" altLang="en-US" sz="3600"/>
          </a:p>
          <a:p>
            <a:endParaRPr lang="zh-CN" altLang="en-US" sz="3600"/>
          </a:p>
          <a:p>
            <a:r>
              <a:rPr lang="zh-CN" altLang="en-US" sz="3600"/>
              <a:t>    因过错侵害他人民事权益造成损害应当承担侵权责任。(2分)物业公司因过错侵害他人民事权益造成损害。(1分)所以，物业公司应当承担侵权责任。(1分)</a:t>
            </a:r>
            <a:endParaRPr lang="zh-CN" altLang="en-US" sz="3600"/>
          </a:p>
          <a:p>
            <a:endParaRPr lang="zh-CN" altLang="en-US" sz="3600"/>
          </a:p>
          <a:p>
            <a:r>
              <a:rPr lang="zh-CN" altLang="en-US" sz="3600"/>
              <a:t>   (说明:推理分两步，用直言三段论;推理前提正确、结构有效；一个推理4分)</a:t>
            </a:r>
            <a:endParaRPr lang="zh-CN" altLang="en-US" sz="36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endParaRPr lang="zh-CN" altLang="en-US"/>
          </a:p>
        </p:txBody>
      </p:sp>
      <p:sp>
        <p:nvSpPr>
          <p:cNvPr id="3" name="内容占位符 2" title=""/>
          <p:cNvSpPr>
            <a:spLocks noGrp="1"/>
          </p:cNvSpPr>
          <p:nvPr>
            <p:ph idx="1"/>
          </p:nvPr>
        </p:nvSpPr>
        <p:spPr>
          <a:xfrm>
            <a:off x="120015" y="258445"/>
            <a:ext cx="11043285" cy="5918835"/>
          </a:xfrm>
        </p:spPr>
        <p:txBody>
          <a:bodyPr>
            <a:normAutofit fontScale="25000"/>
          </a:bodyPr>
          <a:lstStyle/>
          <a:p>
            <a:r>
              <a:rPr lang="zh-CN" altLang="en-US" sz="10665"/>
              <a:t>阅读下面材料，完成下列要求。(8分)</a:t>
            </a:r>
            <a:endParaRPr lang="zh-CN" altLang="en-US" sz="10665"/>
          </a:p>
          <a:p>
            <a:r>
              <a:rPr lang="zh-CN" altLang="en-US" sz="10665"/>
              <a:t>(1)指出下列判断是何种性质判断，并指出谓项周延性(4分)</a:t>
            </a:r>
            <a:endParaRPr lang="zh-CN" altLang="en-US" sz="10665"/>
          </a:p>
          <a:p>
            <a:r>
              <a:rPr lang="zh-CN" altLang="en-US" sz="10665"/>
              <a:t>①无论什么课本都不是容易掌握的。</a:t>
            </a:r>
            <a:endParaRPr lang="zh-CN" altLang="en-US" sz="10665"/>
          </a:p>
          <a:p>
            <a:r>
              <a:rPr lang="zh-CN" altLang="en-US" sz="10665"/>
              <a:t>②有些学生是住宿生</a:t>
            </a:r>
            <a:endParaRPr lang="zh-CN" altLang="en-US" sz="10665"/>
          </a:p>
          <a:p>
            <a:r>
              <a:rPr lang="zh-CN" altLang="en-US" sz="10665"/>
              <a:t>(2)对下列判断进行换位推理(2分)</a:t>
            </a:r>
            <a:endParaRPr lang="zh-CN" altLang="en-US" sz="10665"/>
          </a:p>
          <a:p>
            <a:r>
              <a:rPr lang="zh-CN" altLang="en-US" sz="10665"/>
              <a:t>③有些鱼类是卵生动物</a:t>
            </a:r>
            <a:endParaRPr lang="zh-CN" altLang="en-US" sz="10665"/>
          </a:p>
          <a:p>
            <a:r>
              <a:rPr lang="zh-CN" altLang="en-US" sz="10665"/>
              <a:t>④所有的学生都不是成年人</a:t>
            </a:r>
            <a:endParaRPr lang="zh-CN" altLang="en-US" sz="10665"/>
          </a:p>
          <a:p>
            <a:r>
              <a:rPr lang="zh-CN" altLang="en-US" sz="10665"/>
              <a:t>(3)指出下列三段论推理犯了何种逻辑错误(2分)</a:t>
            </a:r>
            <a:endParaRPr lang="zh-CN" altLang="en-US" sz="10665"/>
          </a:p>
          <a:p>
            <a:r>
              <a:rPr lang="zh-CN" altLang="en-US" sz="10665"/>
              <a:t>⑤共产党员都要发挥先锋模范作用，我不是共产党员;所以，我不用发挥先锋模范作用。</a:t>
            </a:r>
            <a:endParaRPr lang="zh-CN" altLang="en-US" sz="10665"/>
          </a:p>
          <a:p>
            <a:endParaRPr lang="zh-CN" altLang="en-US"/>
          </a:p>
          <a:p>
            <a:r>
              <a:rPr lang="zh-CN" altLang="en-US"/>
              <a:t> </a:t>
            </a: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https://d.book118.com/137144156114006051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11</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11</vt:i4>
      </vt:variant>
    </vt:vector>
  </HeadingPairs>
  <TitlesOfParts>
    <vt:vector baseType="lpstr" size="17">
      <vt:lpstr>Arial</vt:lpstr>
      <vt:lpstr>Calibri</vt:lpstr>
      <vt:lpstr>Arial Black</vt:lpstr>
      <vt:lpstr>微软雅黑</vt:lpstr>
      <vt:lpstr>黑体</vt:lpstr>
      <vt:lpstr>Office Theme</vt:lpstr>
      <vt:lpstr>回顾2022年，从博鳌亚洲论坛、二十国集团、金砖国家到亚太经合组织、中阿峰会，从推动落实全球发展倡议、全球安全倡议，到提倡“消除贸易、投资、技术壁垒，推动构建开放型世界经济”，再到旗帜鲜明 地指出“维护公道、反对霸道，维护公平、反对霸凌，维护团结、反对分裂”……习近平主席宣介中国主 张、提出中国方案，弘扬全人类共同价值，彰显新时代中国外交的大国担当。中国用自己的行动谱写了中国特色大国外交新华章，为构建人类命运共同体贡献中国力量。胸怀天下、蹲厉奋发的中国外交让世界上越来越多的国家和国际组织认识到，中国的发展是和平、进步力量的增长，中国是值得信任、必须合作的朋友和伙伴。结合材料，运用“科学思维”的相关知识，论证中国特色大国外交理念的正确性。(6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2024-09-24T18:43:11.280</cp:lastPrinted>
  <dcterms:created xsi:type="dcterms:W3CDTF">2024-09-24T10:43:11Z</dcterms:created>
  <dcterms:modified xsi:type="dcterms:W3CDTF">2024-09-24T10:43:13Z</dcterms:modified>
</cp:coreProperties>
</file>