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B49021-671F-451F-8BBA-3950A0AD2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B8980-E008-4DAF-A8BA-9EF9D1E15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1D9F05-B8CD-4F36-937D-FDD2A623E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C81B8B-373D-417A-95AC-15E3CF1AA1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AF62E0-506E-483D-BE81-31E9482402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4979CF-DE0C-417D-8FBB-C8EE64E208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B2D52B-87E6-482F-A329-1775799FE7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48F6C-1186-4362-A57D-F9B2D40D81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45A29-9B59-4976-BBF7-1D68E3FB8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9DAF3-AB6C-4853-89B6-1CEDED44B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74A9E-479E-4137-BD4A-10C7478B3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4516215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资本市场和金融机构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资本市场概述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金融机构简介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资本市场与金融机构关系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资本市场运作机制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金融机构在资本市场中作用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创新发展及未来趋势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资本市场概述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资本市场是指长期资金交易的市场，包括股票市场和债券市场，是企业和政府筹集长期资金的重要场所。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资本市场具有融资功能、投资功能、定价功能和风险管理功能，对于促进经济发展、优化资源配置和提高企业竞争力具有重要作用。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股票市场是投资者买卖股票的场所，包括主板市场、中小板市场、创业板市场等。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股票市场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125" r="8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债券市场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衍生品市场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债券市场是发行和交易债券的场所，包括国债市场、企业债市场、金融债市场等。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衍生品市场是以股票、债券等基础资产为标的物的金融衍生品交易场所，如期货市场、期权市场等。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参与者及角色</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189" r="16189"/>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发行人</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发行人是资本市场上的资金需求方，通过发行股票或债券筹集资金。</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监管机构</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监管机构负责对资本市场进行监管，维护市场秩序和保护投资者权益。</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投资者</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投资者是资本市场上的资金供给方，通过购买股票或债券进行投资。</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中介机构</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中介机构包括证券公司、投资银行、会计师事务所、律师事务所等，为发行人和投资者提供专业服务。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金融机构简介</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提供存贷款、结算、汇兑等金融服务，是金融体系的核心。</a:t>
            </a:r>
          </a:p>
        </p:txBody>
      </p:sp>
      <p:pic>
        <p:nvPicPr>
          <p:cNvPr id="4" name="Picture 4"/>
          <p:cNvPicPr>
            <a:picLocks noChangeAspect="1"/>
          </p:cNvPicPr>
          <p:nvPr/>
        </p:nvPicPr>
        <p:blipFill>
          <a:blip r:embed="rId2"/>
          <a:srcRect l="14958" r="149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583" r="165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商业银行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主要从事证券承销、交易、企业融资、并购等资本市场业务。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投资银行</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由政府发起、出资成立，为贯彻和配合政府特定经济政策和意图而进行融资和信用活动的机构。</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政策性银行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银行类金融机构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非银行类金融机构</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保险公司</a:t>
            </a:r>
          </a:p>
        </p:txBody>
      </p:sp>
      <p:sp>
        <p:nvSpPr>
          <p:cNvPr id="33" name="TextBox 33"/>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提供风险保障和资金融通功能，是社会保障体系的重要组成部分。</a:t>
            </a:r>
          </a:p>
        </p:txBody>
      </p:sp>
      <p:sp>
        <p:nvSpPr>
          <p:cNvPr id="34" name="TextBox 34"/>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证券公司</a:t>
            </a:r>
          </a:p>
        </p:txBody>
      </p:sp>
      <p:sp>
        <p:nvSpPr>
          <p:cNvPr id="35" name="TextBox 35"/>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提供证券交易、投资咨询、财务顾问等服务的专业机构。</a:t>
            </a:r>
          </a:p>
        </p:txBody>
      </p:sp>
      <p:sp>
        <p:nvSpPr>
          <p:cNvPr id="36" name="TextBox 36"/>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信托公司</a:t>
            </a:r>
          </a:p>
        </p:txBody>
      </p:sp>
      <p:sp>
        <p:nvSpPr>
          <p:cNvPr id="37" name="TextBox 37"/>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主要从事信托业务，以信任为基础，以委托为方式，代为管理和处分财产。</a:t>
            </a:r>
          </a:p>
        </p:txBody>
      </p:sp>
      <p:sp>
        <p:nvSpPr>
          <p:cNvPr id="38" name="TextBox 3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基金管理公司</a:t>
            </a:r>
          </a:p>
        </p:txBody>
      </p:sp>
      <p:sp>
        <p:nvSpPr>
          <p:cNvPr id="39" name="TextBox 39"/>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负责基金的发起、设立、经营和管理，为投资者提供专业的资产管理服务。</a:t>
            </a:r>
          </a:p>
        </p:txBody>
      </p:sp>
      <p:grpSp>
        <p:nvGrpSpPr>
          <p:cNvPr id="40" name="Group 40"/>
          <p:cNvGrpSpPr/>
          <p:nvPr/>
        </p:nvGrpSpPr>
        <p:grpSpPr>
          <a:xfrm>
            <a:off x="3652304" y="1008278"/>
            <a:ext cx="4886325" cy="4876800"/>
            <a:chOff x="3652304" y="1008278"/>
            <a:chExt cx="4886325" cy="4876800"/>
          </a:xfrm>
        </p:grpSpPr>
        <p:sp>
          <p:nvSpPr>
            <p:cNvPr id="41" name="Freeform 41"/>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监管机构及职责</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中国人民银行</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负责制定和执行货币政策，防范和化解金融风险，维护金融稳定。</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国家外汇管理局</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负责外汇及外汇市场的监督管理，维护国际收支平衡和国家经济安全。</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中国银保监会</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负责对银行业和保险业进行监督管理，保护消费者权益，维护市场秩序。</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中国证监会</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负责对证券市场进行监督管理，维护市场秩序，保障投资者合法权益。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资本市场与金融机构关系</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833" r="4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资本市场与金融机构共同推动经济发展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资本市场和金融机构在资源配置、风险管理等方面发挥重要作用，共同推动实体经济的发展。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资本市场为金融机构提供融资渠道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金融机构通过发行股票、债券等金融工具，在资本市场上筹集资金，扩大业务规模。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金融机构为资本市场提供流动性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金融机构作为市场上的主要参与者，通过买卖股票、债券等金融工具，为资本市场提供流动性，促进市场价格发现。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相互依存关系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金融机构与资本市场上的企业开展投融资业务合作，为企业提供资金支持，帮助企业实现快速发展。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投融资业务合作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金融机构与资本市场上的投资者开展资产管理业务合作，为投资者提供专业的投资理财服务，实现资产保值增值。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资产管理业务合作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随着金融市场的不断开放，金融机构与境外资本市场开展跨境业务合作，推动跨境投融资和国际贸易的发展。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跨境业务合作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业务合作模式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https://d.book118.com/137145162154006050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2024-09-23T15:24:02.325</cp:lastPrinted>
  <dcterms:created xsi:type="dcterms:W3CDTF">2024-09-23T07:24:02Z</dcterms:created>
  <dcterms:modified xsi:type="dcterms:W3CDTF">2024-09-23T07:24:04Z</dcterms:modified>
</cp:coreProperties>
</file>