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42" name="页眉占位符 1024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sz="1200" strike="noStrike" noProof="1"/>
          </a:p>
        </p:txBody>
      </p:sp>
      <p:sp>
        <p:nvSpPr>
          <p:cNvPr id="10243" name="日期占位符 1024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 fontAlgn="base"/>
            <a:endParaRPr lang="zh-CN" altLang="en-US" sz="1200" strike="noStrike" noProof="1"/>
          </a:p>
        </p:txBody>
      </p:sp>
      <p:sp>
        <p:nvSpPr>
          <p:cNvPr id="3076" name="幻灯片图像占位符 10243"/>
          <p:cNvSpPr>
            <a:spLocks noRot="1" noTextEdit="1"/>
          </p:cNvSpPr>
          <p:nvPr>
            <p:ph type="sldImg" idx="6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3077" name="文本占位符 10244"/>
          <p:cNvSpPr>
            <a:spLocks noGrp="1"/>
          </p:cNvSpPr>
          <p:nvPr>
            <p:ph type="body" sz="quarter" idx="7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46" name="页脚占位符 1024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fontAlgn="base"/>
            <a:endParaRPr lang="zh-CN" sz="1200" strike="noStrike" noProof="1"/>
          </a:p>
        </p:txBody>
      </p:sp>
      <p:sp>
        <p:nvSpPr>
          <p:cNvPr id="10247" name="灯片编号占位符 1024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fontAlgn="base"/>
            <a:fld id="{9A0DB2DC-4C9A-4742-B13C-FB6460FD3503}" type="slidenum">
              <a:rPr lang="zh-CN" sz="12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幻灯片图像占位符 38913"/>
          <p:cNvSpPr>
            <a:spLocks noRot="1" noTextEdit="1"/>
          </p:cNvSpPr>
          <p:nvPr>
            <p:ph type="sldImg"/>
          </p:nvPr>
        </p:nvSpPr>
        <p:spPr/>
      </p:sp>
      <p:sp>
        <p:nvSpPr>
          <p:cNvPr id="5122" name="文本占位符 38914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5123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1</a:t>
            </a:fld>
            <a:endParaRPr lang="zh-CN" altLang="en-US" sz="12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1265"/>
          <p:cNvSpPr>
            <a:spLocks noRot="1" noTextEdit="1"/>
          </p:cNvSpPr>
          <p:nvPr>
            <p:ph type="sldImg"/>
          </p:nvPr>
        </p:nvSpPr>
        <p:spPr/>
      </p:sp>
      <p:sp>
        <p:nvSpPr>
          <p:cNvPr id="7170" name="文本占位符 11266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7171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3313"/>
          <p:cNvSpPr>
            <a:spLocks noRot="1" noTextEdit="1"/>
          </p:cNvSpPr>
          <p:nvPr>
            <p:ph type="sldImg"/>
          </p:nvPr>
        </p:nvSpPr>
        <p:spPr/>
      </p:sp>
      <p:sp>
        <p:nvSpPr>
          <p:cNvPr id="9218" name="文本占位符 13314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9219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幻灯片图像占位符 15361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1266" name="文本占位符 15362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11267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1740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3314" name="文本占位符 17410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13315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945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5362" name="文本占位符 1945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15363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21505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7410" name="文本占位符 21506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17411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2764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19458" name="文本占位符 27650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19459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2457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21506" name="文本占位符 2457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21507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2969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23554" name="文本占位符 2969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23555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幻灯片图像占位符 31745"/>
          <p:cNvSpPr>
            <a:spLocks noRot="1" noTextEdit="1"/>
          </p:cNvSpPr>
          <p:nvPr>
            <p:ph type="sldImg"/>
          </p:nvPr>
        </p:nvSpPr>
        <p:spPr/>
      </p:sp>
      <p:sp>
        <p:nvSpPr>
          <p:cNvPr id="25602" name="文本占位符 31746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25603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幻灯片图像占位符 33793"/>
          <p:cNvSpPr>
            <a:spLocks noRot="1" noTextEdit="1"/>
          </p:cNvSpPr>
          <p:nvPr>
            <p:ph type="sldImg"/>
          </p:nvPr>
        </p:nvSpPr>
        <p:spPr/>
      </p:sp>
      <p:sp>
        <p:nvSpPr>
          <p:cNvPr id="27650" name="文本占位符 33794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27651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35841"/>
          <p:cNvSpPr>
            <a:spLocks noRot="1" noTextEdit="1"/>
          </p:cNvSpPr>
          <p:nvPr>
            <p:ph type="sldImg"/>
          </p:nvPr>
        </p:nvSpPr>
        <p:spPr/>
      </p:sp>
      <p:sp>
        <p:nvSpPr>
          <p:cNvPr id="29698" name="文本占位符 35842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29699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幻灯片图像占位符 3788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1746" name="文本占位符 37890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31747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幻灯片图像占位符 4812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3794" name="文本占位符 48130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33795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幻灯片图像占位符 5017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5842" name="文本占位符 5017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35843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幻灯片图像占位符 44033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7890" name="文本占位符 44034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37891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幻灯片图像占位符 46081"/>
          <p:cNvSpPr>
            <a:spLocks noRot="1" noTextEdit="1"/>
          </p:cNvSpPr>
          <p:nvPr>
            <p:ph type="sldImg"/>
          </p:nvPr>
        </p:nvSpPr>
        <p:spPr/>
      </p:sp>
      <p:sp>
        <p:nvSpPr>
          <p:cNvPr id="39938" name="文本占位符 46082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39939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幻灯片图像占位符 58369"/>
          <p:cNvSpPr>
            <a:spLocks noRot="1" noTextEdit="1"/>
          </p:cNvSpPr>
          <p:nvPr>
            <p:ph type="sldImg"/>
          </p:nvPr>
        </p:nvSpPr>
        <p:spPr/>
      </p:sp>
      <p:sp>
        <p:nvSpPr>
          <p:cNvPr id="41986" name="文本占位符 58370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41987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19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3" name="幻灯片图像占位符 6041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44034" name="文本占位符 6041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44035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20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幻灯片图像占位符 39937"/>
          <p:cNvSpPr>
            <a:spLocks noRot="1" noTextEdit="1"/>
          </p:cNvSpPr>
          <p:nvPr>
            <p:ph type="sldImg"/>
          </p:nvPr>
        </p:nvSpPr>
        <p:spPr/>
      </p:sp>
      <p:sp>
        <p:nvSpPr>
          <p:cNvPr id="46082" name="文本占位符 39938"/>
          <p:cNvSpPr>
            <a:spLocks noGrp="1"/>
          </p:cNvSpPr>
          <p:nvPr>
            <p:ph type="body" idx="1"/>
          </p:nvPr>
        </p:nvSpPr>
        <p:spPr/>
        <p:txBody>
          <a:bodyPr anchor="t" anchorCtr="0"/>
          <a:lstStyle/>
          <a:p>
            <a:pPr lvl="0" indent="0"/>
            <a:endParaRPr lang="zh-CN" altLang="en-US"/>
          </a:p>
        </p:txBody>
      </p:sp>
      <p:sp>
        <p:nvSpPr>
          <p:cNvPr id="46083" name="灯片编号占位符 1"/>
          <p:cNvSpPr/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indent="0" algn="r"/>
            <a:fld id="{9A0DB2DC-4C9A-4742-B13C-FB6460FD3503}" type="slidenum">
              <a:rPr lang="zh-CN" altLang="en-US" sz="1200"/>
              <a:t>21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47B6-227A-4A28-B92B-89BD78FA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44894-989F-4F14-847E-FF07136A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2226C-D492-42FC-A888-FE9BBA4B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784EA-DAED-43D8-8CE8-F19BC80E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8C1B4-3649-42F0-9A31-EDEF2659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43A3D-AF1A-4348-9CA2-EAA47B3FE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C6ADA-B980-49C6-99EB-F754652D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E832A-AB16-459A-8341-5377ABE5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677D7-5429-4176-B098-BFF595B7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45062-CC1D-4DC5-ACAB-46B1BFF9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7F2C2-AE6B-43EB-902F-2D46B72E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5122" name="标题 5121"/>
          <p:cNvSpPr>
            <a:spLocks noGrp="1" noRot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 kern="12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5123" name="副标题 5122"/>
          <p:cNvSpPr>
            <a:spLocks noGrp="1" noRot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 kern="1200"/>
            </a:lvl1pPr>
            <a:lvl2pPr marL="457200" lvl="1" indent="-457200" algn="ctr">
              <a:buNone/>
              <a:defRPr kern="1200"/>
            </a:lvl2pPr>
            <a:lvl3pPr marL="914400" lvl="2" indent="-914400" algn="ctr">
              <a:buNone/>
              <a:defRPr kern="1200"/>
            </a:lvl3pPr>
            <a:lvl4pPr marL="1371600" lvl="3" indent="-1371600" algn="ctr">
              <a:buNone/>
              <a:defRPr kern="1200"/>
            </a:lvl4pPr>
            <a:lvl5pPr marL="1828800" lvl="4" indent="-1828800" algn="ctr">
              <a:buNone/>
              <a:defRPr kern="1200"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5124" name="日期占位符 5123"/>
          <p:cNvSpPr>
            <a:spLocks noGrp="1"/>
          </p:cNvSpPr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fontAlgn="base"/>
            <a:endParaRPr lang="zh-CN" altLang="en-US" strike="noStrike" noProof="1"/>
          </a:p>
        </p:txBody>
      </p:sp>
      <p:sp>
        <p:nvSpPr>
          <p:cNvPr id="5125" name="页脚占位符 5124"/>
          <p:cNvSpPr>
            <a:spLocks noGrp="1"/>
          </p:cNvSpPr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fontAlgn="base"/>
            <a:endParaRPr lang="zh-CN" strike="noStrike" noProof="1"/>
          </a:p>
        </p:txBody>
      </p:sp>
      <p:sp>
        <p:nvSpPr>
          <p:cNvPr id="5126" name="灯片编号占位符 5125"/>
          <p:cNvSpPr>
            <a:spLocks noGrp="1"/>
          </p:cNvSpPr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60583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9569" y="685800"/>
            <a:ext cx="2135981" cy="51816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84119" cy="51816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lipArtAndTx" preserve="1">
  <p:cSld name="标题，剪贴画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联机映像占位符 2"/>
          <p:cNvSpPr>
            <a:spLocks noGrp="1"/>
          </p:cNvSpPr>
          <p:nvPr>
            <p:ph type="clipArt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联机映像占位符 3"/>
          <p:cNvSpPr>
            <a:spLocks noGrp="1"/>
          </p:cNvSpPr>
          <p:nvPr>
            <p:ph type="clipArt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4097"/>
          <p:cNvSpPr>
            <a:spLocks noGrp="1" noRot="1"/>
          </p:cNvSpPr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9" name="文本占位符 4098"/>
          <p:cNvSpPr>
            <a:spLocks noGrp="1" noRot="1"/>
          </p:cNvSpPr>
          <p:nvPr>
            <p:ph type="body" idx="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0" name="日期占位符 4099"/>
          <p:cNvSpPr>
            <a:spLocks noGrp="1"/>
          </p:cNvSpPr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4101" name="页脚占位符 4100"/>
          <p:cNvSpPr>
            <a:spLocks noGrp="1"/>
          </p:cNvSpPr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strike="noStrike" noProof="1"/>
          </a:p>
        </p:txBody>
      </p:sp>
      <p:sp>
        <p:nvSpPr>
          <p:cNvPr id="4102" name="灯片编号占位符 4101"/>
          <p:cNvSpPr>
            <a:spLocks noGrp="1"/>
          </p:cNvSpPr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/>
    </p:bldLst>
  </p:timing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63121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2049"/>
          <p:cNvSpPr>
            <a:spLocks noGrp="1" noRot="1"/>
          </p:cNvSpPr>
          <p:nvPr>
            <p:ph type="ctrTitle"/>
          </p:nvPr>
        </p:nvSpPr>
        <p:spPr/>
        <p:txBody>
          <a:bodyPr anchor="ctr" anchorCtr="0"/>
          <a:lstStyle/>
          <a:p>
            <a:pPr defTabSz="914400">
              <a:buClrTx/>
              <a:buSzTx/>
              <a:buFontTx/>
              <a:buNone/>
            </a:pPr>
            <a:r>
              <a:rPr lang="en-US" altLang="zh-CN" sz="4000" kern="1200" baseline="0">
                <a:latin typeface="+mj-lt"/>
                <a:ea typeface="+mj-ea"/>
                <a:cs typeface="+mj-cs"/>
              </a:rPr>
              <a:t>How To Write A Cover Letter and Resume</a:t>
            </a:r>
            <a:endParaRPr lang="en-US" altLang="zh-CN" sz="4000" kern="1200" baseline="0">
              <a:latin typeface="+mj-lt"/>
              <a:ea typeface="+mj-ea"/>
              <a:cs typeface="+mj-cs"/>
            </a:endParaRPr>
          </a:p>
        </p:txBody>
      </p:sp>
      <p:sp>
        <p:nvSpPr>
          <p:cNvPr id="4098" name="副标题 2050"/>
          <p:cNvSpPr>
            <a:spLocks noGrp="1" noRot="1"/>
          </p:cNvSpPr>
          <p:nvPr>
            <p:ph type="subTitle" idx="1"/>
          </p:nvPr>
        </p:nvSpPr>
        <p:spPr/>
        <p:txBody>
          <a:bodyPr anchor="t" anchorCtr="0"/>
          <a:lstStyle/>
          <a:p>
            <a:pPr defTabSz="914400">
              <a:buSzPct val="70000"/>
            </a:pPr>
            <a:r>
              <a:rPr lang="en-US" altLang="zh-CN" kern="1200" baseline="0">
                <a:latin typeface="+mn-lt"/>
                <a:ea typeface="+mn-ea"/>
                <a:cs typeface="+mn-cs"/>
              </a:rPr>
              <a:t>Practical English Writing</a:t>
            </a:r>
            <a:endParaRPr lang="en-US" altLang="zh-CN" kern="1200" baseline="0">
              <a:latin typeface="+mn-lt"/>
              <a:ea typeface="+mn-ea"/>
              <a:cs typeface="+mn-cs"/>
            </a:endParaRPr>
          </a:p>
        </p:txBody>
      </p:sp>
      <p:sp>
        <p:nvSpPr>
          <p:cNvPr id="4099" name="TextBox 409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921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What should a cover letter do?</a:t>
            </a:r>
            <a:endParaRPr lang="en-US" altLang="zh-CN"/>
          </a:p>
        </p:txBody>
      </p:sp>
      <p:sp>
        <p:nvSpPr>
          <p:cNvPr id="6146" name="文本占位符 9218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zh-CN"/>
              <a:t>Introduces you </a:t>
            </a:r>
            <a:endParaRPr lang="en-US" altLang="zh-CN"/>
          </a:p>
          <a:p>
            <a:r>
              <a:rPr lang="en-US" altLang="zh-CN"/>
              <a:t>Creates attention</a:t>
            </a:r>
            <a:endParaRPr lang="en-US" altLang="zh-CN"/>
          </a:p>
          <a:p>
            <a:r>
              <a:rPr lang="en-US" altLang="zh-CN"/>
              <a:t>Leads the reader to the resume</a:t>
            </a:r>
            <a:endParaRPr lang="en-US" altLang="zh-CN"/>
          </a:p>
          <a:p>
            <a:r>
              <a:rPr lang="en-US" altLang="zh-CN"/>
              <a:t>Draw attention to key summaries of your resume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228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 sz="4000"/>
              <a:t>Remember, don’t disqualify yourself by . . . </a:t>
            </a:r>
            <a:endParaRPr lang="en-US" altLang="zh-CN" sz="4000"/>
          </a:p>
        </p:txBody>
      </p:sp>
      <p:sp>
        <p:nvSpPr>
          <p:cNvPr id="8194" name="文本占位符 12290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zh-CN"/>
              <a:t>Being too lengthy</a:t>
            </a:r>
            <a:endParaRPr lang="en-US" altLang="zh-CN"/>
          </a:p>
          <a:p>
            <a:r>
              <a:rPr lang="en-US" altLang="zh-CN"/>
              <a:t>Bad grammar and incorrect punctuation</a:t>
            </a:r>
            <a:endParaRPr lang="en-US" altLang="zh-CN"/>
          </a:p>
          <a:p>
            <a:r>
              <a:rPr lang="en-US" altLang="zh-CN"/>
              <a:t>Unprofessional format</a:t>
            </a:r>
            <a:endParaRPr lang="en-US" altLang="zh-CN"/>
          </a:p>
          <a:p>
            <a:pPr>
              <a:buNone/>
            </a:pPr>
            <a:endParaRPr lang="en-US" altLang="zh-CN"/>
          </a:p>
          <a:p>
            <a:pPr>
              <a:buNone/>
            </a:pPr>
            <a:r>
              <a:rPr lang="en-US" altLang="zh-CN"/>
              <a:t>If you use a cover letter, do it right.</a:t>
            </a:r>
            <a:endParaRPr lang="en-US" altLang="zh-CN"/>
          </a:p>
          <a:p>
            <a:pPr>
              <a:buNone/>
            </a:pPr>
            <a:endParaRPr lang="en-US" altLang="zh-CN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4337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 Cover Letter</a:t>
            </a:r>
            <a:endParaRPr lang="en-US" altLang="zh-CN"/>
          </a:p>
        </p:txBody>
      </p:sp>
      <p:sp>
        <p:nvSpPr>
          <p:cNvPr id="10242" name="文本占位符 14338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zh-CN"/>
              <a:t>Paragraph One – </a:t>
            </a:r>
            <a:endParaRPr lang="en-US" altLang="zh-CN"/>
          </a:p>
          <a:p>
            <a:pPr lvl="1"/>
            <a:r>
              <a:rPr lang="en-US" altLang="zh-CN"/>
              <a:t>This is why I am writing to you</a:t>
            </a:r>
            <a:endParaRPr lang="en-US" altLang="zh-CN"/>
          </a:p>
          <a:p>
            <a:pPr lvl="1"/>
            <a:r>
              <a:rPr lang="en-US" altLang="zh-CN"/>
              <a:t>Create attention</a:t>
            </a:r>
            <a:endParaRPr lang="en-US" altLang="zh-CN"/>
          </a:p>
          <a:p>
            <a:pPr lvl="1"/>
            <a:r>
              <a:rPr lang="en-US" altLang="zh-CN"/>
              <a:t>Types</a:t>
            </a:r>
            <a:endParaRPr lang="en-US" altLang="zh-CN"/>
          </a:p>
          <a:p>
            <a:pPr lvl="2"/>
            <a:r>
              <a:rPr lang="en-US" altLang="zh-CN"/>
              <a:t>Summary</a:t>
            </a:r>
            <a:endParaRPr lang="en-US" altLang="zh-CN"/>
          </a:p>
          <a:p>
            <a:pPr lvl="2"/>
            <a:r>
              <a:rPr lang="en-US" altLang="zh-CN"/>
              <a:t>Name Opening</a:t>
            </a:r>
            <a:endParaRPr lang="en-US" altLang="zh-CN"/>
          </a:p>
          <a:p>
            <a:pPr lvl="2"/>
            <a:r>
              <a:rPr lang="en-US" altLang="zh-CN"/>
              <a:t>Request Opening</a:t>
            </a:r>
            <a:endParaRPr lang="en-US" altLang="zh-CN"/>
          </a:p>
          <a:p>
            <a:pPr lvl="2"/>
            <a:r>
              <a:rPr lang="en-US" altLang="zh-CN"/>
              <a:t>Question Opening</a:t>
            </a:r>
            <a:endParaRPr lang="en-US" altLang="zh-CN"/>
          </a:p>
          <a:p>
            <a:pPr>
              <a:buNone/>
            </a:pPr>
            <a:endParaRPr lang="en-US" altLang="zh-CN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6385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Summary Opening</a:t>
            </a:r>
            <a:endParaRPr lang="en-US" altLang="zh-CN"/>
          </a:p>
        </p:txBody>
      </p:sp>
      <p:sp>
        <p:nvSpPr>
          <p:cNvPr id="12290" name="文本占位符 16386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buNone/>
            </a:pPr>
            <a:endParaRPr lang="en-US" altLang="zh-CN"/>
          </a:p>
          <a:p>
            <a:pPr>
              <a:buNone/>
            </a:pPr>
            <a:r>
              <a:rPr lang="en-US" altLang="zh-CN"/>
              <a:t>	</a:t>
            </a:r>
            <a:r>
              <a:rPr lang="en-US" altLang="zh-CN" i="1"/>
              <a:t>Dear Mr. Baldwin:</a:t>
            </a:r>
            <a:endParaRPr lang="en-US" altLang="zh-CN" i="1"/>
          </a:p>
          <a:p>
            <a:pPr>
              <a:buNone/>
            </a:pPr>
            <a:endParaRPr lang="en-US" altLang="zh-CN" i="1"/>
          </a:p>
          <a:p>
            <a:pPr>
              <a:buNone/>
            </a:pPr>
            <a:r>
              <a:rPr lang="en-US" altLang="zh-CN" i="1"/>
              <a:t>	I would like to apply for the position of Front Office Manager at the Four Seasons Maui.  I have enclosed my resume for your review.</a:t>
            </a:r>
            <a:endParaRPr lang="en-US" altLang="zh-CN" i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8433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Name Opening</a:t>
            </a:r>
            <a:endParaRPr lang="en-US" altLang="zh-CN"/>
          </a:p>
        </p:txBody>
      </p:sp>
      <p:sp>
        <p:nvSpPr>
          <p:cNvPr id="14338" name="文本占位符 18434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lnSpc>
                <a:spcPct val="90000"/>
              </a:lnSpc>
              <a:buNone/>
            </a:pPr>
            <a:r>
              <a:rPr lang="en-US" altLang="zh-CN" sz="2800"/>
              <a:t>	</a:t>
            </a:r>
            <a:r>
              <a:rPr lang="en-US" altLang="zh-CN" sz="2800" i="1"/>
              <a:t>Dear Ms. Walker:</a:t>
            </a:r>
            <a:endParaRPr lang="en-US" altLang="zh-CN" sz="2800" i="1"/>
          </a:p>
          <a:p>
            <a:pPr>
              <a:lnSpc>
                <a:spcPct val="90000"/>
              </a:lnSpc>
              <a:buNone/>
            </a:pPr>
            <a:endParaRPr lang="en-US" altLang="zh-CN" sz="2800" i="1"/>
          </a:p>
          <a:p>
            <a:pPr>
              <a:lnSpc>
                <a:spcPct val="90000"/>
              </a:lnSpc>
              <a:buNone/>
            </a:pPr>
            <a:r>
              <a:rPr lang="en-US" altLang="zh-CN" sz="2800" i="1"/>
              <a:t>	Amy Sellers suggested I contact you regarding the Recreational Supervisor position available with the Sheraton Waikiki Hotel.  I have worked continuously at the Doubletree Alana Hotel in the area of pool services for the last three years.  I am confident my experience with the Doubletree Alana Hotel qualifies me for this supervisor position.</a:t>
            </a:r>
            <a:endParaRPr lang="en-US" altLang="zh-CN" sz="2800" i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20481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Request Opening</a:t>
            </a:r>
            <a:endParaRPr lang="en-US" altLang="zh-CN"/>
          </a:p>
        </p:txBody>
      </p:sp>
      <p:sp>
        <p:nvSpPr>
          <p:cNvPr id="16386" name="文本占位符 20482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buNone/>
            </a:pPr>
            <a:r>
              <a:rPr lang="en-US" altLang="zh-CN" sz="2800" i="1"/>
              <a:t>	Dear Mr. Jarvis:</a:t>
            </a:r>
            <a:endParaRPr lang="en-US" altLang="zh-CN" sz="2800" i="1"/>
          </a:p>
          <a:p>
            <a:pPr>
              <a:buNone/>
            </a:pPr>
            <a:endParaRPr lang="en-US" altLang="zh-CN" sz="2800" i="1"/>
          </a:p>
          <a:p>
            <a:pPr>
              <a:buNone/>
            </a:pPr>
            <a:r>
              <a:rPr lang="en-US" altLang="zh-CN" sz="2800" i="1"/>
              <a:t>	I would like to be considered for a position as an assistant in one of your marketing departments at Sheraton Hotels and Resorts Waikiki in the areas of advertising, sales promotion, marketing research, or brand management.</a:t>
            </a:r>
            <a:endParaRPr lang="en-US" altLang="zh-CN" sz="2800" i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26625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Request Opening (cont.)</a:t>
            </a:r>
            <a:endParaRPr lang="en-US" altLang="zh-CN"/>
          </a:p>
        </p:txBody>
      </p:sp>
      <p:sp>
        <p:nvSpPr>
          <p:cNvPr id="18434" name="文本占位符 26626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buNone/>
            </a:pPr>
            <a:r>
              <a:rPr lang="en-US" altLang="zh-CN"/>
              <a:t>	</a:t>
            </a:r>
            <a:r>
              <a:rPr lang="en-US" altLang="zh-CN" i="1"/>
              <a:t>Dear Mr. White:</a:t>
            </a:r>
            <a:endParaRPr lang="en-US" altLang="zh-CN" i="1"/>
          </a:p>
          <a:p>
            <a:pPr>
              <a:buNone/>
            </a:pPr>
            <a:endParaRPr lang="en-US" altLang="zh-CN" i="1"/>
          </a:p>
          <a:p>
            <a:pPr>
              <a:buNone/>
            </a:pPr>
            <a:r>
              <a:rPr lang="en-US" altLang="zh-CN" i="1"/>
              <a:t>	Please accept this letter as an expression of interest in the position of Flight Attendant</a:t>
            </a:r>
            <a:r>
              <a:rPr lang="en-US" altLang="zh-CN"/>
              <a:t>.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23553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Question Opening</a:t>
            </a:r>
            <a:endParaRPr lang="en-US" altLang="zh-CN"/>
          </a:p>
        </p:txBody>
      </p:sp>
      <p:sp>
        <p:nvSpPr>
          <p:cNvPr id="20482" name="文本占位符 23554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buNone/>
            </a:pPr>
            <a:r>
              <a:rPr lang="en-US" altLang="zh-CN" i="1"/>
              <a:t>	Dear Sir or Madam:</a:t>
            </a:r>
            <a:endParaRPr lang="en-US" altLang="zh-CN" i="1"/>
          </a:p>
          <a:p>
            <a:pPr>
              <a:buNone/>
            </a:pPr>
            <a:endParaRPr lang="en-US" altLang="zh-CN" i="1"/>
          </a:p>
          <a:p>
            <a:pPr>
              <a:buNone/>
            </a:pPr>
            <a:r>
              <a:rPr lang="en-US" altLang="zh-CN" i="1"/>
              <a:t>	Do you have an opening for a computer?If so,I have two years of highly successful experience in writing in the C and COBOL languages.</a:t>
            </a:r>
            <a:endParaRPr lang="en-US" altLang="zh-CN" i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28673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Middle Paragraph (s)</a:t>
            </a:r>
            <a:endParaRPr lang="en-US" altLang="zh-CN"/>
          </a:p>
        </p:txBody>
      </p:sp>
      <p:sp>
        <p:nvSpPr>
          <p:cNvPr id="22530" name="文本占位符 28674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zh-CN" sz="2800"/>
              <a:t>Create </a:t>
            </a:r>
            <a:r>
              <a:rPr lang="en-US" altLang="zh-CN" sz="2800" u="sng"/>
              <a:t>DESIRE</a:t>
            </a:r>
            <a:endParaRPr lang="en-US" altLang="zh-CN" sz="2800" u="sng"/>
          </a:p>
          <a:p>
            <a:r>
              <a:rPr lang="en-US" altLang="zh-CN" sz="2800"/>
              <a:t>Tell them how you are “marketable”</a:t>
            </a:r>
            <a:endParaRPr lang="en-US" altLang="zh-CN" sz="2800"/>
          </a:p>
          <a:p>
            <a:r>
              <a:rPr lang="en-US" altLang="zh-CN" sz="2800"/>
              <a:t>Focus on one or more of these:</a:t>
            </a:r>
            <a:endParaRPr lang="en-US" altLang="zh-CN" sz="2800"/>
          </a:p>
          <a:p>
            <a:pPr lvl="1"/>
            <a:r>
              <a:rPr lang="en-US" altLang="zh-CN" sz="2400"/>
              <a:t>education</a:t>
            </a:r>
            <a:endParaRPr lang="en-US" altLang="zh-CN" sz="2400"/>
          </a:p>
          <a:p>
            <a:pPr lvl="1"/>
            <a:r>
              <a:rPr lang="en-US" altLang="zh-CN" sz="2400"/>
              <a:t>work experience</a:t>
            </a:r>
            <a:endParaRPr lang="en-US" altLang="zh-CN" sz="2400"/>
          </a:p>
          <a:p>
            <a:pPr lvl="1"/>
            <a:r>
              <a:rPr lang="en-US" altLang="zh-CN" sz="2400"/>
              <a:t>ability to work with others</a:t>
            </a:r>
            <a:endParaRPr lang="en-US" altLang="zh-CN" sz="2400"/>
          </a:p>
          <a:p>
            <a:pPr lvl="1"/>
            <a:r>
              <a:rPr lang="en-US" altLang="zh-CN" sz="2400"/>
              <a:t>interest in your field</a:t>
            </a:r>
            <a:endParaRPr lang="en-US" altLang="zh-CN" sz="2400"/>
          </a:p>
          <a:p>
            <a:pPr lvl="1"/>
            <a:r>
              <a:rPr lang="en-US" altLang="zh-CN" sz="2400"/>
              <a:t>interest in the company</a:t>
            </a:r>
            <a:endParaRPr lang="en-US" altLang="zh-CN" sz="2400"/>
          </a:p>
          <a:p>
            <a:pPr lvl="1"/>
            <a:r>
              <a:rPr lang="en-US" altLang="zh-CN" sz="2400"/>
              <a:t>responsibilities on previous assignments</a:t>
            </a:r>
            <a:endParaRPr lang="en-US" altLang="zh-CN" sz="2400"/>
          </a:p>
          <a:p>
            <a:pPr lvl="1"/>
            <a:endParaRPr lang="en-US" altLang="zh-CN" sz="2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30721"/>
          <p:cNvSpPr>
            <a:spLocks noGrp="1" noRot="1"/>
          </p:cNvSpPr>
          <p:nvPr>
            <p:ph type="title"/>
          </p:nvPr>
        </p:nvSpPr>
        <p:spPr>
          <a:xfrm>
            <a:off x="871538" y="-92075"/>
            <a:ext cx="8162925" cy="762000"/>
          </a:xfrm>
        </p:spPr>
        <p:txBody>
          <a:bodyPr anchor="ctr" anchorCtr="0"/>
          <a:lstStyle/>
          <a:p>
            <a:endParaRPr lang="zh-CN" altLang="en-US"/>
          </a:p>
        </p:txBody>
      </p:sp>
      <p:sp>
        <p:nvSpPr>
          <p:cNvPr id="24578" name="文本占位符 30722"/>
          <p:cNvSpPr>
            <a:spLocks noGrp="1" noRot="1"/>
          </p:cNvSpPr>
          <p:nvPr>
            <p:ph idx="1"/>
          </p:nvPr>
        </p:nvSpPr>
        <p:spPr>
          <a:xfrm>
            <a:off x="687388" y="2114550"/>
            <a:ext cx="7775575" cy="3749675"/>
          </a:xfrm>
        </p:spPr>
        <p:txBody>
          <a:bodyPr anchor="t" anchorCtr="0"/>
          <a:lstStyle/>
          <a:p>
            <a:pPr>
              <a:buNone/>
            </a:pPr>
            <a:r>
              <a:rPr lang="en-US" altLang="zh-CN" i="1"/>
              <a:t>	As you will see from the attached resume, my successful purchasing background, along with my interest and education in computer software, provides me with the confidence that I can bring your company the knowledge and responsibility your work demands.</a:t>
            </a:r>
            <a:endParaRPr lang="en-US" altLang="zh-CN" i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32769"/>
          <p:cNvSpPr>
            <a:spLocks noGrp="1" noRot="1"/>
          </p:cNvSpPr>
          <p:nvPr>
            <p:ph type="title"/>
          </p:nvPr>
        </p:nvSpPr>
        <p:spPr>
          <a:xfrm>
            <a:off x="871538" y="3175"/>
            <a:ext cx="8162925" cy="762000"/>
          </a:xfrm>
        </p:spPr>
        <p:txBody>
          <a:bodyPr anchor="ctr" anchorCtr="0"/>
          <a:lstStyle/>
          <a:p>
            <a:endParaRPr lang="zh-CN" altLang="en-US"/>
          </a:p>
        </p:txBody>
      </p:sp>
      <p:sp>
        <p:nvSpPr>
          <p:cNvPr id="26626" name="文本占位符 32770"/>
          <p:cNvSpPr>
            <a:spLocks noGrp="1" noRot="1"/>
          </p:cNvSpPr>
          <p:nvPr>
            <p:ph idx="1"/>
          </p:nvPr>
        </p:nvSpPr>
        <p:spPr>
          <a:xfrm>
            <a:off x="687388" y="2114550"/>
            <a:ext cx="7775575" cy="3749675"/>
          </a:xfrm>
        </p:spPr>
        <p:txBody>
          <a:bodyPr anchor="t" anchorCtr="0"/>
          <a:lstStyle/>
          <a:p>
            <a:pPr>
              <a:lnSpc>
                <a:spcPct val="90000"/>
              </a:lnSpc>
              <a:buNone/>
            </a:pPr>
            <a:r>
              <a:rPr lang="en-US" altLang="zh-CN" sz="2800"/>
              <a:t>	</a:t>
            </a:r>
            <a:r>
              <a:rPr lang="en-US" altLang="zh-CN" sz="2800" i="1"/>
              <a:t>I am seeking a career that will allow me to apply my interpersonal skills to the fullest and pursue my commitment to serving the public.  I believe that the Flight Attendant profession provides the best possible avenue along which to achieve these goals, and that, in turn, I am able to become a real asset to your company as a member of your passenger service team.</a:t>
            </a:r>
            <a:endParaRPr lang="en-US" altLang="zh-CN" sz="2800" i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34817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Closing Paragraph	</a:t>
            </a:r>
            <a:endParaRPr lang="en-US" altLang="zh-CN"/>
          </a:p>
        </p:txBody>
      </p:sp>
      <p:sp>
        <p:nvSpPr>
          <p:cNvPr id="28674" name="文本占位符 34818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zh-CN"/>
              <a:t>Calls for </a:t>
            </a:r>
            <a:r>
              <a:rPr lang="en-US" altLang="zh-CN" u="sng"/>
              <a:t>ACTION</a:t>
            </a:r>
            <a:endParaRPr lang="en-US" altLang="zh-CN" u="sng"/>
          </a:p>
          <a:p>
            <a:pPr lvl="1"/>
            <a:r>
              <a:rPr lang="en-US" altLang="zh-CN"/>
              <a:t>Ask for an interview</a:t>
            </a:r>
            <a:endParaRPr lang="en-US" altLang="zh-CN"/>
          </a:p>
          <a:p>
            <a:pPr lvl="1"/>
            <a:r>
              <a:rPr lang="en-US" altLang="zh-CN"/>
              <a:t>Offer to come to the employer’s office when it is convenient.</a:t>
            </a:r>
            <a:endParaRPr lang="en-US" altLang="zh-CN"/>
          </a:p>
          <a:p>
            <a:pPr lvl="1"/>
            <a:r>
              <a:rPr lang="en-US" altLang="zh-CN"/>
              <a:t>Make action easy by giving your telephone number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36865"/>
          <p:cNvSpPr>
            <a:spLocks noGrp="1" noRot="1"/>
          </p:cNvSpPr>
          <p:nvPr>
            <p:ph type="title"/>
          </p:nvPr>
        </p:nvSpPr>
        <p:spPr>
          <a:xfrm>
            <a:off x="871538" y="-92075"/>
            <a:ext cx="8162925" cy="762000"/>
          </a:xfrm>
        </p:spPr>
        <p:txBody>
          <a:bodyPr anchor="ctr" anchorCtr="0"/>
          <a:lstStyle/>
          <a:p>
            <a:endParaRPr lang="zh-CN" altLang="en-US"/>
          </a:p>
        </p:txBody>
      </p:sp>
      <p:sp>
        <p:nvSpPr>
          <p:cNvPr id="30722" name="文本占位符 36866"/>
          <p:cNvSpPr>
            <a:spLocks noGrp="1" noRot="1"/>
          </p:cNvSpPr>
          <p:nvPr>
            <p:ph idx="1"/>
          </p:nvPr>
        </p:nvSpPr>
        <p:spPr>
          <a:xfrm>
            <a:off x="687388" y="2252663"/>
            <a:ext cx="7775575" cy="3611562"/>
          </a:xfrm>
        </p:spPr>
        <p:txBody>
          <a:bodyPr anchor="t" anchorCtr="0"/>
          <a:lstStyle/>
          <a:p>
            <a:pPr>
              <a:lnSpc>
                <a:spcPct val="90000"/>
              </a:lnSpc>
              <a:buNone/>
            </a:pPr>
            <a:r>
              <a:rPr lang="en-US" altLang="zh-CN" i="1"/>
              <a:t>	Thank you for your time and consideration.  I would welcome a personal interview in which we may discuss my potential contributions to  your company.  Please telephone me at (808) 669-2201 after 2 pm and suggest a time at which it will be convenient for us to talk.  I look forward to your reply.</a:t>
            </a:r>
            <a:endParaRPr lang="en-US" altLang="zh-CN" i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47105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Cover Letter “Do’s”	</a:t>
            </a:r>
            <a:endParaRPr lang="en-US" altLang="zh-CN"/>
          </a:p>
        </p:txBody>
      </p:sp>
      <p:sp>
        <p:nvSpPr>
          <p:cNvPr id="32770" name="文本占位符 47106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lnSpc>
                <a:spcPct val="90000"/>
              </a:lnSpc>
            </a:pPr>
            <a:r>
              <a:rPr lang="en-US" altLang="zh-CN"/>
              <a:t>Address your letter to a specific person</a:t>
            </a:r>
            <a:endParaRPr lang="en-US" altLang="zh-CN"/>
          </a:p>
          <a:p>
            <a:pPr>
              <a:lnSpc>
                <a:spcPct val="90000"/>
              </a:lnSpc>
            </a:pPr>
            <a:r>
              <a:rPr lang="en-US" altLang="zh-CN"/>
              <a:t>Tailor each cover letter to the specifics of each job for which you apply: market yourself effectively</a:t>
            </a:r>
            <a:endParaRPr lang="en-US" altLang="zh-CN"/>
          </a:p>
          <a:p>
            <a:pPr>
              <a:lnSpc>
                <a:spcPct val="90000"/>
              </a:lnSpc>
            </a:pPr>
            <a:r>
              <a:rPr lang="en-US" altLang="zh-CN"/>
              <a:t>Check your spelling and grammar</a:t>
            </a:r>
            <a:endParaRPr lang="en-US" altLang="zh-CN"/>
          </a:p>
          <a:p>
            <a:pPr>
              <a:lnSpc>
                <a:spcPct val="90000"/>
              </a:lnSpc>
            </a:pPr>
            <a:r>
              <a:rPr lang="en-US" altLang="zh-CN"/>
              <a:t>Always keep a copy for reference and follow up</a:t>
            </a:r>
            <a:endParaRPr lang="en-US" altLang="zh-CN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49153"/>
          <p:cNvSpPr>
            <a:spLocks noGrp="1" noRot="1"/>
          </p:cNvSpPr>
          <p:nvPr>
            <p:ph type="title"/>
          </p:nvPr>
        </p:nvSpPr>
        <p:spPr>
          <a:xfrm>
            <a:off x="301625" y="1222375"/>
            <a:ext cx="8540750" cy="606425"/>
          </a:xfrm>
        </p:spPr>
        <p:txBody>
          <a:bodyPr anchor="ctr" anchorCtr="0"/>
          <a:lstStyle/>
          <a:p>
            <a:r>
              <a:rPr lang="en-US" altLang="zh-CN"/>
              <a:t>Cover Letter “Do’s”</a:t>
            </a:r>
            <a:endParaRPr lang="en-US" altLang="zh-CN"/>
          </a:p>
        </p:txBody>
      </p:sp>
      <p:sp>
        <p:nvSpPr>
          <p:cNvPr id="34818" name="文本占位符 49154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>
              <a:lnSpc>
                <a:spcPct val="90000"/>
              </a:lnSpc>
            </a:pPr>
            <a:r>
              <a:rPr lang="en-US" altLang="zh-CN" sz="2800"/>
              <a:t>Use your stationery</a:t>
            </a: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Use proper titles – Dear Mrs. Lacro/ Dear Erika</a:t>
            </a: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Sign in black ink</a:t>
            </a: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Compliment the company – extend your thanks</a:t>
            </a: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Thank you for your consideration</a:t>
            </a:r>
            <a:endParaRPr lang="en-US" altLang="zh-CN" sz="2800"/>
          </a:p>
          <a:p>
            <a:pPr>
              <a:lnSpc>
                <a:spcPct val="90000"/>
              </a:lnSpc>
            </a:pPr>
            <a:r>
              <a:rPr lang="en-US" altLang="zh-CN" sz="2800"/>
              <a:t>Don’t tell them you will call at 3P on Tuesday to make an appointment</a:t>
            </a:r>
            <a:endParaRPr lang="en-US" altLang="zh-CN" sz="2800"/>
          </a:p>
          <a:p>
            <a:pPr>
              <a:lnSpc>
                <a:spcPct val="90000"/>
              </a:lnSpc>
            </a:pP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865" name="图片 43009" descr="letter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350" y="-892175"/>
            <a:ext cx="6835775" cy="8718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913" name="图片 45057" descr="Sample Cover Letter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813" y="-1068387"/>
            <a:ext cx="7508875" cy="93932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1" name="标题 57345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3600" b="1">
                <a:solidFill>
                  <a:srgbClr val="660033"/>
                </a:solidFill>
              </a:rPr>
              <a:t>求职信</a:t>
            </a:r>
            <a:r>
              <a:rPr lang="en-US" altLang="zh-CN" sz="4000" b="1">
                <a:solidFill>
                  <a:srgbClr val="660033"/>
                </a:solidFill>
              </a:rPr>
              <a:t>(Letter of Application)</a:t>
            </a:r>
            <a:endParaRPr lang="en-US" altLang="zh-CN" sz="4000">
              <a:solidFill>
                <a:srgbClr val="660033"/>
              </a:solidFill>
            </a:endParaRPr>
          </a:p>
        </p:txBody>
      </p:sp>
      <p:sp>
        <p:nvSpPr>
          <p:cNvPr id="40962" name="文本占位符 57346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 algn="just">
              <a:buNone/>
            </a:pPr>
            <a:r>
              <a:rPr lang="en-US" altLang="zh-CN" b="1"/>
              <a:t>    </a:t>
            </a:r>
            <a:r>
              <a:rPr lang="zh-CN" altLang="en-US" b="1">
                <a:solidFill>
                  <a:srgbClr val="008080"/>
                </a:solidFill>
              </a:rPr>
              <a:t>说明</a:t>
            </a:r>
            <a:r>
              <a:rPr lang="en-US" altLang="zh-CN" b="1">
                <a:solidFill>
                  <a:srgbClr val="008080"/>
                </a:solidFill>
              </a:rPr>
              <a:t>: </a:t>
            </a:r>
            <a:r>
              <a:rPr lang="zh-CN" altLang="en-US" b="1">
                <a:solidFill>
                  <a:srgbClr val="008080"/>
                </a:solidFill>
              </a:rPr>
              <a:t>请以李丽的名义写一封求职信。</a:t>
            </a:r>
            <a:endParaRPr lang="zh-CN" altLang="en-US" b="1">
              <a:solidFill>
                <a:srgbClr val="008080"/>
              </a:solidFill>
            </a:endParaRPr>
          </a:p>
          <a:p>
            <a:pPr algn="just">
              <a:buNone/>
            </a:pPr>
            <a:r>
              <a:rPr lang="zh-CN" altLang="en-US" b="1">
                <a:solidFill>
                  <a:srgbClr val="008080"/>
                </a:solidFill>
              </a:rPr>
              <a:t>	李丽，</a:t>
            </a:r>
            <a:r>
              <a:rPr lang="en-US" altLang="zh-CN" b="1">
                <a:solidFill>
                  <a:srgbClr val="008080"/>
                </a:solidFill>
              </a:rPr>
              <a:t>26</a:t>
            </a:r>
            <a:r>
              <a:rPr lang="zh-CN" altLang="en-US" b="1">
                <a:solidFill>
                  <a:srgbClr val="008080"/>
                </a:solidFill>
              </a:rPr>
              <a:t>岁，毕业于龙江技术学院，主修企业管理，各门课程都优良。学过速记与打字，速度各为每分钟</a:t>
            </a:r>
            <a:r>
              <a:rPr lang="en-US" altLang="zh-CN" b="1">
                <a:solidFill>
                  <a:srgbClr val="008080"/>
                </a:solidFill>
              </a:rPr>
              <a:t>90</a:t>
            </a:r>
            <a:r>
              <a:rPr lang="zh-CN" altLang="en-US" b="1">
                <a:solidFill>
                  <a:srgbClr val="008080"/>
                </a:solidFill>
              </a:rPr>
              <a:t>字和</a:t>
            </a:r>
            <a:r>
              <a:rPr lang="en-US" altLang="zh-CN" b="1">
                <a:solidFill>
                  <a:srgbClr val="008080"/>
                </a:solidFill>
              </a:rPr>
              <a:t>70</a:t>
            </a:r>
            <a:r>
              <a:rPr lang="zh-CN" altLang="en-US" b="1">
                <a:solidFill>
                  <a:srgbClr val="008080"/>
                </a:solidFill>
              </a:rPr>
              <a:t>字。请为她拟出一份给公司的自荐信，希望能在该公司谋得总经理秘书一职。请注意书信的格式。书信的日期为</a:t>
            </a:r>
            <a:r>
              <a:rPr lang="en-US" altLang="zh-CN" b="1">
                <a:solidFill>
                  <a:srgbClr val="008080"/>
                </a:solidFill>
              </a:rPr>
              <a:t>2004</a:t>
            </a:r>
            <a:r>
              <a:rPr lang="zh-CN" altLang="en-US" b="1">
                <a:solidFill>
                  <a:srgbClr val="008080"/>
                </a:solidFill>
              </a:rPr>
              <a:t>年</a:t>
            </a:r>
            <a:r>
              <a:rPr lang="en-US" altLang="zh-CN" b="1">
                <a:solidFill>
                  <a:srgbClr val="008080"/>
                </a:solidFill>
              </a:rPr>
              <a:t>6</a:t>
            </a:r>
            <a:r>
              <a:rPr lang="zh-CN" altLang="en-US" b="1">
                <a:solidFill>
                  <a:srgbClr val="008080"/>
                </a:solidFill>
              </a:rPr>
              <a:t>月</a:t>
            </a:r>
            <a:r>
              <a:rPr lang="en-US" altLang="zh-CN" b="1">
                <a:solidFill>
                  <a:srgbClr val="008080"/>
                </a:solidFill>
              </a:rPr>
              <a:t>25</a:t>
            </a:r>
            <a:r>
              <a:rPr lang="zh-CN" altLang="en-US" b="1">
                <a:solidFill>
                  <a:srgbClr val="008080"/>
                </a:solidFill>
              </a:rPr>
              <a:t>日。</a:t>
            </a:r>
            <a:endParaRPr lang="zh-CN" altLang="en-US" b="1">
              <a:solidFill>
                <a:srgbClr val="008080"/>
              </a:solidFill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9" name="文本占位符 59393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pPr algn="just">
              <a:buNone/>
            </a:pPr>
            <a:r>
              <a:rPr lang="en-US" altLang="zh-CN"/>
              <a:t>  </a:t>
            </a:r>
            <a:r>
              <a:rPr lang="en-US" altLang="zh-CN" sz="3600" b="1">
                <a:solidFill>
                  <a:srgbClr val="008080"/>
                </a:solidFill>
              </a:rPr>
              <a:t>Words for reference:    </a:t>
            </a:r>
            <a:endParaRPr lang="en-US" altLang="zh-CN" sz="3600" b="1">
              <a:solidFill>
                <a:srgbClr val="008080"/>
              </a:solidFill>
            </a:endParaRPr>
          </a:p>
          <a:p>
            <a:pPr algn="just">
              <a:buNone/>
            </a:pPr>
            <a:r>
              <a:rPr lang="en-US" altLang="zh-CN" sz="3600" b="1">
                <a:solidFill>
                  <a:srgbClr val="008080"/>
                </a:solidFill>
              </a:rPr>
              <a:t>  </a:t>
            </a:r>
            <a:r>
              <a:rPr lang="zh-CN" altLang="en-US" sz="3600" b="1">
                <a:solidFill>
                  <a:srgbClr val="008080"/>
                </a:solidFill>
              </a:rPr>
              <a:t>技术学院</a:t>
            </a:r>
            <a:r>
              <a:rPr lang="en-US" altLang="zh-CN" sz="3600" b="1">
                <a:solidFill>
                  <a:srgbClr val="008080"/>
                </a:solidFill>
              </a:rPr>
              <a:t>:Technical college    </a:t>
            </a:r>
            <a:endParaRPr lang="en-US" altLang="zh-CN" sz="3600" b="1">
              <a:solidFill>
                <a:srgbClr val="008080"/>
              </a:solidFill>
            </a:endParaRPr>
          </a:p>
          <a:p>
            <a:pPr algn="just">
              <a:buNone/>
            </a:pPr>
            <a:r>
              <a:rPr lang="en-US" altLang="zh-CN" sz="3600" b="1">
                <a:solidFill>
                  <a:srgbClr val="008080"/>
                </a:solidFill>
              </a:rPr>
              <a:t>  </a:t>
            </a:r>
            <a:r>
              <a:rPr lang="zh-CN" altLang="en-US" sz="3600" b="1">
                <a:solidFill>
                  <a:srgbClr val="008080"/>
                </a:solidFill>
              </a:rPr>
              <a:t>企业管理</a:t>
            </a:r>
            <a:r>
              <a:rPr lang="en-US" altLang="zh-CN" sz="3600" b="1">
                <a:solidFill>
                  <a:srgbClr val="008080"/>
                </a:solidFill>
              </a:rPr>
              <a:t>: Business Administration</a:t>
            </a:r>
            <a:endParaRPr lang="en-US" altLang="zh-CN" sz="3600" b="1">
              <a:solidFill>
                <a:srgbClr val="008080"/>
              </a:solidFill>
            </a:endParaRPr>
          </a:p>
          <a:p>
            <a:pPr algn="just">
              <a:buNone/>
            </a:pPr>
            <a:r>
              <a:rPr lang="en-US" altLang="zh-CN" sz="3600" b="1">
                <a:solidFill>
                  <a:srgbClr val="008080"/>
                </a:solidFill>
              </a:rPr>
              <a:t>  </a:t>
            </a:r>
            <a:r>
              <a:rPr lang="zh-CN" altLang="en-US" sz="3600" b="1">
                <a:solidFill>
                  <a:srgbClr val="008080"/>
                </a:solidFill>
              </a:rPr>
              <a:t>速记与打字</a:t>
            </a:r>
            <a:r>
              <a:rPr lang="en-US" altLang="zh-CN" sz="3600" b="1">
                <a:solidFill>
                  <a:srgbClr val="008080"/>
                </a:solidFill>
              </a:rPr>
              <a:t>: shorthand and typing</a:t>
            </a:r>
            <a:endParaRPr lang="en-US" altLang="zh-CN" sz="3600" b="1">
              <a:solidFill>
                <a:srgbClr val="008080"/>
              </a:solidFill>
            </a:endParaRPr>
          </a:p>
          <a:p>
            <a:pPr algn="just">
              <a:buNone/>
            </a:pPr>
            <a:endParaRPr lang="en-US" altLang="zh-CN" sz="3600" b="1">
              <a:solidFill>
                <a:srgbClr val="008080"/>
              </a:solidFill>
            </a:endParaRPr>
          </a:p>
          <a:p>
            <a:endParaRPr lang="en-US" altLang="zh-CN" sz="3600" b="1">
              <a:solidFill>
                <a:srgbClr val="008080"/>
              </a:solidFill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7" name="标题 25601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What is Resume?</a:t>
            </a:r>
            <a:endParaRPr lang="en-US" altLang="zh-CN"/>
          </a:p>
        </p:txBody>
      </p:sp>
      <p:sp>
        <p:nvSpPr>
          <p:cNvPr id="45058" name="文本占位符 25602"/>
          <p:cNvSpPr>
            <a:spLocks noGrp="1" noRot="1"/>
          </p:cNvSpPr>
          <p:nvPr>
            <p:ph idx="1"/>
          </p:nvPr>
        </p:nvSpPr>
        <p:spPr/>
        <p:txBody>
          <a:bodyPr anchor="t" anchorCtr="0"/>
          <a:lstStyle/>
          <a:p>
            <a:r>
              <a:rPr lang="en-US" altLang="en-US"/>
              <a:t>A resume is a personal summary of your professional history and qualifications.  It includes information about your career goals, education, work experience, activities, honors, and any special skills you might have.  </a:t>
            </a:r>
            <a:endParaRPr lang="en-US" altLang="en-US"/>
          </a:p>
          <a:p>
            <a:endParaRPr lang="en-US" altLang="zh-CN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https://d.book118.com/137163121045006031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F"/>
      </a:accent4>
      <a:accent5>
        <a:srgbClr val="E2F4FF"/>
      </a:accent5>
      <a:accent6>
        <a:srgbClr val="2D89E5"/>
      </a:accent6>
      <a:hlink>
        <a:srgbClr val="CC0066"/>
      </a:hlink>
      <a:folHlink>
        <a:srgbClr val="7D7DA9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F"/>
        </a:accent4>
        <a:accent5>
          <a:srgbClr val="E2F4FF"/>
        </a:accent5>
        <a:accent6>
          <a:srgbClr val="2D89E5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5FAF5"/>
        </a:accent3>
        <a:accent4>
          <a:srgbClr val="006866"/>
        </a:accent4>
        <a:accent5>
          <a:srgbClr val="F1F5F0"/>
        </a:accent5>
        <a:accent6>
          <a:srgbClr val="E589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B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9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E"/>
        </a:accent3>
        <a:accent4>
          <a:srgbClr val="545480"/>
        </a:accent4>
        <a:accent5>
          <a:srgbClr val="FFEDED"/>
        </a:accent5>
        <a:accent6>
          <a:srgbClr val="E589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D"/>
        </a:accent4>
        <a:accent5>
          <a:srgbClr val="E9F7FF"/>
        </a:accent5>
        <a:accent6>
          <a:srgbClr val="E589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DED"/>
        </a:accent3>
        <a:accent4>
          <a:srgbClr val="0057AF"/>
        </a:accent4>
        <a:accent5>
          <a:srgbClr val="FFFFE2"/>
        </a:accent5>
        <a:accent6>
          <a:srgbClr val="008989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22222"/>
        </a:accent4>
        <a:accent5>
          <a:srgbClr val="E1E1EA"/>
        </a:accent5>
        <a:accent6>
          <a:srgbClr val="E5B7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宋体</vt:lpstr>
      <vt:lpstr>Wingdings</vt:lpstr>
      <vt:lpstr>Cambria</vt:lpstr>
      <vt:lpstr>Office Theme</vt:lpstr>
      <vt:lpstr>How To Write A Cover Letter and Resume</vt:lpstr>
      <vt:lpstr>What should a cover letter do?</vt:lpstr>
      <vt:lpstr>Remember, don’t disqualify yourself by . . . </vt:lpstr>
      <vt:lpstr> Cover Letter</vt:lpstr>
      <vt:lpstr>Summary Opening</vt:lpstr>
      <vt:lpstr>Name Opening</vt:lpstr>
      <vt:lpstr>Request Opening</vt:lpstr>
      <vt:lpstr>Request Opening (cont.)</vt:lpstr>
      <vt:lpstr>Question Opening</vt:lpstr>
      <vt:lpstr>Middle Paragraph (s)</vt:lpstr>
      <vt:lpstr>PowerPoint Presentation</vt:lpstr>
      <vt:lpstr>PowerPoint Presentation</vt:lpstr>
      <vt:lpstr>Closing Paragraph	</vt:lpstr>
      <vt:lpstr>PowerPoint Presentation</vt:lpstr>
      <vt:lpstr>Cover Letter “Do’s”	</vt:lpstr>
      <vt:lpstr>Cover Letter “Do’s”</vt:lpstr>
      <vt:lpstr>PowerPoint Presentation</vt:lpstr>
      <vt:lpstr>PowerPoint Presentation</vt:lpstr>
      <vt:lpstr>求职信(Letter of Application)</vt:lpstr>
      <vt:lpstr>PowerPoint Presentation</vt:lpstr>
      <vt:lpstr>What is Resume?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2024-09-03T09:57:11.012</cp:lastPrinted>
  <dcterms:created xsi:type="dcterms:W3CDTF">2024-09-03T01:57:11Z</dcterms:created>
  <dcterms:modified xsi:type="dcterms:W3CDTF">2024-09-03T01:57:12Z</dcterms:modified>
</cp:coreProperties>
</file>