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55AB23-AD13-4326-819F-8037D2AAE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94E854-718F-46FD-BA79-819FF7ABD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66695A-FF22-4741-A942-D0EFFF9A1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F276CF-8951-4D1C-BAA0-47887A1B6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99C37A-3C0C-454E-BB39-BF3915091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466CFA-3A7F-432E-86A6-5518FE789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D05380-B08B-424F-B261-43214CF7A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2F3F6F-4B6E-4ACF-9C1D-4909C73F5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67936F-B36B-4919-99E2-C2928EEBD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45858-9B9C-4A49-A068-0EDB31182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AA01F6-7C66-4C6F-86DF-F6DEDDB21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010070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医疗机构院内感染防治教案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2024-02-04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院内感染概述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医疗机构环境卫生管理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医务人员手卫生规范操作培训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医疗器械清洗消毒与灭菌技术指南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抗菌药物合理使用原则及监管措施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患者安全文化建设与持续改进计划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院内感染概述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根据感染部位可分为呼吸系统感染、手术部位感染、泌尿系统感染、血液系统感染等；根据病原体种类可分为细菌感染、病毒感染、真菌感染等。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院内感染又称医院获得性感染或医院内感染，是指住院病人在医院内获得的感染。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3797" b="3797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主要包括病原体传播、宿主易感性增加、医疗操作及环境因素等。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包括患者年龄、基础疾病、免疫功能状态、接受侵入性操作、长时间住院、抗菌药物使用不当等。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5473" r="5473"/>
          <a:stretch>
            <a:fillRect/>
          </a:stretch>
        </p:blipFill>
        <p:spPr>
          <a:xfrm>
            <a:off x="6099051" y="1665911"/>
            <a:ext cx="5058969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因感染部位和病原体不同而异，常见症状包括发热、局部红肿热痛、功能障碍等。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根据临床症状、体征、实验室检查及影像学检查等综合分析判断。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包括加强医院环境卫生管理、严格执行消毒隔离制度、合理使用抗菌药物、减少侵入性操作等。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有效预防院内感染可以降低患者发病率和死亡率，提高医疗质量和安全水平，减少医疗纠纷和经济损失。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医疗机构环境卫生管理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048" b="1804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107" b="2110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制定全面的环境卫生管理制度和标准，包括清洁、消毒、空气净化等方面的要求。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明确各部门、各岗位的职责和任务，确保环境卫生管理工作的有效实施。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加强对医疗机构环境卫生的监督和检查，及时发现问题并整改。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环境卫生标准与要求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根据不同区域、不同物品污染程度，选择合适的清洁消毒方法，如擦拭、浸泡、喷洒等。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制定清洁消毒频次安排表，明确各区域、各物品的清洁消毒时间和周期。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536" b="953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加强对清洁消毒工作的培训和指导，确保工作人员掌握正确的清洁消毒方法。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清洁消毒方法及频次安排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采用空气净化设备，如空气净化器、紫外线灯等，对空气进行净化处理。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定期对空气进行通风换气，保持室内空气清新。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根据不同区域、不同时间段，调整空气净化与通风换气策略，确保空气质量符合标准。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空气净化与通风换气策略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废弃物处理及污水排放管理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制定废弃物分类、收集、转运和处理制度，明确各类废弃物的处理方法。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加强对医疗废弃物的监管，确保废弃物处理符合环保要求和卫生标准。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建立污水排放管理制度，对污水进行规范处理，防止污水对环境和人体健康造成危害。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医务人员手卫生规范操作培训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洗手池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应设置在靠近工作场所的地方，方便医务人员使用。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应配备快速手消毒剂，方便医务人员在接触患者前后进行手消毒。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水龙头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应使用非手触式水龙头，以减少接触传播的风险。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干手设施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应提供干净、卫生的干手设施，如一次性纸巾或干手器等。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手卫生设施配置要求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用水湿润双手，并涂抹适量肥皂或洗手液。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六步洗手法操作流程演示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湿润双手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掌心相对，手指并拢，相互搓揉。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搓揉双手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手心对手背沿指缝相互搓揉，交换进行。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清洗指缝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一手握住另一手大拇指旋转搓揉，交换进行。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清洗指背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弯曲各手指关节，在另一手掌心旋转搓揉，交换进行。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清洗指尖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搓洗手腕、手臂，直至肘部。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清洗手腕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04945" y="3042418"/>
            <a:ext cx="11060341" cy="1849865"/>
          </a:xfrm>
          <a:custGeom>
            <a:rect l="l" t="t" r="r" b="b"/>
            <a:pathLst>
              <a:path w="12992100" h="2952856">
                <a:moveTo>
                  <a:pt x="0" y="2095606"/>
                </a:moveTo>
                <a:cubicBezTo>
                  <a:pt x="206375" y="1160568"/>
                  <a:pt x="412750" y="225531"/>
                  <a:pt x="1009650" y="304906"/>
                </a:cubicBezTo>
                <a:cubicBezTo>
                  <a:pt x="1606550" y="384281"/>
                  <a:pt x="2797175" y="2622656"/>
                  <a:pt x="3581400" y="2571856"/>
                </a:cubicBezTo>
                <a:cubicBezTo>
                  <a:pt x="4365625" y="2521056"/>
                  <a:pt x="4972050" y="-18944"/>
                  <a:pt x="5715000" y="106"/>
                </a:cubicBezTo>
                <a:cubicBezTo>
                  <a:pt x="6457950" y="19156"/>
                  <a:pt x="7216775" y="2644881"/>
                  <a:pt x="8039100" y="2686156"/>
                </a:cubicBezTo>
                <a:cubicBezTo>
                  <a:pt x="8861425" y="2727431"/>
                  <a:pt x="9823450" y="203306"/>
                  <a:pt x="10648950" y="247756"/>
                </a:cubicBezTo>
                <a:cubicBezTo>
                  <a:pt x="11474450" y="292206"/>
                  <a:pt x="12233275" y="1622531"/>
                  <a:pt x="12992100" y="2952856"/>
                </a:cubicBezTo>
              </a:path>
            </a:pathLst>
          </a:custGeom>
          <a:noFill/>
          <a:ln w="16669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94842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94842" y="1712085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AutoShape 5"/>
          <p:cNvSpPr/>
          <p:nvPr/>
        </p:nvSpPr>
        <p:spPr>
          <a:xfrm>
            <a:off x="3175406" y="4892284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175406" y="5000061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6746759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746759" y="1716352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AutoShape 9"/>
          <p:cNvSpPr/>
          <p:nvPr/>
        </p:nvSpPr>
        <p:spPr>
          <a:xfrm>
            <a:off x="7851160" y="4930445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51160" y="5039198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989800" y="1513965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手套选择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89801" y="1912430"/>
            <a:ext cx="2323724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应根据不同操作选择合适的手套，如一次性医用手套或无菌手套等。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572427" y="1513965"/>
            <a:ext cx="257942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手套佩戴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572426" y="1912430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佩戴手套前应洗手并干燥，确保手套无破损、无穿孔。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80279" y="4843387"/>
            <a:ext cx="253071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更换时机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80279" y="5241851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手套破损、污染或接触患者体液、血液等污染物后应及时更换。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807187" y="4829578"/>
            <a:ext cx="254289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脱手套方法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07187" y="5228043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脱手套时应避免手套外表面接触皮肤，将手套翻转脱下。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手套使用注意事项和更换时机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https://d.book118.com/138001007056006040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2024-09-18T21:00:08.324</cp:lastPrinted>
  <dcterms:created xsi:type="dcterms:W3CDTF">2024-09-18T13:00:08Z</dcterms:created>
  <dcterms:modified xsi:type="dcterms:W3CDTF">2024-09-18T13:00:10Z</dcterms:modified>
</cp:coreProperties>
</file>