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DGJBAT+MS-UIGothic"/>
      <p:regular r:id="rId15"/>
    </p:embeddedFont>
    <p:embeddedFont>
      <p:font typeface="VRHNBC+TFUWUI+ArialMT"/>
      <p:regular r:id="rId16"/>
    </p:embeddedFont>
    <p:embeddedFont>
      <p:font typeface="TADNNN+EKLFBO+MicrosoftYaHei-Bold"/>
      <p:regular r:id="rId17"/>
    </p:embeddedFont>
    <p:embeddedFont>
      <p:font typeface="WFOETV+AECEJC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43E03-CEBA-4678-8ABD-B0A534C29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CD63F-266F-4710-9EEB-32FA8B5B8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2BF5F-3662-4C78-AB60-FAC586AF0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96B86C-CFA7-4F39-9764-6D0DDF8E4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FAA181-E401-463F-B0C7-951BD03D2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4B35CB-FAA9-46EF-8908-9BF55A2A3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4B06CE-44FC-46B9-9DB4-3A40F7723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4D85D-82D7-4205-B73A-ADD0EDD02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A9FB0-3B9E-4478-BDF5-19474FBB3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31FBD-BC6E-4D07-B0CA-FE81A8065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1F349-21D8-48E6-84D9-7C78D0D77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0204506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525853"/>
            <a:ext cx="6959282" cy="1825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50"/>
              </a:lnSpc>
              <a:spcBef>
                <a:spcPct val="0"/>
              </a:spcBef>
              <a:spcAft>
                <a:spcPct val="0"/>
              </a:spcAft>
            </a:pPr>
            <a:r>
              <a:rPr sz="5750" spc="25">
                <a:solidFill>
                  <a:srgbClr val="083800"/>
                </a:solidFill>
                <a:latin typeface="DGJBAT+MS-UIGothic"/>
                <a:cs typeface="DGJBAT+MS-UIGothic"/>
              </a:rPr>
              <a:t>成本管理理</a:t>
            </a: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论讲义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3100065" cy="35271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VRHNBC+TFUWUI+ArialMT"/>
                <a:cs typeface="VRHNBC+TFUWUI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DGJBAT+MS-UIGothic"/>
                <a:cs typeface="DGJBAT+MS-UIGothic"/>
              </a:rPr>
              <a:t>成本管理概述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VRHNBC+TFUWUI+ArialMT"/>
                <a:cs typeface="VRHNBC+TFUWUI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DGJBAT+MS-UIGothic"/>
                <a:cs typeface="DGJBAT+MS-UIGothic"/>
              </a:rPr>
              <a:t>成本分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59AE93"/>
                </a:solidFill>
                <a:latin typeface="DGJBAT+MS-UIGothic"/>
                <a:cs typeface="DGJBAT+MS-UIGothic"/>
              </a:rPr>
              <a:t>与核算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VRHNBC+TFUWUI+ArialMT"/>
                <a:cs typeface="VRHNBC+TFUWUI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DGJBAT+MS-UIGothic"/>
                <a:cs typeface="DGJBAT+MS-UIGothic"/>
              </a:rPr>
              <a:t>成本分析与控制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VRHNBC+TFUWUI+ArialMT"/>
                <a:cs typeface="VRHNBC+TFUWUI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DGJBAT+MS-UIGothic"/>
                <a:cs typeface="DGJBAT+MS-UIGothic"/>
              </a:rPr>
              <a:t>成本降低与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59AE93"/>
                </a:solidFill>
                <a:latin typeface="DGJBAT+MS-UIGothic"/>
                <a:cs typeface="DGJBAT+MS-UIGothic"/>
              </a:rPr>
              <a:t>化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VRHNBC+TFUWUI+ArialMT"/>
                <a:cs typeface="VRHNBC+TFUWUI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59AE93"/>
                </a:solidFill>
                <a:latin typeface="DGJBAT+MS-UIGothic"/>
                <a:cs typeface="DGJBAT+MS-UIGothic"/>
              </a:rPr>
              <a:t>代成本管理理念</a:t>
            </a:r>
          </a:p>
          <a:p>
            <a:pPr marL="0" marR="0">
              <a:lnSpc>
                <a:spcPts val="2552"/>
              </a:lnSpc>
              <a:spcBef>
                <a:spcPts val="176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VRHNBC+TFUWUI+ArialMT"/>
                <a:cs typeface="VRHNBC+TFUWUI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DGJBAT+MS-UIGothic"/>
                <a:cs typeface="DGJBAT+MS-UIGothic"/>
              </a:rPr>
              <a:t>案例研究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59AE93"/>
                </a:solidFill>
                <a:latin typeface="DGJBAT+MS-UIGothic"/>
                <a:cs typeface="DGJBAT+MS-UIGothic"/>
              </a:rPr>
              <a:t>目</a:t>
            </a:r>
            <a:r>
              <a:rPr sz="9200">
                <a:solidFill>
                  <a:srgbClr val="59AE93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TADNNN+EKLFBO+MicrosoftYaHei-Bold"/>
                <a:cs typeface="TADNNN+EKLFBO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40005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DGJBAT+MS-UIGothic"/>
                <a:cs typeface="DGJBAT+MS-UIGothic"/>
              </a:rPr>
              <a:t>成本管理概述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DGJBAT+MS-UIGothic"/>
                <a:cs typeface="DGJBAT+MS-UIGothic"/>
              </a:rPr>
              <a:t>成本管理的定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成本管理的定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是指企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一系列科学的方法，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产经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营过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程中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生的各种耗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费进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、决策、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划、控制、核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算和考核，以降低成本、提高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效益的管理活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59AE93"/>
                </a:solidFill>
                <a:latin typeface="DGJBAT+MS-UIGothic"/>
                <a:cs typeface="DGJBAT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成本管理涉及企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产经营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的全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程，从原材料的采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、生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产过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程的控制，到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售和售后服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等各个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。其主要目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是降低成本、提高企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效益和市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场竞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DGJBAT+MS-UIGothic"/>
                <a:cs typeface="DGJBAT+MS-UIGothic"/>
              </a:rPr>
              <a:t>成本管理的重要性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87612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GJBAT+MS-UIGothic"/>
                <a:cs typeface="DGJBAT+MS-UIGothic"/>
              </a:rPr>
              <a:t>成本管理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DGJBAT+MS-UIGothic"/>
                <a:cs typeface="DGJBAT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DGJBAT+MS-UIGothic"/>
                <a:cs typeface="DGJBAT+MS-UIGothic"/>
              </a:rPr>
              <a:t>的重要性主要体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DGJBAT+MS-UIGothic"/>
                <a:cs typeface="DGJBAT+MS-UIGothic"/>
              </a:rPr>
              <a:t>在提高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DGJBAT+MS-UIGothic"/>
                <a:cs typeface="DGJBAT+MS-UIGothic"/>
              </a:rPr>
              <a:t>效益、增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DGJBAT+MS-UIGothic"/>
                <a:cs typeface="DGJBAT+MS-UIGothic"/>
              </a:rPr>
              <a:t>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FFFFFF"/>
                </a:solidFill>
                <a:latin typeface="DGJBAT+MS-UIGothic"/>
                <a:cs typeface="DGJBAT+MS-UIGothic"/>
              </a:rPr>
              <a:t>争力、提升企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DGJBAT+MS-UIGothic"/>
                <a:cs typeface="DGJBAT+MS-UIGothic"/>
              </a:rPr>
              <a:t>形象等方面。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59AE93"/>
                </a:solidFill>
                <a:latin typeface="DGJBAT+MS-UIGothic"/>
                <a:cs typeface="DGJBAT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DGJBAT+MS-UIGothic"/>
                <a:cs typeface="DGJBAT+MS-UIGothic"/>
              </a:rPr>
              <a:t>通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B584A"/>
                </a:solidFill>
                <a:latin typeface="DGJBAT+MS-UIGothic"/>
                <a:cs typeface="DGJBAT+MS-UIGothic"/>
              </a:rPr>
              <a:t>有效的成本管理，企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2B584A"/>
                </a:solidFill>
                <a:latin typeface="DGJBAT+MS-UIGothic"/>
                <a:cs typeface="DGJBAT+MS-UIGothic"/>
              </a:rPr>
              <a:t>可以降低生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2B584A"/>
                </a:solidFill>
                <a:latin typeface="DGJBAT+MS-UIGothic"/>
                <a:cs typeface="DGJBAT+MS-UIGothic"/>
              </a:rPr>
              <a:t>成本、提高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2B584A"/>
                </a:solidFill>
                <a:latin typeface="DGJBAT+MS-UIGothic"/>
                <a:cs typeface="DGJBAT+MS-UIGothic"/>
              </a:rPr>
              <a:t>品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2B584A"/>
                </a:solidFill>
                <a:latin typeface="DGJBAT+MS-UIGothic"/>
                <a:cs typeface="DGJBAT+MS-UIGothic"/>
              </a:rPr>
              <a:t>量和降低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2B584A"/>
                </a:solidFill>
                <a:latin typeface="DGJBAT+MS-UIGothic"/>
                <a:cs typeface="DGJBAT+MS-UIGothic"/>
              </a:rPr>
              <a:t>存，从而提高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2B584A"/>
                </a:solidFill>
                <a:latin typeface="DGJBAT+MS-UIGothic"/>
                <a:cs typeface="DGJBAT+MS-UIGothic"/>
              </a:rPr>
              <a:t>效益。同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B584A"/>
                </a:solidFill>
                <a:latin typeface="DGJBAT+MS-UIGothic"/>
                <a:cs typeface="DGJBAT+MS-UIGothic"/>
              </a:rPr>
              <a:t>，降低成本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DGJBAT+MS-UIGothic"/>
                <a:cs typeface="DGJBAT+MS-UIGothic"/>
              </a:rPr>
              <a:t>可以增加企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2B584A"/>
                </a:solidFill>
                <a:latin typeface="DGJBAT+MS-UIGothic"/>
                <a:cs typeface="DGJBAT+MS-UIGothic"/>
              </a:rPr>
              <a:t>在市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2B584A"/>
                </a:solidFill>
                <a:latin typeface="DGJBAT+MS-UIGothic"/>
                <a:cs typeface="DGJBAT+MS-UIGothic"/>
              </a:rPr>
              <a:t>中的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2B584A"/>
                </a:solidFill>
                <a:latin typeface="DGJBAT+MS-UIGothic"/>
                <a:cs typeface="DGJBAT+MS-UIGothic"/>
              </a:rPr>
              <a:t>争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2B584A"/>
                </a:solidFill>
                <a:latin typeface="DGJBAT+MS-UIGothic"/>
                <a:cs typeface="DGJBAT+MS-UIGothic"/>
              </a:rPr>
              <a:t>，使企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2B584A"/>
                </a:solidFill>
                <a:latin typeface="DGJBAT+MS-UIGothic"/>
                <a:cs typeface="DGJBAT+MS-UIGothic"/>
              </a:rPr>
              <a:t>在激烈的市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2B584A"/>
                </a:solidFill>
                <a:latin typeface="DGJBAT+MS-UIGothic"/>
                <a:cs typeface="DGJBAT+MS-UIGothic"/>
              </a:rPr>
              <a:t>争中立于不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败</a:t>
            </a:r>
            <a:r>
              <a:rPr sz="1500">
                <a:solidFill>
                  <a:srgbClr val="2B584A"/>
                </a:solidFill>
                <a:latin typeface="DGJBAT+MS-UIGothic"/>
                <a:cs typeface="DGJBAT+MS-UIGothic"/>
              </a:rPr>
              <a:t>之地。此外，成本管理也有助于提升企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2B584A"/>
                </a:solidFill>
                <a:latin typeface="DGJBAT+MS-UIGothic"/>
                <a:cs typeface="DGJBAT+MS-UIGothic"/>
              </a:rPr>
              <a:t>的形象和品牌价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2B584A"/>
                </a:solidFill>
                <a:latin typeface="DGJBAT+MS-UIGothic"/>
                <a:cs typeface="DGJBA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DGJBAT+MS-UIGothic"/>
                <a:cs typeface="DGJBAT+MS-UIGothic"/>
              </a:rPr>
              <a:t>成本管理的原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86205" y="199342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95769" y="199342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FFFF"/>
                </a:solidFill>
                <a:latin typeface="DGJBAT+MS-UIGothic"/>
                <a:cs typeface="DGJBAT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86205" y="3091033"/>
            <a:ext cx="43361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成本管理的原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主要包括全面性、科学性、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性、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责权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利相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合等。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32600" y="3091033"/>
            <a:ext cx="4665784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全面性原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要求成本管理覆盖企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产经营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的全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程，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包括各个部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和各个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。科学性原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要求采用科学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的方法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行成本管理，如运用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代信息技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和数学模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型等。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性原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则强调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成本管理要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合考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虑经济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效益，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不能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单纯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追求降低成本而忽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视质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量和市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等因素。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责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利相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合原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要求明确各部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职责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利，建立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的考核和激励机制，使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极参与成本管理。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TADNNN+EKLFBO+MicrosoftYaHei-Bold"/>
                <a:cs typeface="TADNNN+EKLFBO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4533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DGJBAT+MS-UIGothic"/>
                <a:cs typeface="DGJBAT+MS-UIGothic"/>
              </a:rPr>
              <a:t>成本分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类</a:t>
            </a:r>
            <a:r>
              <a:rPr sz="4200">
                <a:solidFill>
                  <a:srgbClr val="F6FFF4"/>
                </a:solidFill>
                <a:latin typeface="DGJBAT+MS-UIGothic"/>
                <a:cs typeface="DGJBAT+MS-UIGothic"/>
              </a:rPr>
              <a:t>与核算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DGJBAT+MS-UIGothic"/>
                <a:cs typeface="DGJBAT+MS-UIGothic"/>
              </a:rPr>
              <a:t>直接成本与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间</a:t>
            </a:r>
            <a:r>
              <a:rPr sz="3000">
                <a:solidFill>
                  <a:srgbClr val="59AE93"/>
                </a:solidFill>
                <a:latin typeface="DGJBAT+MS-UIGothic"/>
                <a:cs typeface="DGJBAT+MS-UIGothic"/>
              </a:rPr>
              <a:t>接成本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DGJBAT+MS-UIGothic"/>
                <a:cs typeface="DGJBAT+MS-UIGothic"/>
              </a:rPr>
              <a:t>直接成本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指与特定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品或服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直接相关的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97569" y="2866878"/>
            <a:ext cx="256163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成本，如原材料、直接人工等。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间</a:t>
            </a:r>
            <a:r>
              <a:rPr sz="1550" spc="25">
                <a:solidFill>
                  <a:srgbClr val="59AE93"/>
                </a:solidFill>
                <a:latin typeface="DGJBAT+MS-UIGothic"/>
                <a:cs typeface="DGJBAT+MS-UIGothic"/>
              </a:rPr>
              <a:t>接成本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497569" y="4661388"/>
            <a:ext cx="2891276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指与多个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品或服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相关的成本，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如管理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用、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用等。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DGJBAT+MS-UIGothic"/>
                <a:cs typeface="DGJBAT+MS-UIGothic"/>
              </a:rPr>
              <a:t>固定成本与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变动</a:t>
            </a:r>
            <a:r>
              <a:rPr sz="3000">
                <a:solidFill>
                  <a:srgbClr val="59AE93"/>
                </a:solidFill>
                <a:latin typeface="DGJBAT+MS-UIGothic"/>
                <a:cs typeface="DGJBAT+MS-UIGothic"/>
              </a:rPr>
              <a:t>成本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DGJBAT+MS-UIGothic"/>
                <a:cs typeface="DGJBAT+MS-UIGothic"/>
              </a:rPr>
              <a:t>固定成本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在一定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期内，不随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化而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化的成本，如房租、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折旧等。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变动</a:t>
            </a:r>
            <a:r>
              <a:rPr sz="1550" spc="25">
                <a:solidFill>
                  <a:srgbClr val="FFFFFF"/>
                </a:solidFill>
                <a:latin typeface="DGJBAT+MS-UIGothic"/>
                <a:cs typeface="DGJBAT+MS-UIGothic"/>
              </a:rPr>
              <a:t>成本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随着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化而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化的成本，如直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93419" y="4760448"/>
            <a:ext cx="185648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GJBAT+MS-UIGothic"/>
                <a:cs typeface="DGJBAT+MS-UIGothic"/>
              </a:rPr>
              <a:t>接材料、直接人工等。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DGJBAT+MS-UIGothic"/>
                <a:cs typeface="DGJBAT+MS-UIGothic"/>
              </a:rPr>
              <a:t>作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59AE93"/>
                </a:solidFill>
                <a:latin typeface="DGJBAT+MS-UIGothic"/>
                <a:cs typeface="DGJBAT+MS-UIGothic"/>
              </a:rPr>
              <a:t>成本法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TADNNN+EKLFBO+MicrosoftYaHei-Bold"/>
                <a:cs typeface="TADNNN+EKLFB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89127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成本法是一种基于作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的成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算方法，通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量作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成本来更准确地分配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TADNNN+EKLFBO+MicrosoftYaHei-Bold"/>
                <a:cs typeface="TADNNN+EKLFBO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成本法能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提供更准确的成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本信息，帮助企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更好地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行决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GJBAT+MS-UIGothic"/>
                <a:cs typeface="DGJBAT+MS-UIGothic"/>
              </a:rPr>
              <a:t>策和成本控制。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https://d.book118.com/138002045066006046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DGJBAT+MS-UIGothic</vt:lpstr>
      <vt:lpstr>SimSun</vt:lpstr>
      <vt:lpstr>VRHNBC+TFUWUI+ArialMT</vt:lpstr>
      <vt:lpstr>Times New Roman</vt:lpstr>
      <vt:lpstr>TADNNN+EKLFBO+MicrosoftYaHei-Bold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2024-09-27T10:07:03.193</cp:lastPrinted>
  <dcterms:created xsi:type="dcterms:W3CDTF">2024-09-27T02:07:03Z</dcterms:created>
  <dcterms:modified xsi:type="dcterms:W3CDTF">2024-09-27T02:07:04Z</dcterms:modified>
</cp:coreProperties>
</file>