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C312328-4C27-4BA9-B2E2-4EE72F203E2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7CC766-9CFF-4576-B56B-906DF1FB0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47AC09-FD1E-43B6-8A0C-A7542F91D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0848AF-E6DA-431F-A513-A284307A3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A331F-0FD4-4330-B4E1-9F927A4F1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D2557D-90A8-4172-95B1-835C7FE2D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64F189-4982-4625-A5DB-C446644D04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986F35-182A-46DF-9208-583A6C93C3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D479A1-EADE-4E9D-8B26-29FCFA2896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FEFA1-5516-4224-987C-9939EC5864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E77AB9-9BAE-47A9-BEC5-5F9BE964D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C30F21-21A8-4C8C-9A32-4F1751597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6231991-C8E1-465A-8F8C-7609736AA29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A451446-BC5B-4F26-A016-7A2C45C6464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04122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通过心灵之音重塑心理健康之墙</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理解心理健康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心理健康问题的症状与识别</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心灵疗愈与心理健康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心理健康的日常维护</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心理健康问题的干预与处理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理解心理健康</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什么是心理健康</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积极的情绪状态和心理平衡</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有效应对问题和逆境的能力</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心理健康与身体健康的关系</a:t>
            </a:r>
            <a:endParaRPr lang="en-US" sz="3600" b="0" strike="noStrike" spc="-1">
              <a:solidFill>
                <a:schemeClr val="dk1"/>
              </a:solidFill>
              <a:latin typeface="Arial"/>
            </a:endParaRPr>
          </a:p>
        </p:txBody>
      </p:sp>
      <p:sp>
        <p:nvSpPr>
          <p:cNvPr id="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相辅相成</a:t>
            </a:r>
            <a:endParaRPr lang="en-US" sz="3000" b="0" strike="noStrike" spc="-1">
              <a:solidFill>
                <a:srgbClr val="000000"/>
              </a:solidFill>
              <a:latin typeface="Arial"/>
            </a:endParaRPr>
          </a:p>
        </p:txBody>
      </p:sp>
      <p:sp>
        <p:nvSpPr>
          <p:cNvPr id="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身体健康问题可能导致心理健康困扰</a:t>
            </a:r>
            <a:endParaRPr lang="en-US" sz="3000" b="0" strike="noStrike" spc="-1">
              <a:solidFill>
                <a:srgbClr val="000000"/>
              </a:solidFill>
              <a:latin typeface="Arial"/>
            </a:endParaRPr>
          </a:p>
        </p:txBody>
      </p:sp>
      <p:sp>
        <p:nvSpPr>
          <p:cNvPr id="9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心理健康问题的常见类型</a:t>
            </a:r>
            <a:endParaRPr lang="en-US" sz="3500" b="0" strike="noStrike" spc="-1">
              <a:solidFill>
                <a:srgbClr val="000000"/>
              </a:solidFill>
              <a:latin typeface="Arial"/>
            </a:endParaRPr>
          </a:p>
        </p:txBody>
      </p:sp>
      <p:sp>
        <p:nvSpPr>
          <p:cNvPr id="10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抑郁症、焦虑症、压力过大、人际关系问题等都是常见的心理健康问题。这些问题需要及时干预和治疗，以保持心理健康的状态。</a:t>
            </a:r>
            <a:endParaRPr lang="en-US" sz="25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对个人生活质量和社会经济发展的影响</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心理健康的重要性</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整体健康的重要组成部分</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心理健康问题的症状与识别</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抑郁症症状</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抑郁症常见症状包括持续的低落情绪、失眠、食欲变化、对生活失去兴趣等。及时了解这些症状对于早期发现和处理抑郁症至关重要。</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焦虑症症状</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常表现为负面的思维循环，影响正常生活和工作</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过度担忧</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呼吸急促、气喘等身体反应</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心悸</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感觉呼吸变得困难，可能是焦虑症症状之一</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呼吸困难</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肌肉紧张</a:t>
            </a:r>
            <a:endParaRPr lang="en-US" sz="2200" b="0" strike="noStrike" spc="-1">
              <a:solidFill>
                <a:srgbClr val="000000"/>
              </a:solidFill>
              <a:latin typeface="Arial"/>
            </a:endParaRPr>
          </a:p>
        </p:txBody>
      </p:sp>
      <p:sp>
        <p:nvSpPr>
          <p:cNvPr id="13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紧张的肌肉可能是身体对过度压力的一种反应</a:t>
            </a:r>
            <a:endParaRPr lang="en-US" sz="1500" b="0" strike="noStrike" spc="-1">
              <a:solidFill>
                <a:srgbClr val="000000"/>
              </a:solidFill>
              <a:latin typeface="Arial"/>
            </a:endParaRPr>
          </a:p>
        </p:txBody>
      </p:sp>
      <p:sp>
        <p:nvSpPr>
          <p:cNvPr id="13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躯体不适</a:t>
            </a:r>
            <a:endParaRPr lang="en-US" sz="2200" b="0" strike="noStrike" spc="-1">
              <a:solidFill>
                <a:srgbClr val="000000"/>
              </a:solidFill>
              <a:latin typeface="Arial"/>
            </a:endParaRPr>
          </a:p>
        </p:txBody>
      </p:sp>
      <p:sp>
        <p:nvSpPr>
          <p:cNvPr id="13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身体不适可能是心理问题的外在表现之一</a:t>
            </a:r>
            <a:endParaRPr lang="en-US" sz="1500" b="0" strike="noStrike" spc="-1">
              <a:solidFill>
                <a:srgbClr val="000000"/>
              </a:solidFill>
              <a:latin typeface="Arial"/>
            </a:endParaRPr>
          </a:p>
        </p:txBody>
      </p:sp>
      <p:sp>
        <p:nvSpPr>
          <p:cNvPr id="13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情绪波动</a:t>
            </a:r>
            <a:endParaRPr lang="en-US" sz="2200" b="0" strike="noStrike" spc="-1">
              <a:solidFill>
                <a:srgbClr val="000000"/>
              </a:solidFill>
              <a:latin typeface="Arial"/>
            </a:endParaRPr>
          </a:p>
        </p:txBody>
      </p:sp>
      <p:sp>
        <p:nvSpPr>
          <p:cNvPr id="14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情绪的忽高忽低可能是压力过大的症状之一</a:t>
            </a:r>
            <a:endParaRPr lang="en-US" sz="1500" b="0" strike="noStrike" spc="-1">
              <a:solidFill>
                <a:srgbClr val="000000"/>
              </a:solidFill>
              <a:latin typeface="Arial"/>
            </a:endParaRPr>
          </a:p>
        </p:txBody>
      </p:sp>
      <p:sp>
        <p:nvSpPr>
          <p:cNvPr id="14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压力过大的症状</a:t>
            </a:r>
            <a:endParaRPr lang="en-US" sz="3600" b="0" strike="noStrike" spc="-1">
              <a:solidFill>
                <a:schemeClr val="dk1"/>
              </a:solidFill>
              <a:latin typeface="Arial"/>
            </a:endParaRPr>
          </a:p>
        </p:txBody>
      </p:sp>
      <p:sp>
        <p:nvSpPr>
          <p:cNvPr id="14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头痛</a:t>
            </a:r>
            <a:endParaRPr lang="en-US" sz="2200" b="0" strike="noStrike" spc="-1">
              <a:solidFill>
                <a:srgbClr val="000000"/>
              </a:solidFill>
              <a:latin typeface="Arial"/>
            </a:endParaRPr>
          </a:p>
        </p:txBody>
      </p:sp>
      <p:sp>
        <p:nvSpPr>
          <p:cNvPr id="14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反复发生的头痛可能是由于长期压力累积导致的</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心理健康问题的识别</a:t>
            </a:r>
            <a:endParaRPr lang="en-US" sz="3500" b="0" strike="noStrike" spc="-1">
              <a:solidFill>
                <a:srgbClr val="000000"/>
              </a:solidFill>
              <a:latin typeface="Arial"/>
            </a:endParaRPr>
          </a:p>
        </p:txBody>
      </p:sp>
      <p:sp>
        <p:nvSpPr>
          <p:cNvPr id="14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了解心理健康问题的常见症状对于及早发现和处理心理健康问题至关重要。通过学习心理健康问题的症状，可以更好地保护自己和他人的心理健康，促进心理健康问题的预防和治疗。</a:t>
            </a:r>
            <a:endParaRPr lang="en-US" sz="25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心理健康问题的症状与识别</a:t>
            </a:r>
            <a:endParaRPr lang="en-US" sz="3600" b="0" strike="noStrike" spc="-1">
              <a:solidFill>
                <a:schemeClr val="dk1"/>
              </a:solidFill>
              <a:latin typeface="Arial"/>
            </a:endParaRPr>
          </a:p>
        </p:txBody>
      </p:sp>
      <p:sp>
        <p:nvSpPr>
          <p:cNvPr id="15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持续的情绪低落可能是心理健康问题的表现之一</a:t>
            </a:r>
            <a:endParaRPr lang="en-US" sz="1500" b="0" strike="noStrike" spc="-1">
              <a:solidFill>
                <a:srgbClr val="000000"/>
              </a:solidFill>
              <a:latin typeface="Arial"/>
            </a:endParaRPr>
          </a:p>
        </p:txBody>
      </p:sp>
      <p:sp>
        <p:nvSpPr>
          <p:cNvPr id="15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低落情绪</a:t>
            </a:r>
            <a:endParaRPr lang="en-US" sz="2200" b="0" strike="noStrike" spc="-1">
              <a:solidFill>
                <a:srgbClr val="000000"/>
              </a:solidFill>
              <a:latin typeface="Arial"/>
            </a:endParaRPr>
          </a:p>
        </p:txBody>
      </p:sp>
      <p:sp>
        <p:nvSpPr>
          <p:cNvPr id="15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睡眠质量下降、入睡困难可能是心理健康问题的症状之一</a:t>
            </a:r>
            <a:endParaRPr lang="en-US" sz="1500" b="0" strike="noStrike" spc="-1">
              <a:solidFill>
                <a:srgbClr val="000000"/>
              </a:solidFill>
              <a:latin typeface="Arial"/>
            </a:endParaRPr>
          </a:p>
        </p:txBody>
      </p:sp>
      <p:sp>
        <p:nvSpPr>
          <p:cNvPr id="15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失眠</a:t>
            </a:r>
            <a:endParaRPr lang="en-US" sz="2200" b="0" strike="noStrike" spc="-1">
              <a:solidFill>
                <a:srgbClr val="000000"/>
              </a:solidFill>
              <a:latin typeface="Arial"/>
            </a:endParaRPr>
          </a:p>
        </p:txBody>
      </p:sp>
      <p:sp>
        <p:nvSpPr>
          <p:cNvPr id="15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进食过多或过少、食欲变化明显可能是心理健康问题的症状之一</a:t>
            </a:r>
            <a:endParaRPr lang="en-US" sz="1500" b="0" strike="noStrike" spc="-1">
              <a:solidFill>
                <a:srgbClr val="000000"/>
              </a:solidFill>
              <a:latin typeface="Arial"/>
            </a:endParaRPr>
          </a:p>
        </p:txBody>
      </p:sp>
      <p:sp>
        <p:nvSpPr>
          <p:cNvPr id="15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食欲变化</a:t>
            </a:r>
            <a:endParaRPr lang="en-US" sz="2200" b="0" strike="noStrike" spc="-1">
              <a:solidFill>
                <a:srgbClr val="000000"/>
              </a:solidFill>
              <a:latin typeface="Arial"/>
            </a:endParaRPr>
          </a:p>
        </p:txBody>
      </p:sp>
      <p:sp>
        <p:nvSpPr>
          <p:cNvPr id="15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对平时感兴趣的事物逐渐失去兴趣可能是心理健康问题的表现之一</a:t>
            </a:r>
            <a:endParaRPr lang="en-US" sz="1500" b="0" strike="noStrike" spc="-1">
              <a:solidFill>
                <a:srgbClr val="000000"/>
              </a:solidFill>
              <a:latin typeface="Arial"/>
            </a:endParaRPr>
          </a:p>
        </p:txBody>
      </p:sp>
      <p:sp>
        <p:nvSpPr>
          <p:cNvPr id="15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对生活失去兴趣</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心灵疗愈与心理健康</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音乐疗法</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音乐疗法是一种通过音乐来缓解焦虑和压力，促进大脑活跃的疗法。研究表明，音乐对心理健康有益，可以帮助人们放松心情，提高情绪稳定性。</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冥想</a:t>
            </a:r>
            <a:endParaRPr lang="en-US" sz="3600" b="0" strike="noStrike" spc="-1">
              <a:solidFill>
                <a:schemeClr val="dk1"/>
              </a:solidFill>
              <a:latin typeface="Arial"/>
            </a:endParaRPr>
          </a:p>
        </p:txBody>
      </p:sp>
      <p:sp>
        <p:nvSpPr>
          <p:cNvPr id="16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冥想可以帮助提高专注力，增强自我控制能力，提升工作和学习效率。</a:t>
            </a:r>
            <a:endParaRPr lang="en-US" sz="2000" b="0" strike="noStrike" spc="-1">
              <a:solidFill>
                <a:srgbClr val="000000"/>
              </a:solidFill>
              <a:latin typeface="Arial"/>
            </a:endParaRPr>
          </a:p>
        </p:txBody>
      </p:sp>
      <p:sp>
        <p:nvSpPr>
          <p:cNvPr id="16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提升专注力</a:t>
            </a:r>
            <a:endParaRPr lang="en-US" sz="3000" b="0" strike="noStrike" spc="-1">
              <a:solidFill>
                <a:srgbClr val="000000"/>
              </a:solidFill>
              <a:latin typeface="Arial"/>
            </a:endParaRPr>
          </a:p>
        </p:txBody>
      </p:sp>
      <p:sp>
        <p:nvSpPr>
          <p:cNvPr id="16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冥想让人能够平静心绪，排除杂念，增进内心静谧，提升心理健康水平。</a:t>
            </a:r>
            <a:endParaRPr lang="en-US" sz="2000" b="0" strike="noStrike" spc="-1">
              <a:solidFill>
                <a:srgbClr val="000000"/>
              </a:solidFill>
              <a:latin typeface="Arial"/>
            </a:endParaRPr>
          </a:p>
        </p:txBody>
      </p:sp>
      <p:sp>
        <p:nvSpPr>
          <p:cNvPr id="17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平静思绪</a:t>
            </a:r>
            <a:endParaRPr lang="en-US" sz="3000" b="0" strike="noStrike" spc="-1">
              <a:solidFill>
                <a:srgbClr val="000000"/>
              </a:solidFill>
              <a:latin typeface="Arial"/>
            </a:endParaRPr>
          </a:p>
        </p:txBody>
      </p:sp>
      <p:sp>
        <p:nvSpPr>
          <p:cNvPr id="17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通过冥想，可以有效减轻焦虑和压力，提升心理抗压能力，增加幸福感。</a:t>
            </a:r>
            <a:endParaRPr lang="en-US" sz="2000" b="0" strike="noStrike" spc="-1">
              <a:solidFill>
                <a:srgbClr val="000000"/>
              </a:solidFill>
              <a:latin typeface="Arial"/>
            </a:endParaRPr>
          </a:p>
        </p:txBody>
      </p:sp>
      <p:sp>
        <p:nvSpPr>
          <p:cNvPr id="17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减轻焦虑</a:t>
            </a:r>
            <a:endParaRPr lang="en-US" sz="3000" b="0" strike="noStrike" spc="-1">
              <a:solidFill>
                <a:srgbClr val="000000"/>
              </a:solidFill>
              <a:latin typeface="Arial"/>
            </a:endParaRPr>
          </a:p>
        </p:txBody>
      </p:sp>
      <p:sp>
        <p:nvSpPr>
          <p:cNvPr id="17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艺术治疗</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通过艺术创作，可以更好地表达内心情感，释放压抑情绪，促进情感管理。</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情感表达</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艺术治疗有助于调节情绪，增强情感认知，提升情绪稳定性，减轻情绪困扰。</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调节情绪</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参与艺术治疗活动可以促进人际沟通，增进交流，培养良好的人际关系，提升心理健康水平。</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促进沟通</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认知行为疗法</a:t>
            </a:r>
            <a:endParaRPr lang="en-US" sz="2200" b="0" strike="noStrike" spc="-1">
              <a:solidFill>
                <a:srgbClr val="000000"/>
              </a:solidFill>
              <a:latin typeface="Arial"/>
            </a:endParaRPr>
          </a:p>
        </p:txBody>
      </p:sp>
      <p:sp>
        <p:nvSpPr>
          <p:cNvPr id="1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通过认知行为疗法，调整不良思维模式，改善消极情绪，提升自我认知和情绪管理能力。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借助认知行为疗法，培养积极心态，解决心理问题，实现心理健康和情绪稳定。</a:t>
            </a:r>
            <a:endParaRPr lang="en-US" sz="1500" b="0" strike="noStrike" spc="-1">
              <a:solidFill>
                <a:srgbClr val="000000"/>
              </a:solidFill>
              <a:latin typeface="Arial"/>
            </a:endParaRPr>
          </a:p>
        </p:txBody>
      </p:sp>
      <p:sp>
        <p:nvSpPr>
          <p:cNvPr id="1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心理咨询技巧</a:t>
            </a:r>
            <a:endParaRPr lang="en-US" sz="2200" b="0" strike="noStrike" spc="-1">
              <a:solidFill>
                <a:srgbClr val="000000"/>
              </a:solidFill>
              <a:latin typeface="Arial"/>
            </a:endParaRPr>
          </a:p>
        </p:txBody>
      </p:sp>
      <p:sp>
        <p:nvSpPr>
          <p:cNvPr id="1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学习心理咨询技巧，提升沟通能力，倾听他人需求，培养共情能力，成为有爱心的心理咨询师。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咨询师需具备专业知识和技能，善于倾听和引导，引导被咨询者主动解决心理问题。</a:t>
            </a:r>
            <a:endParaRPr lang="en-US" sz="1500" b="0" strike="noStrike" spc="-1">
              <a:solidFill>
                <a:srgbClr val="000000"/>
              </a:solidFill>
              <a:latin typeface="Arial"/>
            </a:endParaRPr>
          </a:p>
        </p:txBody>
      </p:sp>
      <p:sp>
        <p:nvSpPr>
          <p:cNvPr id="1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行为疗法</a:t>
            </a:r>
            <a:endParaRPr lang="en-US" sz="2200" b="0" strike="noStrike" spc="-1">
              <a:solidFill>
                <a:srgbClr val="000000"/>
              </a:solidFill>
              <a:latin typeface="Arial"/>
            </a:endParaRPr>
          </a:p>
        </p:txBody>
      </p:sp>
      <p:sp>
        <p:nvSpPr>
          <p:cNvPr id="1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行为疗法通过行为改变来调整心理健康问题，帮助个体学会积极行为模式，塑造健康心态。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行为疗法注重实践和反馃观察，帮助个体发现问题行为，进行改善和调整，提升生活质量。</a:t>
            </a:r>
            <a:endParaRPr lang="en-US" sz="1500" b="0" strike="noStrike" spc="-1">
              <a:solidFill>
                <a:srgbClr val="000000"/>
              </a:solidFill>
              <a:latin typeface="Arial"/>
            </a:endParaRPr>
          </a:p>
        </p:txBody>
      </p:sp>
      <p:sp>
        <p:nvSpPr>
          <p:cNvPr id="1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心理疗法</a:t>
            </a:r>
            <a:endParaRPr lang="en-US" sz="3600" b="0" strike="noStrike" spc="-1">
              <a:solidFill>
                <a:schemeClr val="dk1"/>
              </a:solidFill>
              <a:latin typeface="Arial"/>
            </a:endParaRPr>
          </a:p>
        </p:txBody>
      </p:sp>
      <p:sp>
        <p:nvSpPr>
          <p:cNvPr id="1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心理咨询</a:t>
            </a:r>
            <a:endParaRPr lang="en-US" sz="2200" b="0" strike="noStrike" spc="-1">
              <a:solidFill>
                <a:srgbClr val="000000"/>
              </a:solidFill>
              <a:latin typeface="Arial"/>
            </a:endParaRPr>
          </a:p>
        </p:txBody>
      </p:sp>
      <p:sp>
        <p:nvSpPr>
          <p:cNvPr id="1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寻求心理咨询师的帮助，进行心理辅导，倾诉内心烦恼，获得专业支持。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咨询师倾听倾诉者心声，分析问题根源，共同探讨解决方案，提供专业指导。</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https://d.book118.com/138004122011006050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19</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通过心灵之音重塑心理健康之墙</vt:lpstr>
      <vt:lpstr>目录</vt:lpstr>
      <vt:lpstr>第1章 理解心理健康</vt:lpstr>
      <vt:lpstr>什么是心理健康</vt:lpstr>
      <vt:lpstr>心理健康与身体健康的关系</vt:lpstr>
      <vt:lpstr> </vt:lpstr>
      <vt:lpstr>心理健康的重要性</vt:lpstr>
      <vt:lpstr>第2章 心理健康问题的症状与识别</vt:lpstr>
      <vt:lpstr> </vt:lpstr>
      <vt:lpstr>焦虑症症状</vt:lpstr>
      <vt:lpstr>压力过大的症状</vt:lpstr>
      <vt:lpstr> </vt:lpstr>
      <vt:lpstr>心理健康问题的症状与识别</vt:lpstr>
      <vt:lpstr>第3章 心灵疗愈与心理健康</vt:lpstr>
      <vt:lpstr> </vt:lpstr>
      <vt:lpstr>冥想</vt:lpstr>
      <vt:lpstr>艺术治疗</vt:lpstr>
      <vt:lpstr>心理疗法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2024-09-29T14:47:41.033</cp:lastPrinted>
  <dcterms:created xsi:type="dcterms:W3CDTF">2024-09-29T06:47:41Z</dcterms:created>
  <dcterms:modified xsi:type="dcterms:W3CDTF">2024-09-29T06:47:43Z</dcterms:modified>
</cp:coreProperties>
</file>