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OKIIC+QPERFU+ArialMT"/>
      <p:regular r:id="rId15"/>
    </p:embeddedFont>
    <p:embeddedFont>
      <p:font typeface="QHPTAC+MS-UIGothic"/>
      <p:regular r:id="rId16"/>
    </p:embeddedFont>
    <p:embeddedFont>
      <p:font typeface="RTTEGB+IGWEGP+MicrosoftYaHei-Bold"/>
      <p:regular r:id="rId17"/>
    </p:embeddedFont>
    <p:embeddedFont>
      <p:font typeface="CMHBNP+KLMJCO+MicrosoftYaHei"/>
      <p:regular r:id="rId18"/>
    </p:embeddedFont>
    <p:embeddedFont>
      <p:font typeface="NEAVPR+KLMJCO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F0602-2847-40B8-8FE5-EF3EB6830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E61D6-37B3-4989-871C-E6D8AF3B8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39C97-506F-486B-ADF6-628F31B70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663C5-A1C9-4171-9B65-D572EE994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41DF9-5A1D-497F-A981-CA4E1885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F56F88-03D2-42CA-806F-14327D506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AB783-BF15-4BA6-89CD-84F8854F7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99DF8-DFA3-429A-B63B-DA377C1A3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044E4-A59F-4830-9A60-6DAB6A321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0115C-9D13-460F-A638-F50B0DF1B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68A14-FFD4-4468-AE3B-3225496D5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5101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OKIIC+QPERFU+ArialMT"/>
                <a:cs typeface="MOKIIC+QPER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6192461" cy="2429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OKIIC+QPERFU+ArialMT"/>
                <a:cs typeface="MOKIIC+QPER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理要点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OKIIC+QPERFU+ArialMT"/>
                <a:cs typeface="MOKIIC+QPER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床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OKIIC+QPERFU+ArialMT"/>
                <a:cs typeface="MOKIIC+QPER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理案例分享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OKIIC+QPERFU+ArialMT"/>
                <a:cs typeface="MOKIIC+QPER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QHPTAC+MS-UIGothic"/>
                <a:cs typeface="QHPTAC+MS-UIGothic"/>
              </a:rPr>
              <a:t>的未来展望与研究方向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HPTAC+MS-UIGothic"/>
                <a:cs typeface="QHPTAC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RTTEGB+IGWEGP+MicrosoftYaHei-Bold"/>
                <a:cs typeface="RTTEGB+IGWEGP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056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FFFFFF"/>
                </a:solidFill>
                <a:latin typeface="QHPTAC+MS-UIGothic"/>
                <a:cs typeface="QHPTAC+MS-UIGothic"/>
              </a:rPr>
              <a:t>低温治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QHPTAC+MS-UIGothic"/>
                <a:cs typeface="QHPTAC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QHPTAC+MS-UIGothic"/>
                <a:cs typeface="QHPTAC+MS-UIGothic"/>
              </a:rPr>
              <a:t>通常采用物理降温的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PTAC+MS-UIGothic"/>
                <a:cs typeface="QHPTAC+MS-UIGothic"/>
              </a:rPr>
              <a:t>方法，如使用冰帽、冰毯等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QHPTAC+MS-UIGothic"/>
                <a:cs typeface="QHPTAC+MS-UIGothic"/>
              </a:rPr>
              <a:t>，将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PTAC+MS-UIGothic"/>
                <a:cs typeface="QHPTAC+MS-UIGothic"/>
              </a:rPr>
              <a:t>患者的体温控制在</a:t>
            </a:r>
            <a:r>
              <a:rPr sz="1350">
                <a:solidFill>
                  <a:srgbClr val="FFFFFF"/>
                </a:solidFill>
                <a:latin typeface="CMHBNP+KLMJCO+MicrosoftYaHei"/>
                <a:cs typeface="CMHBNP+KLMJCO+MicrosoftYaHei"/>
              </a:rPr>
              <a:t>32℃~35℃</a:t>
            </a:r>
            <a:r>
              <a:rPr sz="1350">
                <a:solidFill>
                  <a:srgbClr val="FFFFFF"/>
                </a:solidFill>
                <a:latin typeface="QHPTAC+MS-UIGothic"/>
                <a:cs typeface="QHPTAC+MS-UIGothic"/>
              </a:rPr>
              <a:t>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QHPTAC+MS-UIGothic"/>
                <a:cs typeface="QHPTA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TTEGB+IGWEGP+MicrosoftYaHei-Bold"/>
                <a:cs typeface="RTTEGB+IGWEGP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TTEGB+IGWEGP+MicrosoftYaHei-Bold"/>
                <a:cs typeface="RTTEGB+IGWEGP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8889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低温治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最早可追溯到</a:t>
            </a:r>
            <a:r>
              <a:rPr sz="1500">
                <a:solidFill>
                  <a:srgbClr val="FFFFFF"/>
                </a:solidFill>
                <a:latin typeface="NEAVPR+KLMJCO+MicrosoftYaHei"/>
                <a:cs typeface="NEAVPR+KLMJCO+MicrosoftYaHei"/>
              </a:rPr>
              <a:t>20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NEAVPR+KLMJCO+MicrosoftYaHei"/>
                <a:cs typeface="NEAVPR+KLMJCO+MicrosoftYaHei"/>
              </a:rPr>
              <a:t>50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年代，当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们发现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低温可以降低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脑组织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35034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，减少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耗氧量，从而保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护脑组织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81528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EAVPR+KLMJCO+MicrosoftYaHei"/>
                <a:cs typeface="NEAVPR+KLMJCO+MicrosoftYaHei"/>
              </a:rPr>
              <a:t>20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NEAVPR+KLMJCO+MicrosoftYaHei"/>
                <a:cs typeface="NEAVPR+KLMJCO+MicrosoftYaHei"/>
              </a:rPr>
              <a:t>80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年代，随着人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们对脑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机制的深入了解，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低温治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用于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近年来，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低温治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的研究和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用不断深入，已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重症医学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域的重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要治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QHPTAC+MS-UIGothic"/>
                <a:cs typeface="QHPTAC+MS-UIGothic"/>
              </a:rPr>
              <a:t>方法之一。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前的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理准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FFF"/>
                </a:solidFill>
                <a:latin typeface="QHPTAC+MS-UIGothic"/>
                <a:cs typeface="QHPTAC+MS-UIGothic"/>
              </a:rPr>
              <a:t>估患者情况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HPTAC+MS-UIGothic"/>
                <a:cs typeface="QHPTAC+MS-UIGothic"/>
              </a:rPr>
              <a:t>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备设备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FFFFFF"/>
                </a:solidFill>
                <a:latin typeface="QHPTAC+MS-UIGothic"/>
                <a:cs typeface="QHPTAC+MS-UIGothic"/>
              </a:rPr>
              <a:t>境准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QHPTAC+MS-UIGothic"/>
                <a:cs typeface="QHPTAC+MS-UIGothic"/>
              </a:rPr>
              <a:t>心理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FFFFFF"/>
                </a:solidFill>
                <a:latin typeface="QHPTAC+MS-UIGothic"/>
                <a:cs typeface="QHPTAC+MS-UIGothic"/>
              </a:rPr>
              <a:t>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了解患者病情、年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体温、意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等基本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信息，以便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续护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理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提供依据。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6682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低温治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疗仪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、温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监测仪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、呼吸机等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备处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于良好状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，并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好相关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品。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6682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保持室内温度适宜，避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免患者受凉或中暑，同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保持室内安静，减少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668258"/>
            <a:ext cx="2300287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向患者及家属介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绍亚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低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的目的、方法及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注意事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，消除其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、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DFD"/>
                </a:solidFill>
                <a:latin typeface="QHPTAC+MS-UIGothic"/>
                <a:cs typeface="QHPTA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中的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理措施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AVPR+KLMJCO+MicrosoftYaHei"/>
                <a:cs typeface="NEAVPR+KLMJC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AVPR+KLMJCO+MicrosoftYaHei"/>
                <a:cs typeface="NEAVPR+KLMJC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AVPR+KLMJCO+MicrosoftYaHei"/>
                <a:cs typeface="NEAVPR+KLMJC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AVPR+KLMJCO+MicrosoftYaHei"/>
                <a:cs typeface="NEAVPR+KLMJC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HPTAC+MS-UIGothic"/>
                <a:cs typeface="QHPTAC+MS-UIGothic"/>
              </a:rPr>
              <a:t>温度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HPTAC+MS-UIGothic"/>
                <a:cs typeface="QHPTAC+MS-UIGothic"/>
              </a:rPr>
              <a:t>生命体征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HPTAC+MS-UIGothic"/>
                <a:cs typeface="QHPTAC+MS-UIGothic"/>
              </a:rPr>
              <a:t>呼吸道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00B6FF"/>
                </a:solidFill>
                <a:latin typeface="QHPTAC+MS-UIGothic"/>
                <a:cs typeface="QHPTAC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HPTAC+MS-UIGothic"/>
                <a:cs typeface="QHPTAC+MS-UIGothic"/>
              </a:rPr>
              <a:t>基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础护</a:t>
            </a:r>
            <a:r>
              <a:rPr sz="1550">
                <a:solidFill>
                  <a:srgbClr val="00B6FF"/>
                </a:solidFill>
                <a:latin typeface="QHPTAC+MS-UIGothic"/>
                <a:cs typeface="QHPTAC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低温治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后的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QHPTAC+MS-UIGothic"/>
                <a:cs typeface="QHPTAC+MS-UIGothic"/>
              </a:rPr>
              <a:t>理注意事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HPTAC+MS-UIGothic"/>
                <a:cs typeface="QHPTAC+MS-UIGothic"/>
              </a:rPr>
              <a:t>复温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00B6FF"/>
                </a:solidFill>
                <a:latin typeface="QHPTAC+MS-UIGothic"/>
                <a:cs typeface="QHPTAC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00B6FF"/>
                </a:solidFill>
                <a:latin typeface="QHPTAC+MS-UIGothic"/>
                <a:cs typeface="QHPTAC+MS-UIGothic"/>
              </a:rPr>
              <a:t>防并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00B6FF"/>
                </a:solidFill>
                <a:latin typeface="QHPTAC+MS-UIGothic"/>
                <a:cs typeface="QHPTAC+MS-UIGothic"/>
              </a:rPr>
              <a:t>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HPTAC+MS-UIGothic"/>
                <a:cs typeface="QHPTAC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00B6FF"/>
                </a:solidFill>
                <a:latin typeface="QHPTAC+MS-UIGothic"/>
                <a:cs typeface="QHPTAC+MS-UIGothic"/>
              </a:rPr>
              <a:t>察病情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00B6FF"/>
                </a:solidFill>
                <a:latin typeface="QHPTAC+MS-UIGothic"/>
                <a:cs typeface="QHPTAC+MS-UIGothic"/>
              </a:rPr>
              <a:t>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HPTAC+MS-UIGothic"/>
                <a:cs typeface="QHPTAC+MS-UIGothic"/>
              </a:rPr>
              <a:t>心理支持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https://d.book118.com/138005101141006037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MOKIIC+QPERFU+ArialMT</vt:lpstr>
      <vt:lpstr>Times New Roman</vt:lpstr>
      <vt:lpstr>SimSun</vt:lpstr>
      <vt:lpstr>QHPTAC+MS-UIGothic</vt:lpstr>
      <vt:lpstr>RTTEGB+IGWEGP+MicrosoftYaHei-Bold</vt:lpstr>
      <vt:lpstr>CMHBNP+KLMJCO+MicrosoftYaHei</vt:lpstr>
      <vt:lpstr>NEAVPR+KLMJCO+MicrosoftYaHei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2024-09-18T01:15:41.431</cp:lastPrinted>
  <dcterms:created xsi:type="dcterms:W3CDTF">2024-09-17T17:15:41Z</dcterms:created>
  <dcterms:modified xsi:type="dcterms:W3CDTF">2024-09-17T17:15:42Z</dcterms:modified>
</cp:coreProperties>
</file>