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2181E-6107-432D-94CD-F9763BC70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CFED1-9A92-4629-B7D3-D4713B927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7864C-C174-4B01-A910-152634996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0DC08-6CBF-4337-A370-6F63FD33D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674DA4-8ACA-4EDE-8156-99E2B713A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BBBBE9-DFD4-4F56-AC58-38F55F445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FC6594-FD03-40AD-8D3C-93B936B53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18F1E-55A0-49B7-99A2-0CC7DC0C0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2B4C4-17CD-47B6-B4DC-4ACC49886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BECC5-5614-4BF6-9958-51DBCC020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0D513-9FE2-47BD-B0E8-7ECD804FC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10074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AutoCAD标准实例教程放置特征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放置特征基本概念与操作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绘制二维图形实例分析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三维建模基础知识与技巧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放置特征在机械设计中的应用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放置特征在建筑领域的应用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放置特征基本概念与操作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在AutoCAD中，放置特征是指将预定义的特征或对象放置在绘图区域中的特定位置。这些特征可以是点、线、圆、弧等基本图形元素，也可以是更复杂的对象，如块、文字、尺寸标注等。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放置特征定义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置特征是AutoCAD绘图过程中的重要步骤，它允许用户精确地定位和布置图形元素，从而创建准确且符合设计要求的图纸。通过放置特征，用户可以构建复杂的几何形状、添加注释和标注，以及组织和管理图层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放置特征作用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放置特征定义及作用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操作界面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AutoCAD的操作界面包括标题栏、菜单栏、工具栏、绘图区域、命令行窗口和状态栏等部分。用户可以通过这些界面元素进行各种操作，如打开和保存文件、选择绘图工具、输入命令等。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工具栏是AutoCAD中提供的一种快速访问常用命令的方式。它包含了多个图标按钮，每个按钮都对应一个特定的命令或操作。用户可以通过单击工具栏上的按钮来执行相应的命令，从而提高绘图效率。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操作界面与工具栏介绍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基本绘图命令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AutoCAD提供了丰富的基本绘图命令，如“直线”、“圆”、“弧”、“多边形”等。这些命令允许用户绘制各种基本的图形元素。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绘图技巧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在使用基本绘图命令时，有一些技巧可以帮助用户更高效地绘图。例如，使用对象捕捉功能可以精确捕捉图形的关键点；使用极轴追踪功能可以沿特定角度绘制直线；使用图层功能可以组织和管理图形元素等。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基本绘图命令及技巧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utoCAD提供了多种视图控制工具，如缩放、平移、旋转等。这些工具可以帮助用户更好地查看和编辑图纸。例如，用户可以使用缩放工具放大或缩小图纸的显示比例；使用平移工具移动图纸的显示位置；使用旋转工具旋转图纸的显示角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视图控制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是AutoCAD中用于组织和管理图形元素的重要工具。用户可以将不同类型的图形元素放置在不同的图层上，以便更好地控制它们的显示、编辑和打印等属性。例如，用户可以将轮廓线放置在一个图层上，将填充图案放置在另一个图层上，然后通过控制图层的可见性来方便地查看和编辑这些元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图层管理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视图控制与图层管理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绘制二维图形实例分析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使用LINE命令，通过指定起点和终点，或者利用极坐标、相对坐标等方式绘制直线段。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直线绘制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使用CIRCLE命令，通过指定圆心、半径或者直径，或者利用三点定位、两点定位加半径等方式绘制圆形。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圆绘制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使用POLYGON命令，选择多边形的边数，指定多边形的中心点，以及顶点到中心的距离来绘制正多边形。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多边形绘制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直线、圆和多边形绘制方法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文字注释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使用MTEXT或TEXT命令，在指定位置输入文字内容，可以设置文字样式、高度、宽度比例等属性。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尺寸标注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使用DIM命令系列（如DIMLINEAR、DIMRADIUS、DIMANGULAR等），选择标注类型，指定标注的起点、终点或圆心等位置信息，完成尺寸标注。标注时应遵循清晰、准确、美观的原则。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文字注释与尺寸标注规则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块定义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块插入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使用BLOCK命令，将一组图形对象定义为一个块，赋予块名称和插入点等属性。块可以用于创建重复的图形元素，提高绘图效率。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使用INSERT命令，在指定位置插入已定义的块，可以设置块的缩放比例、旋转角度等参数。块的插入可以快速生成复杂的图形组合。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块定义及插入技巧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通过对复杂二维图形的实例进行分析，了解图形的构成元素、绘制顺序和技巧。例如，可以分析一个包含直线、圆、多边形、文字注释和尺寸标注的复杂机械零件图。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绘制步骤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根据实例分析的结果，制定绘制步骤。首先绘制图形的主体部分（如直线、圆和多边形），然后添加文字注释和尺寸标注，最后进行块的定义和插入等操作。在绘制过程中应注意保持图形的准确性和美观性。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复杂二维图形综合实例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三维建模基础知识与技巧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三维坐标系建立及调整方法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世界坐标系（WCS）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AutoCAD默认的三维坐标系，固定不变，用于定义绝对位置。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用户坐标系（UCS）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用户可自定义的坐标系，可移动、旋转，方便进行局部建模和定位。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坐标系调整方法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通过UCS命令或图标进行坐标系的平移、旋转等操作，以满足建模需求。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22323" y="1727645"/>
            <a:ext cx="4036891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长方体（BOX）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22323" y="2089213"/>
            <a:ext cx="4088130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通过指定对角点创建长方体，可设置高度、宽度和长度。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410" y="1744028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6947" y="1938814"/>
            <a:ext cx="555689" cy="348139"/>
          </a:xfrm>
          <a:custGeom>
            <a:rect l="l" t="t" r="r" b="b"/>
            <a:pathLst>
              <a:path w="260" h="162">
                <a:moveTo>
                  <a:pt x="211" y="65"/>
                </a:moveTo>
                <a:cubicBezTo>
                  <a:pt x="211" y="29"/>
                  <a:pt x="182" y="0"/>
                  <a:pt x="146" y="0"/>
                </a:cubicBezTo>
                <a:cubicBezTo>
                  <a:pt x="122" y="0"/>
                  <a:pt x="101" y="13"/>
                  <a:pt x="90" y="33"/>
                </a:cubicBezTo>
                <a:cubicBezTo>
                  <a:pt x="87" y="33"/>
                  <a:pt x="84" y="32"/>
                  <a:pt x="81" y="32"/>
                </a:cubicBezTo>
                <a:cubicBezTo>
                  <a:pt x="59" y="32"/>
                  <a:pt x="41" y="47"/>
                  <a:pt x="35" y="67"/>
                </a:cubicBezTo>
                <a:cubicBezTo>
                  <a:pt x="15" y="73"/>
                  <a:pt x="0" y="92"/>
                  <a:pt x="0" y="114"/>
                </a:cubicBezTo>
                <a:cubicBezTo>
                  <a:pt x="0" y="140"/>
                  <a:pt x="22" y="162"/>
                  <a:pt x="49" y="162"/>
                </a:cubicBezTo>
                <a:cubicBezTo>
                  <a:pt x="211" y="162"/>
                  <a:pt x="211" y="162"/>
                  <a:pt x="211" y="162"/>
                </a:cubicBezTo>
                <a:cubicBezTo>
                  <a:pt x="238" y="162"/>
                  <a:pt x="260" y="140"/>
                  <a:pt x="260" y="114"/>
                </a:cubicBezTo>
                <a:cubicBezTo>
                  <a:pt x="260" y="87"/>
                  <a:pt x="238" y="65"/>
                  <a:pt x="211" y="65"/>
                </a:cubicBezTo>
                <a:close/>
                <a:moveTo>
                  <a:pt x="130" y="146"/>
                </a:moveTo>
                <a:cubicBezTo>
                  <a:pt x="81" y="81"/>
                  <a:pt x="81" y="81"/>
                  <a:pt x="81" y="81"/>
                </a:cubicBezTo>
                <a:cubicBezTo>
                  <a:pt x="114" y="81"/>
                  <a:pt x="114" y="81"/>
                  <a:pt x="114" y="81"/>
                </a:cubicBezTo>
                <a:cubicBezTo>
                  <a:pt x="114" y="32"/>
                  <a:pt x="114" y="32"/>
                  <a:pt x="114" y="32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6" y="81"/>
                  <a:pt x="146" y="81"/>
                  <a:pt x="146" y="81"/>
                </a:cubicBezTo>
                <a:cubicBezTo>
                  <a:pt x="179" y="81"/>
                  <a:pt x="179" y="81"/>
                  <a:pt x="179" y="81"/>
                </a:cubicBezTo>
                <a:lnTo>
                  <a:pt x="130" y="14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822323" y="4983480"/>
            <a:ext cx="40405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楔体（WEDGE）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822323" y="5348574"/>
            <a:ext cx="40595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通过指定三个点定义楔体的形状和大小。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26935" y="4993005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778573" y="5175218"/>
            <a:ext cx="437293" cy="412528"/>
            <a:chOff x="778573" y="5175218"/>
            <a:chExt cx="437293" cy="412528"/>
          </a:xfrm>
        </p:grpSpPr>
        <p:sp>
          <p:nvSpPr>
            <p:cNvPr id="10" name="Freeform 10"/>
            <p:cNvSpPr/>
            <p:nvPr/>
          </p:nvSpPr>
          <p:spPr>
            <a:xfrm>
              <a:off x="778573" y="5337524"/>
              <a:ext cx="123158" cy="250222"/>
            </a:xfrm>
            <a:custGeom>
              <a:rect l="l" t="t" r="r" b="b"/>
              <a:pathLst>
                <a:path w="54" h="109">
                  <a:moveTo>
                    <a:pt x="41" y="13"/>
                  </a:moveTo>
                  <a:cubicBezTo>
                    <a:pt x="41" y="47"/>
                    <a:pt x="41" y="47"/>
                    <a:pt x="41" y="47"/>
                  </a:cubicBezTo>
                  <a:cubicBezTo>
                    <a:pt x="13" y="47"/>
                    <a:pt x="13" y="47"/>
                    <a:pt x="13" y="47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1" y="13"/>
                    <a:pt x="41" y="13"/>
                    <a:pt x="41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107"/>
                    <a:pt x="2" y="109"/>
                    <a:pt x="4" y="109"/>
                  </a:cubicBezTo>
                  <a:cubicBezTo>
                    <a:pt x="50" y="109"/>
                    <a:pt x="50" y="109"/>
                    <a:pt x="50" y="109"/>
                  </a:cubicBezTo>
                  <a:cubicBezTo>
                    <a:pt x="52" y="109"/>
                    <a:pt x="54" y="107"/>
                    <a:pt x="54" y="105"/>
                  </a:cubicBezTo>
                  <a:cubicBezTo>
                    <a:pt x="54" y="5"/>
                    <a:pt x="54" y="5"/>
                    <a:pt x="54" y="5"/>
                  </a:cubicBezTo>
                  <a:cubicBezTo>
                    <a:pt x="54" y="2"/>
                    <a:pt x="52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2307" y="5278374"/>
              <a:ext cx="125063" cy="309372"/>
            </a:xfrm>
            <a:custGeom>
              <a:rect l="l" t="t" r="r" b="b"/>
              <a:pathLst>
                <a:path w="55" h="135">
                  <a:moveTo>
                    <a:pt x="42" y="13"/>
                  </a:moveTo>
                  <a:cubicBezTo>
                    <a:pt x="42" y="81"/>
                    <a:pt x="42" y="81"/>
                    <a:pt x="42" y="81"/>
                  </a:cubicBezTo>
                  <a:cubicBezTo>
                    <a:pt x="13" y="81"/>
                    <a:pt x="13" y="81"/>
                    <a:pt x="13" y="81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31"/>
                    <a:pt x="0" y="131"/>
                    <a:pt x="0" y="131"/>
                  </a:cubicBezTo>
                  <a:cubicBezTo>
                    <a:pt x="0" y="133"/>
                    <a:pt x="2" y="135"/>
                    <a:pt x="5" y="135"/>
                  </a:cubicBezTo>
                  <a:cubicBezTo>
                    <a:pt x="51" y="135"/>
                    <a:pt x="51" y="135"/>
                    <a:pt x="51" y="135"/>
                  </a:cubicBezTo>
                  <a:cubicBezTo>
                    <a:pt x="53" y="135"/>
                    <a:pt x="55" y="133"/>
                    <a:pt x="55" y="131"/>
                  </a:cubicBezTo>
                  <a:cubicBezTo>
                    <a:pt x="55" y="5"/>
                    <a:pt x="55" y="5"/>
                    <a:pt x="55" y="5"/>
                  </a:cubicBezTo>
                  <a:cubicBezTo>
                    <a:pt x="55" y="2"/>
                    <a:pt x="53" y="0"/>
                    <a:pt x="5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089850" y="5175218"/>
              <a:ext cx="126016" cy="412528"/>
            </a:xfrm>
            <a:custGeom>
              <a:rect l="l" t="t" r="r" b="b"/>
              <a:pathLst>
                <a:path w="55" h="180">
                  <a:moveTo>
                    <a:pt x="42" y="13"/>
                  </a:moveTo>
                  <a:cubicBezTo>
                    <a:pt x="42" y="96"/>
                    <a:pt x="42" y="96"/>
                    <a:pt x="42" y="96"/>
                  </a:cubicBezTo>
                  <a:cubicBezTo>
                    <a:pt x="13" y="96"/>
                    <a:pt x="13" y="96"/>
                    <a:pt x="13" y="96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0" y="178"/>
                    <a:pt x="2" y="180"/>
                    <a:pt x="4" y="180"/>
                  </a:cubicBezTo>
                  <a:cubicBezTo>
                    <a:pt x="50" y="180"/>
                    <a:pt x="50" y="180"/>
                    <a:pt x="50" y="180"/>
                  </a:cubicBezTo>
                  <a:cubicBezTo>
                    <a:pt x="53" y="180"/>
                    <a:pt x="55" y="178"/>
                    <a:pt x="55" y="176"/>
                  </a:cubicBezTo>
                  <a:cubicBezTo>
                    <a:pt x="55" y="4"/>
                    <a:pt x="55" y="4"/>
                    <a:pt x="55" y="4"/>
                  </a:cubicBezTo>
                  <a:cubicBezTo>
                    <a:pt x="55" y="2"/>
                    <a:pt x="53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1822323" y="3321082"/>
            <a:ext cx="39738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球体（SPHERE）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822323" y="3739801"/>
            <a:ext cx="39452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指定球心和半径创建球体。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7410" y="3366040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794575" y="3504533"/>
            <a:ext cx="405384" cy="482632"/>
            <a:chOff x="794575" y="3504533"/>
            <a:chExt cx="405384" cy="482632"/>
          </a:xfrm>
        </p:grpSpPr>
        <p:sp>
          <p:nvSpPr>
            <p:cNvPr id="17" name="Freeform 17"/>
            <p:cNvSpPr/>
            <p:nvPr/>
          </p:nvSpPr>
          <p:spPr>
            <a:xfrm>
              <a:off x="794575" y="3504533"/>
              <a:ext cx="405384" cy="482632"/>
            </a:xfrm>
            <a:custGeom>
              <a:rect l="l" t="t" r="r" b="b"/>
              <a:pathLst>
                <a:path w="156" h="178">
                  <a:moveTo>
                    <a:pt x="145" y="22"/>
                  </a:moveTo>
                  <a:cubicBezTo>
                    <a:pt x="134" y="22"/>
                    <a:pt x="134" y="22"/>
                    <a:pt x="134" y="22"/>
                  </a:cubicBezTo>
                  <a:cubicBezTo>
                    <a:pt x="134" y="11"/>
                    <a:pt x="134" y="11"/>
                    <a:pt x="134" y="11"/>
                  </a:cubicBezTo>
                  <a:cubicBezTo>
                    <a:pt x="134" y="5"/>
                    <a:pt x="129" y="0"/>
                    <a:pt x="123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5" y="0"/>
                    <a:pt x="0" y="5"/>
                    <a:pt x="0" y="11"/>
                  </a:cubicBezTo>
                  <a:cubicBezTo>
                    <a:pt x="0" y="145"/>
                    <a:pt x="0" y="145"/>
                    <a:pt x="0" y="145"/>
                  </a:cubicBezTo>
                  <a:cubicBezTo>
                    <a:pt x="0" y="151"/>
                    <a:pt x="5" y="156"/>
                    <a:pt x="11" y="156"/>
                  </a:cubicBezTo>
                  <a:cubicBezTo>
                    <a:pt x="22" y="156"/>
                    <a:pt x="22" y="156"/>
                    <a:pt x="22" y="156"/>
                  </a:cubicBezTo>
                  <a:cubicBezTo>
                    <a:pt x="22" y="167"/>
                    <a:pt x="22" y="167"/>
                    <a:pt x="22" y="167"/>
                  </a:cubicBezTo>
                  <a:cubicBezTo>
                    <a:pt x="22" y="173"/>
                    <a:pt x="27" y="178"/>
                    <a:pt x="33" y="178"/>
                  </a:cubicBezTo>
                  <a:cubicBezTo>
                    <a:pt x="145" y="178"/>
                    <a:pt x="145" y="178"/>
                    <a:pt x="145" y="178"/>
                  </a:cubicBezTo>
                  <a:cubicBezTo>
                    <a:pt x="151" y="178"/>
                    <a:pt x="156" y="173"/>
                    <a:pt x="156" y="167"/>
                  </a:cubicBezTo>
                  <a:cubicBezTo>
                    <a:pt x="156" y="33"/>
                    <a:pt x="156" y="33"/>
                    <a:pt x="156" y="33"/>
                  </a:cubicBezTo>
                  <a:cubicBezTo>
                    <a:pt x="156" y="27"/>
                    <a:pt x="151" y="22"/>
                    <a:pt x="145" y="22"/>
                  </a:cubicBezTo>
                  <a:close/>
                  <a:moveTo>
                    <a:pt x="11" y="145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23" y="11"/>
                    <a:pt x="123" y="11"/>
                    <a:pt x="123" y="11"/>
                  </a:cubicBezTo>
                  <a:cubicBezTo>
                    <a:pt x="123" y="145"/>
                    <a:pt x="123" y="145"/>
                    <a:pt x="123" y="145"/>
                  </a:cubicBezTo>
                  <a:lnTo>
                    <a:pt x="11" y="145"/>
                  </a:lnTo>
                  <a:close/>
                  <a:moveTo>
                    <a:pt x="145" y="167"/>
                  </a:moveTo>
                  <a:cubicBezTo>
                    <a:pt x="33" y="167"/>
                    <a:pt x="33" y="167"/>
                    <a:pt x="33" y="167"/>
                  </a:cubicBezTo>
                  <a:cubicBezTo>
                    <a:pt x="33" y="156"/>
                    <a:pt x="33" y="156"/>
                    <a:pt x="33" y="156"/>
                  </a:cubicBezTo>
                  <a:cubicBezTo>
                    <a:pt x="123" y="156"/>
                    <a:pt x="123" y="156"/>
                    <a:pt x="123" y="156"/>
                  </a:cubicBezTo>
                  <a:cubicBezTo>
                    <a:pt x="129" y="156"/>
                    <a:pt x="134" y="151"/>
                    <a:pt x="134" y="145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45" y="33"/>
                    <a:pt x="145" y="33"/>
                    <a:pt x="145" y="33"/>
                  </a:cubicBezTo>
                  <a:lnTo>
                    <a:pt x="145" y="16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911352" y="3594545"/>
              <a:ext cx="174022" cy="29242"/>
            </a:xfrm>
            <a:custGeom>
              <a:rect l="l" t="t" r="r" b="b"/>
              <a:pathLst>
                <a:path w="67" h="11">
                  <a:moveTo>
                    <a:pt x="6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3"/>
                    <a:pt x="0" y="6"/>
                  </a:cubicBezTo>
                  <a:cubicBezTo>
                    <a:pt x="0" y="9"/>
                    <a:pt x="2" y="11"/>
                    <a:pt x="5" y="11"/>
                  </a:cubicBezTo>
                  <a:cubicBezTo>
                    <a:pt x="61" y="11"/>
                    <a:pt x="61" y="11"/>
                    <a:pt x="61" y="11"/>
                  </a:cubicBezTo>
                  <a:cubicBezTo>
                    <a:pt x="64" y="11"/>
                    <a:pt x="67" y="9"/>
                    <a:pt x="67" y="6"/>
                  </a:cubicBezTo>
                  <a:cubicBezTo>
                    <a:pt x="67" y="3"/>
                    <a:pt x="64" y="0"/>
                    <a:pt x="6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850773" y="3686842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2"/>
                    <a:pt x="0" y="5"/>
                  </a:cubicBezTo>
                  <a:cubicBezTo>
                    <a:pt x="0" y="8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8"/>
                    <a:pt x="90" y="5"/>
                  </a:cubicBezTo>
                  <a:cubicBezTo>
                    <a:pt x="90" y="2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850773" y="3746468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850773" y="3804952"/>
              <a:ext cx="234601" cy="32671"/>
            </a:xfrm>
            <a:custGeom>
              <a:rect l="l" t="t" r="r" b="b"/>
              <a:pathLst>
                <a:path w="90" h="12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ubicBezTo>
                    <a:pt x="84" y="12"/>
                    <a:pt x="84" y="12"/>
                    <a:pt x="84" y="12"/>
                  </a:cubicBezTo>
                  <a:cubicBezTo>
                    <a:pt x="87" y="12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6408706" y="174831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68440" y="1918145"/>
            <a:ext cx="425768" cy="418052"/>
          </a:xfrm>
          <a:custGeom>
            <a:rect l="l" t="t" r="r" b="b"/>
            <a:pathLst>
              <a:path w="208" h="204">
                <a:moveTo>
                  <a:pt x="179" y="79"/>
                </a:moveTo>
                <a:cubicBezTo>
                  <a:pt x="174" y="66"/>
                  <a:pt x="174" y="66"/>
                  <a:pt x="174" y="66"/>
                </a:cubicBezTo>
                <a:cubicBezTo>
                  <a:pt x="174" y="66"/>
                  <a:pt x="186" y="39"/>
                  <a:pt x="185" y="38"/>
                </a:cubicBezTo>
                <a:cubicBezTo>
                  <a:pt x="169" y="22"/>
                  <a:pt x="169" y="22"/>
                  <a:pt x="169" y="22"/>
                </a:cubicBezTo>
                <a:cubicBezTo>
                  <a:pt x="168" y="21"/>
                  <a:pt x="140" y="33"/>
                  <a:pt x="140" y="33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8" y="28"/>
                  <a:pt x="116" y="0"/>
                  <a:pt x="115" y="0"/>
                </a:cubicBezTo>
                <a:cubicBezTo>
                  <a:pt x="92" y="0"/>
                  <a:pt x="92" y="0"/>
                  <a:pt x="92" y="0"/>
                </a:cubicBezTo>
                <a:cubicBezTo>
                  <a:pt x="90" y="0"/>
                  <a:pt x="80" y="28"/>
                  <a:pt x="80" y="28"/>
                </a:cubicBezTo>
                <a:cubicBezTo>
                  <a:pt x="67" y="33"/>
                  <a:pt x="67" y="33"/>
                  <a:pt x="67" y="33"/>
                </a:cubicBezTo>
                <a:cubicBezTo>
                  <a:pt x="67" y="33"/>
                  <a:pt x="39" y="21"/>
                  <a:pt x="38" y="22"/>
                </a:cubicBezTo>
                <a:cubicBezTo>
                  <a:pt x="22" y="38"/>
                  <a:pt x="22" y="38"/>
                  <a:pt x="22" y="38"/>
                </a:cubicBezTo>
                <a:cubicBezTo>
                  <a:pt x="21" y="39"/>
                  <a:pt x="34" y="66"/>
                  <a:pt x="34" y="66"/>
                </a:cubicBezTo>
                <a:cubicBezTo>
                  <a:pt x="28" y="79"/>
                  <a:pt x="28" y="79"/>
                  <a:pt x="28" y="79"/>
                </a:cubicBezTo>
                <a:cubicBezTo>
                  <a:pt x="28" y="79"/>
                  <a:pt x="0" y="90"/>
                  <a:pt x="0" y="91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28" y="126"/>
                  <a:pt x="28" y="126"/>
                </a:cubicBezTo>
                <a:cubicBezTo>
                  <a:pt x="34" y="138"/>
                  <a:pt x="34" y="138"/>
                  <a:pt x="34" y="138"/>
                </a:cubicBezTo>
                <a:cubicBezTo>
                  <a:pt x="34" y="138"/>
                  <a:pt x="21" y="166"/>
                  <a:pt x="23" y="167"/>
                </a:cubicBezTo>
                <a:cubicBezTo>
                  <a:pt x="39" y="182"/>
                  <a:pt x="39" y="182"/>
                  <a:pt x="39" y="182"/>
                </a:cubicBezTo>
                <a:cubicBezTo>
                  <a:pt x="40" y="184"/>
                  <a:pt x="67" y="171"/>
                  <a:pt x="67" y="171"/>
                </a:cubicBezTo>
                <a:cubicBezTo>
                  <a:pt x="80" y="176"/>
                  <a:pt x="80" y="176"/>
                  <a:pt x="80" y="176"/>
                </a:cubicBezTo>
                <a:cubicBezTo>
                  <a:pt x="80" y="176"/>
                  <a:pt x="91" y="204"/>
                  <a:pt x="93" y="204"/>
                </a:cubicBezTo>
                <a:cubicBezTo>
                  <a:pt x="116" y="204"/>
                  <a:pt x="116" y="204"/>
                  <a:pt x="116" y="204"/>
                </a:cubicBezTo>
                <a:cubicBezTo>
                  <a:pt x="117" y="204"/>
                  <a:pt x="128" y="176"/>
                  <a:pt x="128" y="176"/>
                </a:cubicBezTo>
                <a:cubicBezTo>
                  <a:pt x="141" y="171"/>
                  <a:pt x="141" y="171"/>
                  <a:pt x="141" y="171"/>
                </a:cubicBezTo>
                <a:cubicBezTo>
                  <a:pt x="141" y="171"/>
                  <a:pt x="169" y="183"/>
                  <a:pt x="170" y="182"/>
                </a:cubicBezTo>
                <a:cubicBezTo>
                  <a:pt x="186" y="166"/>
                  <a:pt x="186" y="166"/>
                  <a:pt x="186" y="166"/>
                </a:cubicBezTo>
                <a:cubicBezTo>
                  <a:pt x="187" y="165"/>
                  <a:pt x="174" y="138"/>
                  <a:pt x="174" y="138"/>
                </a:cubicBezTo>
                <a:cubicBezTo>
                  <a:pt x="179" y="125"/>
                  <a:pt x="179" y="125"/>
                  <a:pt x="179" y="125"/>
                </a:cubicBezTo>
                <a:cubicBezTo>
                  <a:pt x="179" y="125"/>
                  <a:pt x="208" y="114"/>
                  <a:pt x="208" y="113"/>
                </a:cubicBezTo>
                <a:cubicBezTo>
                  <a:pt x="208" y="90"/>
                  <a:pt x="208" y="90"/>
                  <a:pt x="208" y="90"/>
                </a:cubicBezTo>
                <a:cubicBezTo>
                  <a:pt x="208" y="89"/>
                  <a:pt x="179" y="79"/>
                  <a:pt x="179" y="79"/>
                </a:cubicBezTo>
                <a:close/>
                <a:moveTo>
                  <a:pt x="137" y="102"/>
                </a:moveTo>
                <a:cubicBezTo>
                  <a:pt x="137" y="120"/>
                  <a:pt x="122" y="135"/>
                  <a:pt x="104" y="135"/>
                </a:cubicBezTo>
                <a:cubicBezTo>
                  <a:pt x="86" y="135"/>
                  <a:pt x="71" y="120"/>
                  <a:pt x="71" y="102"/>
                </a:cubicBezTo>
                <a:cubicBezTo>
                  <a:pt x="71" y="84"/>
                  <a:pt x="86" y="69"/>
                  <a:pt x="104" y="69"/>
                </a:cubicBezTo>
                <a:cubicBezTo>
                  <a:pt x="122" y="69"/>
                  <a:pt x="137" y="84"/>
                  <a:pt x="137" y="10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7609427" y="1709261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圆柱体（CYLINDER）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609427" y="2107597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指定底面圆心和半径，以及高度创建圆柱体。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6408706" y="3370326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499670" y="3494913"/>
            <a:ext cx="554926" cy="455962"/>
          </a:xfrm>
          <a:custGeom>
            <a:rect l="l" t="t" r="r" b="b"/>
            <a:pathLst>
              <a:path w="244" h="200">
                <a:moveTo>
                  <a:pt x="221" y="66"/>
                </a:moveTo>
                <a:cubicBezTo>
                  <a:pt x="214" y="66"/>
                  <a:pt x="207" y="72"/>
                  <a:pt x="207" y="80"/>
                </a:cubicBezTo>
                <a:cubicBezTo>
                  <a:pt x="207" y="87"/>
                  <a:pt x="214" y="93"/>
                  <a:pt x="221" y="93"/>
                </a:cubicBezTo>
                <a:cubicBezTo>
                  <a:pt x="229" y="93"/>
                  <a:pt x="235" y="87"/>
                  <a:pt x="235" y="80"/>
                </a:cubicBezTo>
                <a:cubicBezTo>
                  <a:pt x="235" y="72"/>
                  <a:pt x="229" y="66"/>
                  <a:pt x="221" y="66"/>
                </a:cubicBezTo>
                <a:close/>
                <a:moveTo>
                  <a:pt x="23" y="66"/>
                </a:moveTo>
                <a:cubicBezTo>
                  <a:pt x="15" y="66"/>
                  <a:pt x="9" y="72"/>
                  <a:pt x="9" y="80"/>
                </a:cubicBezTo>
                <a:cubicBezTo>
                  <a:pt x="9" y="87"/>
                  <a:pt x="15" y="93"/>
                  <a:pt x="23" y="93"/>
                </a:cubicBezTo>
                <a:cubicBezTo>
                  <a:pt x="31" y="93"/>
                  <a:pt x="37" y="87"/>
                  <a:pt x="37" y="80"/>
                </a:cubicBezTo>
                <a:cubicBezTo>
                  <a:pt x="37" y="72"/>
                  <a:pt x="31" y="66"/>
                  <a:pt x="23" y="66"/>
                </a:cubicBezTo>
                <a:close/>
                <a:moveTo>
                  <a:pt x="180" y="41"/>
                </a:moveTo>
                <a:cubicBezTo>
                  <a:pt x="169" y="41"/>
                  <a:pt x="160" y="50"/>
                  <a:pt x="160" y="61"/>
                </a:cubicBezTo>
                <a:cubicBezTo>
                  <a:pt x="160" y="73"/>
                  <a:pt x="169" y="82"/>
                  <a:pt x="180" y="82"/>
                </a:cubicBezTo>
                <a:cubicBezTo>
                  <a:pt x="191" y="82"/>
                  <a:pt x="201" y="73"/>
                  <a:pt x="201" y="61"/>
                </a:cubicBezTo>
                <a:cubicBezTo>
                  <a:pt x="201" y="50"/>
                  <a:pt x="191" y="41"/>
                  <a:pt x="180" y="41"/>
                </a:cubicBezTo>
                <a:close/>
                <a:moveTo>
                  <a:pt x="244" y="166"/>
                </a:moveTo>
                <a:cubicBezTo>
                  <a:pt x="220" y="166"/>
                  <a:pt x="220" y="166"/>
                  <a:pt x="220" y="166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15"/>
                  <a:pt x="218" y="108"/>
                  <a:pt x="215" y="102"/>
                </a:cubicBezTo>
                <a:cubicBezTo>
                  <a:pt x="217" y="102"/>
                  <a:pt x="219" y="101"/>
                  <a:pt x="221" y="101"/>
                </a:cubicBezTo>
                <a:cubicBezTo>
                  <a:pt x="234" y="101"/>
                  <a:pt x="244" y="111"/>
                  <a:pt x="244" y="124"/>
                </a:cubicBezTo>
                <a:lnTo>
                  <a:pt x="244" y="166"/>
                </a:lnTo>
                <a:close/>
                <a:moveTo>
                  <a:pt x="64" y="41"/>
                </a:moveTo>
                <a:cubicBezTo>
                  <a:pt x="53" y="41"/>
                  <a:pt x="43" y="50"/>
                  <a:pt x="43" y="61"/>
                </a:cubicBezTo>
                <a:cubicBezTo>
                  <a:pt x="43" y="73"/>
                  <a:pt x="53" y="82"/>
                  <a:pt x="64" y="82"/>
                </a:cubicBezTo>
                <a:cubicBezTo>
                  <a:pt x="75" y="82"/>
                  <a:pt x="84" y="73"/>
                  <a:pt x="84" y="61"/>
                </a:cubicBezTo>
                <a:cubicBezTo>
                  <a:pt x="84" y="50"/>
                  <a:pt x="75" y="41"/>
                  <a:pt x="64" y="41"/>
                </a:cubicBezTo>
                <a:close/>
                <a:moveTo>
                  <a:pt x="23" y="101"/>
                </a:moveTo>
                <a:cubicBezTo>
                  <a:pt x="25" y="101"/>
                  <a:pt x="27" y="102"/>
                  <a:pt x="29" y="102"/>
                </a:cubicBezTo>
                <a:cubicBezTo>
                  <a:pt x="26" y="108"/>
                  <a:pt x="24" y="115"/>
                  <a:pt x="24" y="123"/>
                </a:cubicBezTo>
                <a:cubicBezTo>
                  <a:pt x="24" y="166"/>
                  <a:pt x="24" y="166"/>
                  <a:pt x="24" y="16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24"/>
                  <a:pt x="0" y="124"/>
                  <a:pt x="0" y="124"/>
                </a:cubicBezTo>
                <a:cubicBezTo>
                  <a:pt x="0" y="111"/>
                  <a:pt x="11" y="101"/>
                  <a:pt x="23" y="101"/>
                </a:cubicBezTo>
                <a:close/>
                <a:moveTo>
                  <a:pt x="122" y="0"/>
                </a:moveTo>
                <a:cubicBezTo>
                  <a:pt x="105" y="0"/>
                  <a:pt x="92" y="13"/>
                  <a:pt x="92" y="30"/>
                </a:cubicBezTo>
                <a:cubicBezTo>
                  <a:pt x="92" y="47"/>
                  <a:pt x="105" y="60"/>
                  <a:pt x="122" y="60"/>
                </a:cubicBezTo>
                <a:cubicBezTo>
                  <a:pt x="139" y="60"/>
                  <a:pt x="152" y="47"/>
                  <a:pt x="152" y="30"/>
                </a:cubicBezTo>
                <a:cubicBezTo>
                  <a:pt x="152" y="13"/>
                  <a:pt x="139" y="0"/>
                  <a:pt x="122" y="0"/>
                </a:cubicBezTo>
                <a:close/>
                <a:moveTo>
                  <a:pt x="213" y="182"/>
                </a:moveTo>
                <a:cubicBezTo>
                  <a:pt x="177" y="182"/>
                  <a:pt x="177" y="182"/>
                  <a:pt x="177" y="182"/>
                </a:cubicBezTo>
                <a:cubicBezTo>
                  <a:pt x="177" y="116"/>
                  <a:pt x="177" y="116"/>
                  <a:pt x="177" y="116"/>
                </a:cubicBezTo>
                <a:cubicBezTo>
                  <a:pt x="177" y="107"/>
                  <a:pt x="175" y="99"/>
                  <a:pt x="171" y="91"/>
                </a:cubicBezTo>
                <a:cubicBezTo>
                  <a:pt x="174" y="90"/>
                  <a:pt x="177" y="90"/>
                  <a:pt x="180" y="90"/>
                </a:cubicBezTo>
                <a:cubicBezTo>
                  <a:pt x="198" y="90"/>
                  <a:pt x="213" y="104"/>
                  <a:pt x="213" y="123"/>
                </a:cubicBezTo>
                <a:lnTo>
                  <a:pt x="213" y="182"/>
                </a:lnTo>
                <a:close/>
                <a:moveTo>
                  <a:pt x="67" y="116"/>
                </a:moveTo>
                <a:cubicBezTo>
                  <a:pt x="67" y="182"/>
                  <a:pt x="67" y="182"/>
                  <a:pt x="67" y="182"/>
                </a:cubicBezTo>
                <a:cubicBezTo>
                  <a:pt x="31" y="182"/>
                  <a:pt x="31" y="182"/>
                  <a:pt x="31" y="182"/>
                </a:cubicBezTo>
                <a:cubicBezTo>
                  <a:pt x="31" y="123"/>
                  <a:pt x="31" y="123"/>
                  <a:pt x="31" y="123"/>
                </a:cubicBezTo>
                <a:cubicBezTo>
                  <a:pt x="31" y="104"/>
                  <a:pt x="46" y="90"/>
                  <a:pt x="64" y="90"/>
                </a:cubicBezTo>
                <a:cubicBezTo>
                  <a:pt x="67" y="90"/>
                  <a:pt x="70" y="90"/>
                  <a:pt x="73" y="91"/>
                </a:cubicBezTo>
                <a:cubicBezTo>
                  <a:pt x="69" y="99"/>
                  <a:pt x="67" y="107"/>
                  <a:pt x="67" y="116"/>
                </a:cubicBezTo>
                <a:close/>
                <a:moveTo>
                  <a:pt x="74" y="200"/>
                </a:moveTo>
                <a:cubicBezTo>
                  <a:pt x="170" y="200"/>
                  <a:pt x="170" y="200"/>
                  <a:pt x="170" y="200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70" y="90"/>
                  <a:pt x="148" y="69"/>
                  <a:pt x="122" y="69"/>
                </a:cubicBezTo>
                <a:cubicBezTo>
                  <a:pt x="96" y="69"/>
                  <a:pt x="74" y="90"/>
                  <a:pt x="74" y="116"/>
                </a:cubicBezTo>
                <a:lnTo>
                  <a:pt x="74" y="2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7609427" y="3325939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圆锥体（CONE）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609427" y="3735038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指定底面圆心和半径，以及高度创建圆锥体。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408706" y="500586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1" name="Group 31"/>
          <p:cNvGrpSpPr/>
          <p:nvPr/>
        </p:nvGrpSpPr>
        <p:grpSpPr>
          <a:xfrm>
            <a:off x="6542817" y="5140547"/>
            <a:ext cx="482918" cy="481774"/>
            <a:chOff x="6542817" y="5140547"/>
            <a:chExt cx="482918" cy="481774"/>
          </a:xfrm>
        </p:grpSpPr>
        <p:sp>
          <p:nvSpPr>
            <p:cNvPr id="32" name="Freeform 32"/>
            <p:cNvSpPr/>
            <p:nvPr/>
          </p:nvSpPr>
          <p:spPr>
            <a:xfrm>
              <a:off x="6833425" y="5433250"/>
              <a:ext cx="192310" cy="189071"/>
            </a:xfrm>
            <a:custGeom>
              <a:rect l="l" t="t" r="r" b="b"/>
              <a:pathLst>
                <a:path w="75" h="74">
                  <a:moveTo>
                    <a:pt x="68" y="42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19" y="10"/>
                    <a:pt x="10" y="18"/>
                    <a:pt x="0" y="24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50" y="74"/>
                    <a:pt x="61" y="74"/>
                    <a:pt x="68" y="67"/>
                  </a:cubicBezTo>
                  <a:cubicBezTo>
                    <a:pt x="75" y="60"/>
                    <a:pt x="75" y="49"/>
                    <a:pt x="68" y="4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6542817" y="5140547"/>
              <a:ext cx="356806" cy="358997"/>
            </a:xfrm>
            <a:custGeom>
              <a:rect l="l" t="t" r="r" b="b"/>
              <a:pathLst>
                <a:path w="139" h="140">
                  <a:moveTo>
                    <a:pt x="139" y="70"/>
                  </a:moveTo>
                  <a:cubicBezTo>
                    <a:pt x="139" y="31"/>
                    <a:pt x="108" y="0"/>
                    <a:pt x="70" y="0"/>
                  </a:cubicBezTo>
                  <a:cubicBezTo>
                    <a:pt x="31" y="0"/>
                    <a:pt x="0" y="31"/>
                    <a:pt x="0" y="70"/>
                  </a:cubicBezTo>
                  <a:cubicBezTo>
                    <a:pt x="0" y="108"/>
                    <a:pt x="31" y="140"/>
                    <a:pt x="70" y="140"/>
                  </a:cubicBezTo>
                  <a:cubicBezTo>
                    <a:pt x="108" y="140"/>
                    <a:pt x="139" y="108"/>
                    <a:pt x="139" y="70"/>
                  </a:cubicBezTo>
                  <a:close/>
                  <a:moveTo>
                    <a:pt x="70" y="122"/>
                  </a:moveTo>
                  <a:cubicBezTo>
                    <a:pt x="41" y="122"/>
                    <a:pt x="17" y="99"/>
                    <a:pt x="17" y="70"/>
                  </a:cubicBezTo>
                  <a:cubicBezTo>
                    <a:pt x="17" y="41"/>
                    <a:pt x="41" y="17"/>
                    <a:pt x="70" y="17"/>
                  </a:cubicBezTo>
                  <a:cubicBezTo>
                    <a:pt x="98" y="17"/>
                    <a:pt x="122" y="41"/>
                    <a:pt x="122" y="70"/>
                  </a:cubicBezTo>
                  <a:cubicBezTo>
                    <a:pt x="122" y="99"/>
                    <a:pt x="98" y="122"/>
                    <a:pt x="70" y="1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6617684" y="5215318"/>
              <a:ext cx="105728" cy="104680"/>
            </a:xfrm>
            <a:custGeom>
              <a:rect l="l" t="t" r="r" b="b"/>
              <a:pathLst>
                <a:path w="41" h="41">
                  <a:moveTo>
                    <a:pt x="0" y="41"/>
                  </a:moveTo>
                  <a:cubicBezTo>
                    <a:pt x="12" y="41"/>
                    <a:pt x="12" y="41"/>
                    <a:pt x="12" y="41"/>
                  </a:cubicBezTo>
                  <a:cubicBezTo>
                    <a:pt x="12" y="25"/>
                    <a:pt x="25" y="12"/>
                    <a:pt x="41" y="12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18" y="0"/>
                    <a:pt x="0" y="18"/>
                    <a:pt x="0" y="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7609427" y="4983480"/>
            <a:ext cx="391668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多段体（POLYSOLID）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9427" y="5348574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创建具有多个直线段和圆弧段的三维实体。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基本三维实体创建命令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54" r="2365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将两个或多个三维实体合并为一个实体，保留所有部分。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并集（UNION）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从一个三维实体中减去另一个实体，保留剩余部分。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差集（SUBTRACT）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取两个或多个三维实体的公共部分，生成新的实体。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交集（INTERSECT）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确保参与运算的实体完全相交或相离，避免产生不可预测的结果。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布尔运算注意事项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布尔运算在三维建模中应用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为三维模型赋予不同的材质，如金属、木材、塑料等，增加模型的真实感。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材质应用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使用贴图可以模拟模型的表面纹理和细节，如木纹、石纹等，提高视觉效果。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贴图技巧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通过调整光源、阴影、背景等参数，优化模型的渲染效果，使其更加逼真。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渲染设置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将渲染后的模型导出为图像或动画文件，以便在其他应用程序中查看和分享。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渲染输出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27355" r="2735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材质贴图与渲染效果展示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https://d.book118.com/138010074034006032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2024-09-09T14:21:37.070</cp:lastPrinted>
  <dcterms:created xsi:type="dcterms:W3CDTF">2024-09-09T06:21:37Z</dcterms:created>
  <dcterms:modified xsi:type="dcterms:W3CDTF">2024-09-09T06:21:39Z</dcterms:modified>
</cp:coreProperties>
</file>