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95A90F-38DF-44D6-8A48-773BA91C8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65AFD0-4660-491A-BFDB-10D0D66D5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D24FC9-DF82-4398-8198-F3346E6855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1055DC-176E-404E-B12B-AA7B93488B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277C54-E8F1-4EA6-BA96-3D2EC9CE2F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93B667E-CDC0-4A33-8FFC-62C3104845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060445-B55C-4AA8-A2E7-C629902E5B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40EAB0-3B2F-4CC9-AE20-F2C2BCF78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B1585F-61F6-4B2E-AEDC-44974401DB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49F4E-1E22-4D12-AB03-63D3A49BE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6D6433-391A-4C9B-BC4B-AE3C49BB48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8024142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能源金融概述</a:t>
            </a:r>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能源金融基本概念与背景</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能源产业与金融市场关系</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传统能源金融产品及服务</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新能源领域金融创新实践</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碳交易市场及其在能源金融中应用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未来发展趋势与挑战应对策略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能源金融基本概念与背景</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能源金融是指基于能源资源的开发、利用和交易，通过金融手段实现能源产业与金融资本的融合，推动能源产业和金融业共同发展的经济活动。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能源金融的主要特点包括：涉及领域广泛、资金密集、风险与收益并存、政策性强等。</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9613" b="961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能源金融的核心是将能源作为金融资本投资的对象，通过能源期货、期权、债券、股权等金融工具进行能源的交易和投资。</a:t>
            </a:r>
          </a:p>
        </p:txBody>
      </p:sp>
      <p:pic>
        <p:nvPicPr>
          <p:cNvPr id="10" name="Picture 10"/>
          <p:cNvPicPr>
            <a:picLocks noChangeAspect="1"/>
          </p:cNvPicPr>
          <p:nvPr/>
        </p:nvPicPr>
        <p:blipFill>
          <a:blip r:embed="rId4"/>
          <a:srcRect t="7807" b="780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能源金融定义及特点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未来，随着全球能源结构的转型和低碳经济的发展，能源金融市场将呈现出更加多元化、专业化和国际化的趋势。</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国际上，能源金融市场已经形成了较为完善的体系，包括能源期货市场、能源基金市场、能源外汇市场等，为全球能源产业的发展提供了重要的金融支持。</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国内能源金融市场起步较晚，但近年来发展迅速，已经初步形成了包括能源期货、能源债券、能源股权等在内的多元化市场格局。</a:t>
            </a:r>
          </a:p>
        </p:txBody>
      </p:sp>
      <p:pic>
        <p:nvPicPr>
          <p:cNvPr id="12" name="Picture 12"/>
          <p:cNvPicPr>
            <a:picLocks noChangeAspect="1"/>
          </p:cNvPicPr>
          <p:nvPr/>
        </p:nvPicPr>
        <p:blipFill>
          <a:blip r:embed="rId2"/>
          <a:srcRect t="2505" b="2505"/>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939" r="939"/>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3334" b="3334"/>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100">
                <a:solidFill>
                  <a:schemeClr val="lt1">
                    <a:alpha val="100000"/>
                  </a:schemeClr>
                </a:solidFill>
                <a:latin typeface="微软雅黑"/>
                <a:ea typeface="微软雅黑"/>
                <a:cs typeface="微软雅黑"/>
              </a:rPr>
              <a:t>输入</a:t>
            </a:r>
          </a:p>
          <a:p>
            <a:pPr algn="ctr">
              <a:lnSpc>
                <a:spcPct val="100000"/>
              </a:lnSpc>
            </a:pPr>
            <a:r>
              <a:rPr lang="en-US" sz="2100">
                <a:solidFill>
                  <a:schemeClr val="lt1">
                    <a:alpha val="100000"/>
                  </a:schemeClr>
                </a:solidFill>
                <a:latin typeface="微软雅黑"/>
                <a:ea typeface="微软雅黑"/>
                <a:cs typeface="微软雅黑"/>
              </a:rPr>
              <a:t>标题</a:t>
            </a:r>
          </a:p>
        </p:txBody>
      </p:sp>
      <p:grpSp>
        <p:nvGrpSpPr>
          <p:cNvPr id="3" name="Group 3"/>
          <p:cNvGrpSpPr/>
          <p:nvPr/>
        </p:nvGrpSpPr>
        <p:grpSpPr>
          <a:xfrm>
            <a:off x="5290916" y="2839646"/>
            <a:ext cx="1569720" cy="1569720"/>
            <a:chOff x="5290916" y="2839646"/>
            <a:chExt cx="1569720" cy="1569720"/>
          </a:xfrm>
        </p:grpSpPr>
        <p:sp>
          <p:nvSpPr>
            <p:cNvPr id="4" name="AutoShape 4"/>
            <p:cNvSpPr/>
            <p:nvPr/>
          </p:nvSpPr>
          <p:spPr>
            <a:xfrm>
              <a:off x="5290916" y="2839646"/>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6996028"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5400000">
            <a:off x="5424910" y="14272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9" name="AutoShape 9"/>
          <p:cNvSpPr/>
          <p:nvPr/>
        </p:nvSpPr>
        <p:spPr>
          <a:xfrm>
            <a:off x="2955487" y="2992432"/>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sp>
        <p:nvSpPr>
          <p:cNvPr id="11" name="AutoShape 11"/>
          <p:cNvSpPr/>
          <p:nvPr/>
        </p:nvSpPr>
        <p:spPr>
          <a:xfrm rot="5400000">
            <a:off x="5426875" y="45657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13" name="TextBox 13"/>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
        <p:nvSpPr>
          <p:cNvPr id="36" name="TextBox 36"/>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国家对能源金融市场的政策法规主要包括能源政策、金融政策、环保政策等，这些政策对能源金融市场的发展具有重要影响。</a:t>
            </a:r>
          </a:p>
        </p:txBody>
      </p:sp>
      <p:sp>
        <p:nvSpPr>
          <p:cNvPr id="37" name="TextBox 37"/>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环保政策方面，国家对环保要求的提高将促进能源产业的绿色转型，进而推动能源金融市场的绿色发展。</a:t>
            </a:r>
          </a:p>
        </p:txBody>
      </p:sp>
      <p:sp>
        <p:nvSpPr>
          <p:cNvPr id="38" name="TextBox 38"/>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金融政策方面，国家逐步放开能源金融市场的准入限制，鼓励金融机构创新能源金融产品，为能源金融市场的发展提供了良好的政策环境。</a:t>
            </a:r>
          </a:p>
        </p:txBody>
      </p:sp>
      <p:sp>
        <p:nvSpPr>
          <p:cNvPr id="39" name="TextBox 39"/>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能源政策方面，国家鼓励新能源和可再生能源的开发利用，限制高污染、高耗能产业的发展，这为能源金融市场的投资方向提供了指导。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能源产业与金融市场关系</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能源价格波动影响金融市场稳定性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能源作为重要的生产要素，其价格波动直接影响企业成本和盈利水平，进而对金融市场稳定性产生影响。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333" b="333"/>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能源技术创新推动金融市场发展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随着清洁能源、智能电网等技术的不断创新，能源产业对金融市场的需求也在发生变化，推动了金融市场的创新和发展。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能源政策调整对金融市场产生预期引导</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各国政府针对能源产业的政策调整，如税收优惠、补贴政策等，会对金融市场产生预期引导效应，影响投资者的决策和行为。</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能源产业对金融市场影响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625" r="18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金融市场通过股票、债券等金融工具为能源企业提供融资支持，帮助企业解决资金短缺问题，推动能源产业的发展。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提供融资支持</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金融市场通过资产证券化等方式，将能源产业的风险进行分散和转移，降低了单一企业或项目的风险水平。</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分散风险</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金融市场提供了能源交易和流通的平台，如原油期货、电力期货等交易品种，为能源企业提供了更多的交易选择和风险管理工具。</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促进能源交易和流通</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金融市场对能源产业支持作用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相互依存</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能源产业和金融市场之间存在相互依存的关系。能源产业的发展需要金融市场的支持和配合，而金融市场的繁荣也离不开能源产业这一重要基础产业的支撑。</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相互促进</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能源产业和金融市场在互动中相互促进。一方面，能源产业的创新和发展为金融市场提供了新的投资机会和盈利空间；另一方面，金融市场的不断完善和创新也为能源产业提供了更加便捷和高效的融资和风险管理服务。</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协同发展</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未来，随着全球能源结构的转型和清洁能源的普及，能源产业和金融市场之间的互动关系将更加紧密。两者需要在政策、技术、市场等多个层面加强协同合作，共同推动全球能源的可持续发展。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两者互动关系探讨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传统能源金融产品及服务</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包括煤炭期货、煤炭掉期、煤炭期权等衍生品，以及煤炭信托、煤炭基金等投融资产品。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煤炭金融产品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涵盖原油期货、成品油期货、石油掉期、石油期权等，同时涉及石油勘探开发基金、石油储备贷款等金融服务。</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石油金融产品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主要包括天然气期货、天然气期权等，以及针对天然气产业链上下游企业的投融资服务。</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天然气金融产品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煤炭、石油等传统能源金融产品介绍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多元化融资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运用多种融资工具，如信托、基金、资产证券化等，降低融资成本，提高融资效率。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直接融资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通过发行股票、债券等方式筹集资金，用于企业扩大再生产或进行技术改造等。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间接融资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向银行等金融机构申请贷款，或通过融资租赁等方式获取资金支持。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传统能源企业投融资策略分析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https://d.book118.com/138024142014006036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2024-09-15T05:37:43.120</cp:lastPrinted>
  <dcterms:created xsi:type="dcterms:W3CDTF">2024-09-14T21:37:43Z</dcterms:created>
  <dcterms:modified xsi:type="dcterms:W3CDTF">2024-09-14T21:37:45Z</dcterms:modified>
</cp:coreProperties>
</file>