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Default Extension="emf" ContentType="image/x-emf"/>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7"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112B0CE-9A99-4E00-9607-C5882B2ED23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E0F40A5-EF33-4757-93C0-0534DB99C59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30AD948-F14E-405A-9699-6B1EDDD3932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7679A21-C4F4-4F8E-9EBF-5922D766DF4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7289A4F-7F3A-446A-80A4-A61E3879F05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1143E6A-BD17-4E04-8416-5FA956FFF12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F06B417-979C-4AFA-97C5-7DC2D476465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DA65F42-319B-4F4B-8F48-9EA1240D757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815E784-6A41-4F3C-B6FB-E29E41F27C0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950F0B0-3CBD-41B1-8F2E-11D26C81F78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2572EDF-CC8B-4A56-A5F0-B95E7CBC026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面">
    <p:spTree>
      <p:nvGrpSpPr>
        <p:cNvPr id="1" name=""/>
        <p:cNvGrpSpPr/>
        <p:nvPr/>
      </p:nvGrpSpPr>
      <p:grpSpPr>
        <a:xfrm>
          <a:off x="0" y="0"/>
          <a:ext cx="0" cy="0"/>
        </a:xfrm>
      </p:grpSpPr>
      <p:pic>
        <p:nvPicPr>
          <p:cNvPr id="2" name="图片 22"/>
          <p:cNvPicPr>
            <a:picLocks noChangeAspect="1"/>
          </p:cNvPicPr>
          <p:nvPr userDrawn="1"/>
        </p:nvPicPr>
        <p:blipFill>
          <a:blip r:embed="rId1"/>
          <a:stretch>
            <a:fillRect/>
          </a:stretch>
        </p:blipFill>
        <p:spPr>
          <a:xfrm>
            <a:off x="0" y="-1"/>
            <a:ext cx="12192000" cy="6858000"/>
          </a:xfrm>
          <a:prstGeom prst="rect">
            <a:avLst/>
          </a:prstGeom>
        </p:spPr>
      </p:pic>
      <p:sp>
        <p:nvSpPr>
          <p:cNvPr id="3" name="矩形 5"/>
          <p:cNvSpPr/>
          <p:nvPr userDrawn="1"/>
        </p:nvSpPr>
        <p:spPr>
          <a:xfrm>
            <a:off x="0" y="-1"/>
            <a:ext cx="12192000" cy="6857999"/>
          </a:xfrm>
          <a:prstGeom prst="rect">
            <a:avLst/>
          </a:prstGeom>
          <a:gradFill>
            <a:gsLst>
              <a:gs pos="10000">
                <a:schemeClr val="accent3"/>
              </a:gs>
              <a:gs pos="30000">
                <a:schemeClr val="accent4">
                  <a:alpha val="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4" name="文本占位符 17"/>
          <p:cNvSpPr>
            <a:spLocks noGrp="1"/>
          </p:cNvSpPr>
          <p:nvPr>
            <p:ph type="body" sz="quarter" idx="11" hasCustomPrompt="1"/>
          </p:nvPr>
        </p:nvSpPr>
        <p:spPr>
          <a:xfrm>
            <a:off x="392698" y="4448586"/>
            <a:ext cx="2941831" cy="646331"/>
          </a:xfrm>
        </p:spPr>
        <p:txBody>
          <a:bodyPr wrap="none" anchor="b">
            <a:spAutoFit/>
          </a:bodyPr>
          <a:lstStyle>
            <a:lvl1pPr marL="0" indent="0" algn="l">
              <a:buNone/>
              <a:defRPr sz="4000" b="0" i="0" spc="300">
                <a:solidFill>
                  <a:schemeClr val="bg1"/>
                </a:solidFill>
                <a:latin typeface="Microsoft YaHei Light" panose="020b0503020204020204" pitchFamily="34" charset="-122"/>
                <a:ea typeface="Microsoft YaHei Light" panose="020b0503020204020204" pitchFamily="34" charset="-122"/>
              </a:defRPr>
            </a:lvl1pPr>
          </a:lstStyle>
          <a:p>
            <a:pPr lvl="0"/>
            <a:r>
              <a:rPr kumimoji="1" lang="zh-CN" altLang="en-US"/>
              <a:t>主标题样式</a:t>
            </a:r>
            <a:endParaRPr/>
          </a:p>
        </p:txBody>
      </p:sp>
      <p:sp>
        <p:nvSpPr>
          <p:cNvPr id="5" name="标题 1"/>
          <p:cNvSpPr>
            <a:spLocks noGrp="1"/>
          </p:cNvSpPr>
          <p:nvPr>
            <p:ph type="ctrTitle" idx="2147483647" hasCustomPrompt="1"/>
          </p:nvPr>
        </p:nvSpPr>
        <p:spPr>
          <a:xfrm>
            <a:off x="392698" y="5131305"/>
            <a:ext cx="6019597" cy="1311128"/>
          </a:xfrm>
        </p:spPr>
        <p:txBody>
          <a:bodyPr wrap="none" anchor="b">
            <a:spAutoFit/>
          </a:bodyPr>
          <a:lstStyle>
            <a:lvl1pPr algn="l">
              <a:defRPr sz="8800" b="0" i="0" spc="300">
                <a:solidFill>
                  <a:schemeClr val="bg1"/>
                </a:solidFill>
                <a:latin typeface="Microsoft YaHei" panose="020b0503020204020204" pitchFamily="34" charset="-122"/>
                <a:ea typeface="Microsoft YaHei" panose="020b0503020204020204" pitchFamily="34" charset="-122"/>
              </a:defRPr>
            </a:lvl1pPr>
          </a:lstStyle>
          <a:p>
            <a:r>
              <a:rPr kumimoji="1" lang="zh-CN" altLang="en-US"/>
              <a:t>主标题样式</a:t>
            </a:r>
            <a:endParaRPr/>
          </a:p>
        </p:txBody>
      </p:sp>
    </p:spTree>
  </p:cSld>
  <p:clrMapOvr>
    <a:masterClrMapping/>
  </p:clrMapOvr>
  <p:transition/>
  <p:timing/>
  <p:extLst>
    <p:ext uri="{DCECCB84-F9BA-43D5-87BE-67443E8EF086}">
      <p15:sldGuideLst xmlns:p15="http://schemas.microsoft.com/office/powerpoint/2012/main">
        <p15:guide id="1" orient="horz" pos="2160" userDrawn="true">
          <p15:clr>
            <a:srgbClr val="FBAE40"/>
          </p15:clr>
        </p15:guide>
        <p15:guide id="2" pos="3840" userDrawn="true">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标题和内容">
    <p:spTree>
      <p:nvGrpSpPr>
        <p:cNvPr id="6" name=""/>
        <p:cNvGrpSpPr/>
        <p:nvPr/>
      </p:nvGrpSpPr>
      <p:grpSpPr>
        <a:xfrm>
          <a:off x="0" y="0"/>
          <a:ext cx="0" cy="0"/>
        </a:xfrm>
      </p:grpSpPr>
      <p:sp>
        <p:nvSpPr>
          <p:cNvPr id="7" name="标题 1"/>
          <p:cNvSpPr>
            <a:spLocks noGrp="1"/>
          </p:cNvSpPr>
          <p:nvPr>
            <p:ph type="title" idx="2147483647"/>
          </p:nvPr>
        </p:nvSpPr>
        <p:spPr/>
        <p:txBody>
          <a:bodyPr/>
          <a:lstStyle>
            <a:lvl1pPr>
              <a:defRPr b="0" i="0">
                <a:latin typeface="Microsoft YaHei" panose="020b0503020204020204" pitchFamily="34" charset="-122"/>
                <a:ea typeface="Microsoft YaHei" panose="020b0503020204020204" pitchFamily="34" charset="-122"/>
              </a:defRPr>
            </a:lvl1pPr>
          </a:lstStyle>
          <a:p>
            <a:r>
              <a:rPr kumimoji="1" lang="zh-CN" altLang="en-US"/>
              <a:t>单击此处编辑母版标题样式</a:t>
            </a:r>
            <a:endParaRPr/>
          </a:p>
        </p:txBody>
      </p:sp>
      <p:sp>
        <p:nvSpPr>
          <p:cNvPr id="8" name="内容占位符 2"/>
          <p:cNvSpPr>
            <a:spLocks noGrp="1"/>
          </p:cNvSpPr>
          <p:nvPr>
            <p:ph idx="1"/>
          </p:nvPr>
        </p:nvSpPr>
        <p:spPr/>
        <p:txBody>
          <a:bodyPr/>
          <a:lstStyle>
            <a:lvl1pPr>
              <a:defRPr b="0" i="0">
                <a:latin typeface="Microsoft YaHei" panose="020b0503020204020204" pitchFamily="34" charset="-122"/>
                <a:ea typeface="Microsoft YaHei" panose="020b0503020204020204" pitchFamily="34" charset="-122"/>
              </a:defRPr>
            </a:lvl1pPr>
            <a:lvl2pPr>
              <a:defRPr b="0" i="0">
                <a:latin typeface="Microsoft YaHei" panose="020b0503020204020204" pitchFamily="34" charset="-122"/>
                <a:ea typeface="Microsoft YaHei" panose="020b0503020204020204" pitchFamily="34" charset="-122"/>
              </a:defRPr>
            </a:lvl2pPr>
            <a:lvl3pPr>
              <a:defRPr b="0" i="0">
                <a:latin typeface="Microsoft YaHei" panose="020b0503020204020204" pitchFamily="34" charset="-122"/>
                <a:ea typeface="Microsoft YaHei" panose="020b0503020204020204" pitchFamily="34" charset="-122"/>
              </a:defRPr>
            </a:lvl3pPr>
            <a:lvl4pPr>
              <a:defRPr b="0" i="0">
                <a:latin typeface="Microsoft YaHei" panose="020b0503020204020204" pitchFamily="34" charset="-122"/>
                <a:ea typeface="Microsoft YaHei" panose="020b0503020204020204" pitchFamily="34" charset="-122"/>
              </a:defRPr>
            </a:lvl4pPr>
            <a:lvl5pPr>
              <a:defRPr b="0" i="0">
                <a:latin typeface="Microsoft YaHei" panose="020b0503020204020204" pitchFamily="34" charset="-122"/>
                <a:ea typeface="Microsoft YaHei" panose="020b0503020204020204" pitchFamily="34" charset="-122"/>
              </a:defRPr>
            </a:lvl5p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9"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2023/11/22</a:t>
            </a:fld>
            <a:endParaRPr kumimoji="1" lang="zh-CN" altLang="en-US"/>
          </a:p>
        </p:txBody>
      </p:sp>
      <p:sp>
        <p:nvSpPr>
          <p:cNvPr id="10"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1"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节标题">
    <p:spTree>
      <p:nvGrpSpPr>
        <p:cNvPr id="12" name=""/>
        <p:cNvGrpSpPr/>
        <p:nvPr/>
      </p:nvGrpSpPr>
      <p:grpSpPr>
        <a:xfrm>
          <a:off x="0" y="0"/>
          <a:ext cx="0" cy="0"/>
        </a:xfrm>
      </p:grpSpPr>
      <p:sp>
        <p:nvSpPr>
          <p:cNvPr id="13"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2023/11/22</a:t>
            </a:fld>
            <a:endParaRPr kumimoji="1" lang="zh-CN" altLang="en-US"/>
          </a:p>
        </p:txBody>
      </p:sp>
      <p:sp>
        <p:nvSpPr>
          <p:cNvPr id="14"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5"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pic>
        <p:nvPicPr>
          <p:cNvPr id="16" name="图片 7"/>
          <p:cNvPicPr>
            <a:picLocks noChangeAspect="1"/>
          </p:cNvPicPr>
          <p:nvPr userDrawn="1"/>
        </p:nvPicPr>
        <p:blipFill>
          <a:blip r:embed="rId1"/>
          <a:stretch>
            <a:fillRect/>
          </a:stretch>
        </p:blipFill>
        <p:spPr>
          <a:xfrm>
            <a:off x="0" y="-1"/>
            <a:ext cx="12192000" cy="6858000"/>
          </a:xfrm>
          <a:prstGeom prst="rect">
            <a:avLst/>
          </a:prstGeom>
        </p:spPr>
      </p:pic>
      <p:sp>
        <p:nvSpPr>
          <p:cNvPr id="17" name="矩形 8"/>
          <p:cNvSpPr/>
          <p:nvPr userDrawn="1"/>
        </p:nvSpPr>
        <p:spPr>
          <a:xfrm>
            <a:off x="0" y="-1"/>
            <a:ext cx="12192000" cy="6857999"/>
          </a:xfrm>
          <a:prstGeom prst="rect">
            <a:avLst/>
          </a:prstGeom>
          <a:gradFill>
            <a:gsLst>
              <a:gs pos="10000">
                <a:schemeClr val="accent3"/>
              </a:gs>
              <a:gs pos="30000">
                <a:schemeClr val="accent4">
                  <a:alpha val="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仅标题">
    <p:bg>
      <p:bgPr>
        <a:gradFill>
          <a:gsLst>
            <a:gs pos="80000">
              <a:schemeClr val="bg1"/>
            </a:gs>
            <a:gs pos="100000">
              <a:schemeClr val="accent1">
                <a:lumMod val="20000"/>
                <a:lumOff val="80000"/>
              </a:schemeClr>
            </a:gs>
          </a:gsLst>
          <a:lin ang="16200000" scaled="1"/>
        </a:gradFill>
        <a:effectLst/>
      </p:bgPr>
    </p:bg>
    <p:spTree>
      <p:nvGrpSpPr>
        <p:cNvPr id="18" name=""/>
        <p:cNvGrpSpPr/>
        <p:nvPr/>
      </p:nvGrpSpPr>
      <p:grpSpPr>
        <a:xfrm>
          <a:off x="0" y="0"/>
          <a:ext cx="0" cy="0"/>
        </a:xfrm>
      </p:grpSpPr>
      <p:pic>
        <p:nvPicPr>
          <p:cNvPr id="19" name="图片 7"/>
          <p:cNvPicPr>
            <a:picLocks noChangeAspect="1"/>
          </p:cNvPicPr>
          <p:nvPr userDrawn="1"/>
        </p:nvPicPr>
        <p:blipFill>
          <a:blip r:embed="rId1"/>
          <a:stretch>
            <a:fillRect/>
          </a:stretch>
        </p:blipFill>
        <p:spPr>
          <a:xfrm flipH="1">
            <a:off x="0" y="-1"/>
            <a:ext cx="12192000" cy="6858000"/>
          </a:xfrm>
          <a:prstGeom prst="rect">
            <a:avLst/>
          </a:prstGeom>
        </p:spPr>
      </p:pic>
      <p:sp>
        <p:nvSpPr>
          <p:cNvPr id="20" name="矩形 6"/>
          <p:cNvSpPr/>
          <p:nvPr userDrawn="1"/>
        </p:nvSpPr>
        <p:spPr>
          <a:xfrm>
            <a:off x="0" y="1"/>
            <a:ext cx="12192000" cy="6857999"/>
          </a:xfrm>
          <a:prstGeom prst="rect">
            <a:avLst/>
          </a:prstGeom>
          <a:gradFill>
            <a:gsLst>
              <a:gs pos="85000">
                <a:schemeClr val="bg1"/>
              </a:gs>
              <a:gs pos="100000">
                <a:schemeClr val="bg1">
                  <a:alpha val="7500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21" name="日期占位符 2"/>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2023/11/22</a:t>
            </a:fld>
            <a:endParaRPr kumimoji="1" lang="zh-CN" altLang="en-US"/>
          </a:p>
        </p:txBody>
      </p:sp>
      <p:sp>
        <p:nvSpPr>
          <p:cNvPr id="22" name="页脚占位符 3"/>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3" name="灯片编号占位符 4"/>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cSld name="空白">
    <p:spTree>
      <p:nvGrpSpPr>
        <p:cNvPr id="24" name=""/>
        <p:cNvGrpSpPr/>
        <p:nvPr/>
      </p:nvGrpSpPr>
      <p:grpSpPr>
        <a:xfrm>
          <a:off x="0" y="0"/>
          <a:ext cx="0" cy="0"/>
        </a:xfrm>
      </p:grpSpPr>
      <p:sp>
        <p:nvSpPr>
          <p:cNvPr id="25" name="日期占位符 1"/>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2023/11/22</a:t>
            </a:fld>
            <a:endParaRPr kumimoji="1" lang="zh-CN" altLang="en-US"/>
          </a:p>
        </p:txBody>
      </p:sp>
      <p:sp>
        <p:nvSpPr>
          <p:cNvPr id="26" name="页脚占位符 2"/>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7" name="灯片编号占位符 3"/>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底">
    <p:spTree>
      <p:nvGrpSpPr>
        <p:cNvPr id="28" name=""/>
        <p:cNvGrpSpPr/>
        <p:nvPr/>
      </p:nvGrpSpPr>
      <p:grpSpPr>
        <a:xfrm>
          <a:off x="0" y="0"/>
          <a:ext cx="0" cy="0"/>
        </a:xfrm>
      </p:grpSpPr>
      <p:pic>
        <p:nvPicPr>
          <p:cNvPr id="29" name="图片 2"/>
          <p:cNvPicPr>
            <a:picLocks noChangeAspect="1"/>
          </p:cNvPicPr>
          <p:nvPr userDrawn="1"/>
        </p:nvPicPr>
        <p:blipFill>
          <a:blip r:embed="rId1"/>
          <a:stretch>
            <a:fillRect/>
          </a:stretch>
        </p:blipFill>
        <p:spPr>
          <a:xfrm>
            <a:off x="0" y="-1"/>
            <a:ext cx="12192000" cy="6858000"/>
          </a:xfrm>
          <a:prstGeom prst="rect">
            <a:avLst/>
          </a:prstGeom>
        </p:spPr>
      </p:pic>
      <p:sp>
        <p:nvSpPr>
          <p:cNvPr id="30" name="矩形 3"/>
          <p:cNvSpPr/>
          <p:nvPr userDrawn="1"/>
        </p:nvSpPr>
        <p:spPr>
          <a:xfrm>
            <a:off x="0" y="-1"/>
            <a:ext cx="12192000" cy="6857999"/>
          </a:xfrm>
          <a:prstGeom prst="rect">
            <a:avLst/>
          </a:prstGeom>
          <a:gradFill>
            <a:gsLst>
              <a:gs pos="10000">
                <a:schemeClr val="accent3"/>
              </a:gs>
              <a:gs pos="30000">
                <a:schemeClr val="accent4">
                  <a:alpha val="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Tree>
  </p:cSld>
  <p:clrMapOvr>
    <a:masterClrMapping/>
  </p:clrMapOvr>
  <p:transition/>
  <p:timing/>
  <p:extLst>
    <p:ext uri="{DCECCB84-F9BA-43D5-87BE-67443E8EF086}">
      <p15:sldGuideLst xmlns:p15="http://schemas.microsoft.com/office/powerpoint/2012/main">
        <p15:guide id="3" orient="horz" pos="2160" userDrawn="true">
          <p15:clr>
            <a:srgbClr val="FBAE40"/>
          </p15:clr>
        </p15:guide>
        <p15:guide id="4" pos="3840" userDrawn="true">
          <p15:clr>
            <a:srgbClr val="FBAE40"/>
          </p15:clr>
        </p15:guide>
      </p15:sldGuideLst>
    </p:ext>
  </p:extLst>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Contents Layout">
    <p:spTree>
      <p:nvGrpSpPr>
        <p:cNvPr id="31" name=""/>
        <p:cNvGrpSpPr/>
        <p:nvPr/>
      </p:nvGrpSpPr>
      <p:grpSpPr>
        <a:xfrm>
          <a:off x="0" y="0"/>
          <a:ext cx="0" cy="0"/>
        </a:xfrm>
      </p:grpSpPr>
      <p:sp>
        <p:nvSpPr>
          <p:cNvPr id="32" name="文本占位符 8"/>
          <p:cNvSpPr>
            <a:spLocks noGrp="1"/>
          </p:cNvSpPr>
          <p:nvPr>
            <p:ph type="body" sz="quarter" idx="14" hasCustomPrompt="1"/>
          </p:nvPr>
        </p:nvSpPr>
        <p:spPr>
          <a:xfrm>
            <a:off x="673100" y="1500188"/>
            <a:ext cx="2836562" cy="696024"/>
          </a:xfrm>
        </p:spPr>
        <p:txBody>
          <a:bodyPr>
            <a:spAutoFit/>
          </a:bodyPr>
          <a:lstStyle>
            <a:lvl1pPr marL="0" indent="0" algn="l">
              <a:buFont typeface="+mj-lt"/>
              <a:buNone/>
              <a:defRPr sz="3600" b="1"/>
            </a:lvl1pPr>
            <a:lvl2pPr marL="457200" indent="0">
              <a:buFont typeface="+mj-ea"/>
              <a:buNone/>
              <a:defRPr/>
            </a:lvl2pPr>
            <a:lvl3pPr marL="1257300" indent="-342900">
              <a:buFont typeface="+mj-lt"/>
              <a:buAutoNum type="alphaLcParenR"/>
              <a:defRPr/>
            </a:lvl3pPr>
          </a:lstStyle>
          <a:p>
            <a:pPr lvl="0"/>
            <a:r>
              <a:rPr lang="en-US" altLang="zh-CN"/>
              <a:t>CONTENTS</a:t>
            </a:r>
            <a:endParaRPr lang="zh-CN" altLang="en-US"/>
          </a:p>
        </p:txBody>
      </p:sp>
      <p:sp>
        <p:nvSpPr>
          <p:cNvPr id="33" name="文本占位符 6"/>
          <p:cNvSpPr>
            <a:spLocks noGrp="1"/>
          </p:cNvSpPr>
          <p:nvPr>
            <p:ph type="body" sz="quarter" idx="13"/>
          </p:nvPr>
        </p:nvSpPr>
        <p:spPr>
          <a:xfrm>
            <a:off x="3660536" y="1500187"/>
            <a:ext cx="7871045" cy="4633913"/>
          </a:xfrm>
        </p:spPr>
        <p:txBody>
          <a:bodyPr/>
          <a:lstStyle>
            <a:lvl1pPr marL="342900" indent="-342900">
              <a:buFont typeface="+mj-lt"/>
              <a:buAutoNum type="arabicPeriod"/>
              <a:defRPr/>
            </a:lvl1pPr>
            <a:lvl2pPr marL="800100" indent="-342900">
              <a:buFont typeface="+mj-ea"/>
              <a:buAutoNum type="circleNumDbPlain"/>
              <a:defRPr/>
            </a:lvl2pPr>
            <a:lvl3pPr marL="1257300" indent="-342900">
              <a:buFont typeface="+mj-lt"/>
              <a:buAutoNum type="alphaLcParenR"/>
              <a:defRPr/>
            </a:lvl3pPr>
          </a:lstStyle>
          <a:p>
            <a:pPr lvl="0"/>
            <a:r>
              <a:rPr lang="en-US" altLang="zh-CN"/>
              <a:t>Click to edit Master text styles</a:t>
            </a:r>
            <a:endParaRPr/>
          </a:p>
          <a:p>
            <a:pPr lvl="1"/>
            <a:r>
              <a:rPr lang="en-US" altLang="zh-CN"/>
              <a:t>Second level</a:t>
            </a:r>
            <a:endParaRPr/>
          </a:p>
          <a:p>
            <a:pPr lvl="2"/>
            <a:r>
              <a:rPr lang="en-US" altLang="zh-CN"/>
              <a:t>Third level</a:t>
            </a:r>
            <a:endParaRPr/>
          </a:p>
          <a:p>
            <a:pPr lvl="3"/>
            <a:r>
              <a:rPr lang="en-US" altLang="zh-CN"/>
              <a:t>Fourth level</a:t>
            </a:r>
            <a:endParaRPr/>
          </a:p>
          <a:p>
            <a:pPr lvl="4"/>
            <a:r>
              <a:rPr lang="en-US" altLang="zh-CN"/>
              <a:t>Fifth level</a:t>
            </a:r>
            <a:endParaRPr lang="zh-CN" altLang="en-US"/>
          </a:p>
        </p:txBody>
      </p:sp>
      <p:sp>
        <p:nvSpPr>
          <p:cNvPr id="34" name="页脚占位符 2"/>
          <p:cNvSpPr>
            <a:spLocks noGrp="1"/>
          </p:cNvSpPr>
          <p:nvPr>
            <p:ph type="ftr" sz="quarter" idx="10"/>
          </p:nvPr>
        </p:nvSpPr>
        <p:spPr>
          <a:xfrm>
            <a:off x="673101" y="6423740"/>
            <a:ext cx="3992171" cy="246221"/>
          </a:xfrm>
        </p:spPr>
        <p:txBody>
          <a:bodyPr/>
          <a:lstStyle/>
          <a:p>
            <a:endParaRPr lang="zh-CN" altLang="en-US"/>
          </a:p>
        </p:txBody>
      </p:sp>
      <p:sp>
        <p:nvSpPr>
          <p:cNvPr id="35" name="日期占位符 3"/>
          <p:cNvSpPr>
            <a:spLocks noGrp="1"/>
          </p:cNvSpPr>
          <p:nvPr>
            <p:ph type="dt" sz="half" idx="11"/>
          </p:nvPr>
        </p:nvSpPr>
        <p:spPr>
          <a:xfrm>
            <a:off x="5517356" y="6423740"/>
            <a:ext cx="1802924" cy="246221"/>
          </a:xfrm>
        </p:spPr>
        <p:txBody>
          <a:bodyPr/>
          <a:lstStyle/>
          <a:p>
            <a:fld id="{AC4CC43B-9EB6-4465-8B1A-3F7180DAD0DF}" type="datetime1">
              <a:rPr/>
              <a:t>2023/11/22</a:t>
            </a:fld>
            <a:endParaRPr lang="en-US" altLang="zh-CN"/>
          </a:p>
        </p:txBody>
      </p:sp>
      <p:sp>
        <p:nvSpPr>
          <p:cNvPr id="36" name="灯片编号占位符 4"/>
          <p:cNvSpPr>
            <a:spLocks noGrp="1"/>
          </p:cNvSpPr>
          <p:nvPr>
            <p:ph type="sldNum" sz="quarter" idx="12"/>
          </p:nvPr>
        </p:nvSpPr>
        <p:spPr/>
        <p:txBody>
          <a:bodyPr/>
          <a:lstStyle/>
          <a:p>
            <a:fld id="{7F65B630-C7FF-41C0-9923-C5E5E29EED81}" type="slidenum">
              <a:rPr/>
              <a:t>‹#›</a:t>
            </a:fld>
            <a:endParaRPr lang="en-US" altLang="zh-CN"/>
          </a:p>
        </p:txBody>
      </p:sp>
      <p:cxnSp>
        <p:nvCxnSpPr>
          <p:cNvPr id="37" name="î$ļíďé"/>
          <p:cNvCxnSpPr/>
          <p:nvPr userDrawn="1"/>
        </p:nvCxnSpPr>
        <p:spPr>
          <a:xfrm flipH="1">
            <a:off x="3621019" y="1500188"/>
            <a:ext cx="0" cy="4633913"/>
          </a:xfrm>
          <a:prstGeom prst="line">
            <a:avLst/>
          </a:prstGeom>
          <a:solidFill>
            <a:srgbClr val="FFCC00"/>
          </a:solidFill>
          <a:ln w="3175" cap="flat" cmpd="sng" algn="ctr">
            <a:solidFill>
              <a:schemeClr val="bg1">
                <a:lumMod val="75000"/>
                <a:alpha val="0"/>
              </a:schemeClr>
            </a:solidFill>
            <a:prstDash val="solid"/>
            <a:round/>
            <a:headEnd type="none" w="med" len="med"/>
            <a:tailEnd type="none" w="med" len="med"/>
          </a:ln>
          <a:effectLst/>
        </p:spPr>
      </p:cxnSp>
      <p:sp>
        <p:nvSpPr>
          <p:cNvPr id="38" name="iṣļiďê"/>
          <p:cNvSpPr>
            <a:spLocks noChangeAspect="1"/>
          </p:cNvSpPr>
          <p:nvPr userDrawn="1"/>
        </p:nvSpPr>
        <p:spPr bwMode="auto">
          <a:xfrm>
            <a:off x="2626456" y="5219207"/>
            <a:ext cx="870506" cy="915667"/>
          </a:xfrm>
          <a:custGeom>
            <a:gdLst>
              <a:gd name="T0" fmla="*/ 3353 w 5127"/>
              <a:gd name="T1" fmla="*/ 1728 h 5401"/>
              <a:gd name="T2" fmla="*/ 2183 w 5127"/>
              <a:gd name="T3" fmla="*/ 1608 h 5401"/>
              <a:gd name="T4" fmla="*/ 3353 w 5127"/>
              <a:gd name="T5" fmla="*/ 1488 h 5401"/>
              <a:gd name="T6" fmla="*/ 3103 w 5127"/>
              <a:gd name="T7" fmla="*/ 2231 h 5401"/>
              <a:gd name="T8" fmla="*/ 3103 w 5127"/>
              <a:gd name="T9" fmla="*/ 1991 h 5401"/>
              <a:gd name="T10" fmla="*/ 2432 w 5127"/>
              <a:gd name="T11" fmla="*/ 2111 h 5401"/>
              <a:gd name="T12" fmla="*/ 3103 w 5127"/>
              <a:gd name="T13" fmla="*/ 2231 h 5401"/>
              <a:gd name="T14" fmla="*/ 3353 w 5127"/>
              <a:gd name="T15" fmla="*/ 2648 h 5401"/>
              <a:gd name="T16" fmla="*/ 2183 w 5127"/>
              <a:gd name="T17" fmla="*/ 2768 h 5401"/>
              <a:gd name="T18" fmla="*/ 3353 w 5127"/>
              <a:gd name="T19" fmla="*/ 2888 h 5401"/>
              <a:gd name="T20" fmla="*/ 2552 w 5127"/>
              <a:gd name="T21" fmla="*/ 3151 h 5401"/>
              <a:gd name="T22" fmla="*/ 2552 w 5127"/>
              <a:gd name="T23" fmla="*/ 3391 h 5401"/>
              <a:gd name="T24" fmla="*/ 3223 w 5127"/>
              <a:gd name="T25" fmla="*/ 3271 h 5401"/>
              <a:gd name="T26" fmla="*/ 2552 w 5127"/>
              <a:gd name="T27" fmla="*/ 3151 h 5401"/>
              <a:gd name="T28" fmla="*/ 4448 w 5127"/>
              <a:gd name="T29" fmla="*/ 1442 h 5401"/>
              <a:gd name="T30" fmla="*/ 4688 w 5127"/>
              <a:gd name="T31" fmla="*/ 1442 h 5401"/>
              <a:gd name="T32" fmla="*/ 3988 w 5127"/>
              <a:gd name="T33" fmla="*/ 0 h 5401"/>
              <a:gd name="T34" fmla="*/ 0 w 5127"/>
              <a:gd name="T35" fmla="*/ 604 h 5401"/>
              <a:gd name="T36" fmla="*/ 120 w 5127"/>
              <a:gd name="T37" fmla="*/ 1792 h 5401"/>
              <a:gd name="T38" fmla="*/ 686 w 5127"/>
              <a:gd name="T39" fmla="*/ 1672 h 5401"/>
              <a:gd name="T40" fmla="*/ 240 w 5127"/>
              <a:gd name="T41" fmla="*/ 1552 h 5401"/>
              <a:gd name="T42" fmla="*/ 604 w 5127"/>
              <a:gd name="T43" fmla="*/ 240 h 5401"/>
              <a:gd name="T44" fmla="*/ 968 w 5127"/>
              <a:gd name="T45" fmla="*/ 4179 h 5401"/>
              <a:gd name="T46" fmla="*/ 3904 w 5127"/>
              <a:gd name="T47" fmla="*/ 4879 h 5401"/>
              <a:gd name="T48" fmla="*/ 3904 w 5127"/>
              <a:gd name="T49" fmla="*/ 4639 h 5401"/>
              <a:gd name="T50" fmla="*/ 1208 w 5127"/>
              <a:gd name="T51" fmla="*/ 4179 h 5401"/>
              <a:gd name="T52" fmla="*/ 1086 w 5127"/>
              <a:gd name="T53" fmla="*/ 240 h 5401"/>
              <a:gd name="T54" fmla="*/ 4448 w 5127"/>
              <a:gd name="T55" fmla="*/ 700 h 5401"/>
              <a:gd name="T56" fmla="*/ 4568 w 5127"/>
              <a:gd name="T57" fmla="*/ 2000 h 5401"/>
              <a:gd name="T58" fmla="*/ 4568 w 5127"/>
              <a:gd name="T59" fmla="*/ 2240 h 5401"/>
              <a:gd name="T60" fmla="*/ 4887 w 5127"/>
              <a:gd name="T61" fmla="*/ 2340 h 5401"/>
              <a:gd name="T62" fmla="*/ 5007 w 5127"/>
              <a:gd name="T63" fmla="*/ 3838 h 5401"/>
              <a:gd name="T64" fmla="*/ 5127 w 5127"/>
              <a:gd name="T65" fmla="*/ 2340 h 5401"/>
              <a:gd name="T66" fmla="*/ 4568 w 5127"/>
              <a:gd name="T67" fmla="*/ 5139 h 5401"/>
              <a:gd name="T68" fmla="*/ 4448 w 5127"/>
              <a:gd name="T69" fmla="*/ 5281 h 5401"/>
              <a:gd name="T70" fmla="*/ 4688 w 5127"/>
              <a:gd name="T71" fmla="*/ 5281 h 5401"/>
              <a:gd name="T72" fmla="*/ 4568 w 5127"/>
              <a:gd name="T73" fmla="*/ 5139 h 5401"/>
              <a:gd name="T74" fmla="*/ 4448 w 5127"/>
              <a:gd name="T75" fmla="*/ 2559 h 5401"/>
              <a:gd name="T76" fmla="*/ 4568 w 5127"/>
              <a:gd name="T77" fmla="*/ 4974 h 5401"/>
              <a:gd name="T78" fmla="*/ 4688 w 5127"/>
              <a:gd name="T79" fmla="*/ 2559 h 540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5127" h="5401">
                <a:moveTo>
                  <a:pt x="3473" y="1608"/>
                </a:moveTo>
                <a:cubicBezTo>
                  <a:pt x="3473" y="1674"/>
                  <a:pt x="3419" y="1728"/>
                  <a:pt x="3353" y="1728"/>
                </a:cubicBezTo>
                <a:lnTo>
                  <a:pt x="2303" y="1728"/>
                </a:lnTo>
                <a:cubicBezTo>
                  <a:pt x="2236" y="1728"/>
                  <a:pt x="2183" y="1674"/>
                  <a:pt x="2183" y="1608"/>
                </a:cubicBezTo>
                <a:cubicBezTo>
                  <a:pt x="2183" y="1542"/>
                  <a:pt x="2236" y="1488"/>
                  <a:pt x="2303" y="1488"/>
                </a:cubicBezTo>
                <a:lnTo>
                  <a:pt x="3353" y="1488"/>
                </a:lnTo>
                <a:cubicBezTo>
                  <a:pt x="3419" y="1488"/>
                  <a:pt x="3473" y="1542"/>
                  <a:pt x="3473" y="1608"/>
                </a:cubicBezTo>
                <a:close/>
                <a:moveTo>
                  <a:pt x="3103" y="2231"/>
                </a:moveTo>
                <a:cubicBezTo>
                  <a:pt x="3170" y="2231"/>
                  <a:pt x="3223" y="2178"/>
                  <a:pt x="3223" y="2111"/>
                </a:cubicBezTo>
                <a:cubicBezTo>
                  <a:pt x="3223" y="2045"/>
                  <a:pt x="3170" y="1991"/>
                  <a:pt x="3103" y="1991"/>
                </a:cubicBezTo>
                <a:lnTo>
                  <a:pt x="2552" y="1991"/>
                </a:lnTo>
                <a:cubicBezTo>
                  <a:pt x="2486" y="1991"/>
                  <a:pt x="2432" y="2045"/>
                  <a:pt x="2432" y="2111"/>
                </a:cubicBezTo>
                <a:cubicBezTo>
                  <a:pt x="2432" y="2178"/>
                  <a:pt x="2486" y="2231"/>
                  <a:pt x="2552" y="2231"/>
                </a:cubicBezTo>
                <a:lnTo>
                  <a:pt x="3103" y="2231"/>
                </a:lnTo>
                <a:close/>
                <a:moveTo>
                  <a:pt x="3473" y="2768"/>
                </a:moveTo>
                <a:cubicBezTo>
                  <a:pt x="3473" y="2701"/>
                  <a:pt x="3419" y="2648"/>
                  <a:pt x="3353" y="2648"/>
                </a:cubicBezTo>
                <a:lnTo>
                  <a:pt x="2303" y="2648"/>
                </a:lnTo>
                <a:cubicBezTo>
                  <a:pt x="2236" y="2648"/>
                  <a:pt x="2183" y="2701"/>
                  <a:pt x="2183" y="2768"/>
                </a:cubicBezTo>
                <a:cubicBezTo>
                  <a:pt x="2183" y="2834"/>
                  <a:pt x="2236" y="2888"/>
                  <a:pt x="2303" y="2888"/>
                </a:cubicBezTo>
                <a:lnTo>
                  <a:pt x="3353" y="2888"/>
                </a:lnTo>
                <a:cubicBezTo>
                  <a:pt x="3419" y="2888"/>
                  <a:pt x="3473" y="2834"/>
                  <a:pt x="3473" y="2768"/>
                </a:cubicBezTo>
                <a:close/>
                <a:moveTo>
                  <a:pt x="2552" y="3151"/>
                </a:moveTo>
                <a:cubicBezTo>
                  <a:pt x="2486" y="3151"/>
                  <a:pt x="2432" y="3205"/>
                  <a:pt x="2432" y="3271"/>
                </a:cubicBezTo>
                <a:cubicBezTo>
                  <a:pt x="2432" y="3338"/>
                  <a:pt x="2486" y="3391"/>
                  <a:pt x="2552" y="3391"/>
                </a:cubicBezTo>
                <a:lnTo>
                  <a:pt x="3103" y="3391"/>
                </a:lnTo>
                <a:cubicBezTo>
                  <a:pt x="3170" y="3391"/>
                  <a:pt x="3223" y="3338"/>
                  <a:pt x="3223" y="3271"/>
                </a:cubicBezTo>
                <a:cubicBezTo>
                  <a:pt x="3223" y="3205"/>
                  <a:pt x="3170" y="3151"/>
                  <a:pt x="3103" y="3151"/>
                </a:cubicBezTo>
                <a:lnTo>
                  <a:pt x="2552" y="3151"/>
                </a:lnTo>
                <a:close/>
                <a:moveTo>
                  <a:pt x="4448" y="700"/>
                </a:moveTo>
                <a:lnTo>
                  <a:pt x="4448" y="1442"/>
                </a:lnTo>
                <a:cubicBezTo>
                  <a:pt x="4448" y="1509"/>
                  <a:pt x="4501" y="1562"/>
                  <a:pt x="4568" y="1562"/>
                </a:cubicBezTo>
                <a:cubicBezTo>
                  <a:pt x="4634" y="1562"/>
                  <a:pt x="4688" y="1509"/>
                  <a:pt x="4688" y="1442"/>
                </a:cubicBezTo>
                <a:lnTo>
                  <a:pt x="4688" y="700"/>
                </a:lnTo>
                <a:cubicBezTo>
                  <a:pt x="4688" y="314"/>
                  <a:pt x="4374" y="0"/>
                  <a:pt x="3988" y="0"/>
                </a:cubicBezTo>
                <a:lnTo>
                  <a:pt x="604" y="0"/>
                </a:lnTo>
                <a:cubicBezTo>
                  <a:pt x="271" y="0"/>
                  <a:pt x="0" y="271"/>
                  <a:pt x="0" y="604"/>
                </a:cubicBezTo>
                <a:lnTo>
                  <a:pt x="0" y="1672"/>
                </a:lnTo>
                <a:cubicBezTo>
                  <a:pt x="0" y="1738"/>
                  <a:pt x="53" y="1792"/>
                  <a:pt x="120" y="1792"/>
                </a:cubicBezTo>
                <a:lnTo>
                  <a:pt x="566" y="1792"/>
                </a:lnTo>
                <a:cubicBezTo>
                  <a:pt x="632" y="1792"/>
                  <a:pt x="686" y="1738"/>
                  <a:pt x="686" y="1672"/>
                </a:cubicBezTo>
                <a:cubicBezTo>
                  <a:pt x="686" y="1606"/>
                  <a:pt x="632" y="1552"/>
                  <a:pt x="566" y="1552"/>
                </a:cubicBezTo>
                <a:lnTo>
                  <a:pt x="240" y="1552"/>
                </a:lnTo>
                <a:lnTo>
                  <a:pt x="240" y="604"/>
                </a:lnTo>
                <a:cubicBezTo>
                  <a:pt x="240" y="403"/>
                  <a:pt x="403" y="240"/>
                  <a:pt x="604" y="240"/>
                </a:cubicBezTo>
                <a:cubicBezTo>
                  <a:pt x="805" y="240"/>
                  <a:pt x="968" y="403"/>
                  <a:pt x="968" y="604"/>
                </a:cubicBezTo>
                <a:lnTo>
                  <a:pt x="968" y="4179"/>
                </a:lnTo>
                <a:cubicBezTo>
                  <a:pt x="968" y="4565"/>
                  <a:pt x="1282" y="4879"/>
                  <a:pt x="1668" y="4879"/>
                </a:cubicBezTo>
                <a:lnTo>
                  <a:pt x="3904" y="4879"/>
                </a:lnTo>
                <a:cubicBezTo>
                  <a:pt x="3970" y="4879"/>
                  <a:pt x="4024" y="4825"/>
                  <a:pt x="4024" y="4759"/>
                </a:cubicBezTo>
                <a:cubicBezTo>
                  <a:pt x="4024" y="4693"/>
                  <a:pt x="3970" y="4639"/>
                  <a:pt x="3904" y="4639"/>
                </a:cubicBezTo>
                <a:lnTo>
                  <a:pt x="1668" y="4639"/>
                </a:lnTo>
                <a:cubicBezTo>
                  <a:pt x="1415" y="4639"/>
                  <a:pt x="1208" y="4433"/>
                  <a:pt x="1208" y="4179"/>
                </a:cubicBezTo>
                <a:lnTo>
                  <a:pt x="1208" y="604"/>
                </a:lnTo>
                <a:cubicBezTo>
                  <a:pt x="1208" y="468"/>
                  <a:pt x="1163" y="341"/>
                  <a:pt x="1086" y="240"/>
                </a:cubicBezTo>
                <a:lnTo>
                  <a:pt x="3988" y="240"/>
                </a:lnTo>
                <a:cubicBezTo>
                  <a:pt x="4241" y="240"/>
                  <a:pt x="4448" y="446"/>
                  <a:pt x="4448" y="700"/>
                </a:cubicBezTo>
                <a:close/>
                <a:moveTo>
                  <a:pt x="4787" y="2000"/>
                </a:moveTo>
                <a:lnTo>
                  <a:pt x="4568" y="2000"/>
                </a:lnTo>
                <a:cubicBezTo>
                  <a:pt x="4501" y="2000"/>
                  <a:pt x="4448" y="2054"/>
                  <a:pt x="4448" y="2120"/>
                </a:cubicBezTo>
                <a:cubicBezTo>
                  <a:pt x="4448" y="2187"/>
                  <a:pt x="4501" y="2240"/>
                  <a:pt x="4568" y="2240"/>
                </a:cubicBezTo>
                <a:lnTo>
                  <a:pt x="4787" y="2240"/>
                </a:lnTo>
                <a:cubicBezTo>
                  <a:pt x="4842" y="2240"/>
                  <a:pt x="4887" y="2285"/>
                  <a:pt x="4887" y="2340"/>
                </a:cubicBezTo>
                <a:lnTo>
                  <a:pt x="4887" y="3718"/>
                </a:lnTo>
                <a:cubicBezTo>
                  <a:pt x="4887" y="3785"/>
                  <a:pt x="4941" y="3838"/>
                  <a:pt x="5007" y="3838"/>
                </a:cubicBezTo>
                <a:cubicBezTo>
                  <a:pt x="5073" y="3838"/>
                  <a:pt x="5127" y="3785"/>
                  <a:pt x="5127" y="3718"/>
                </a:cubicBezTo>
                <a:lnTo>
                  <a:pt x="5127" y="2340"/>
                </a:lnTo>
                <a:cubicBezTo>
                  <a:pt x="5127" y="2153"/>
                  <a:pt x="4975" y="2000"/>
                  <a:pt x="4787" y="2000"/>
                </a:cubicBezTo>
                <a:close/>
                <a:moveTo>
                  <a:pt x="4568" y="5139"/>
                </a:moveTo>
                <a:cubicBezTo>
                  <a:pt x="4501" y="5139"/>
                  <a:pt x="4448" y="5193"/>
                  <a:pt x="4448" y="5259"/>
                </a:cubicBezTo>
                <a:lnTo>
                  <a:pt x="4448" y="5281"/>
                </a:lnTo>
                <a:cubicBezTo>
                  <a:pt x="4448" y="5347"/>
                  <a:pt x="4501" y="5401"/>
                  <a:pt x="4568" y="5401"/>
                </a:cubicBezTo>
                <a:cubicBezTo>
                  <a:pt x="4634" y="5401"/>
                  <a:pt x="4688" y="5347"/>
                  <a:pt x="4688" y="5281"/>
                </a:cubicBezTo>
                <a:lnTo>
                  <a:pt x="4688" y="5259"/>
                </a:lnTo>
                <a:cubicBezTo>
                  <a:pt x="4688" y="5193"/>
                  <a:pt x="4634" y="5139"/>
                  <a:pt x="4568" y="5139"/>
                </a:cubicBezTo>
                <a:close/>
                <a:moveTo>
                  <a:pt x="4568" y="2439"/>
                </a:moveTo>
                <a:cubicBezTo>
                  <a:pt x="4501" y="2439"/>
                  <a:pt x="4448" y="2492"/>
                  <a:pt x="4448" y="2559"/>
                </a:cubicBezTo>
                <a:lnTo>
                  <a:pt x="4448" y="4854"/>
                </a:lnTo>
                <a:cubicBezTo>
                  <a:pt x="4448" y="4920"/>
                  <a:pt x="4501" y="4974"/>
                  <a:pt x="4568" y="4974"/>
                </a:cubicBezTo>
                <a:cubicBezTo>
                  <a:pt x="4634" y="4974"/>
                  <a:pt x="4688" y="4920"/>
                  <a:pt x="4688" y="4854"/>
                </a:cubicBezTo>
                <a:lnTo>
                  <a:pt x="4688" y="2559"/>
                </a:lnTo>
                <a:cubicBezTo>
                  <a:pt x="4688" y="2492"/>
                  <a:pt x="4634" y="2439"/>
                  <a:pt x="4568" y="2439"/>
                </a:cubicBezTo>
                <a:close/>
              </a:path>
            </a:pathLst>
          </a:custGeom>
          <a:solidFill>
            <a:schemeClr val="bg1">
              <a:lumMod val="85000"/>
              <a:alpha val="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idx="2147483647"/>
          </p:nvPr>
        </p:nvSpPr>
        <p:spPr>
          <a:xfrm>
            <a:off x="838200" y="365125"/>
            <a:ext cx="10515600" cy="1325563"/>
          </a:xfrm>
          <a:prstGeom prst="rect">
            <a:avLst/>
          </a:prstGeom>
        </p:spPr>
        <p:txBody>
          <a:bodyPr vert="horz" lIns="91440" tIns="45720" rIns="91440" bIns="45720" rtlCol="0" anchor="ctr">
            <a:normAutofit/>
          </a:bodyPr>
          <a:lstStyle/>
          <a:p>
            <a:r>
              <a:rPr kumimoji="1" lang="zh-CN" altLang="en-US"/>
              <a:t>单击此处编辑母版标题样式</a:t>
            </a:r>
            <a:endParaRP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0281522-3AB1-3541-90AB-7A631F5C75F8}" type="datetimeFigureOut">
              <a:rPr/>
              <a:t>2023/11/22</a:t>
            </a:fld>
            <a:endParaRPr kumimoji="1"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kumimoji="1"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19F402A-E1A9-C741-9EEF-1CF72A8557FF}" type="slidenum">
              <a:rPr/>
              <a:t>‹#›</a:t>
            </a:fld>
            <a:endParaRPr kumimoji="1"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Lst>
  <p:transition/>
  <p:timing/>
  <p:txStyles>
    <p:titleStyle>
      <a:lvl1pPr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b="0" i="0" kern="12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true">
          <p15:clr>
            <a:srgbClr val="F26B43"/>
          </p15:clr>
        </p15:guide>
        <p15:guide id="2" pos="3840" userDrawn="true">
          <p15:clr>
            <a:srgbClr val="F26B43"/>
          </p15:clr>
        </p15:guide>
      </p15:sldGuideLst>
    </p:ext>
  </p:extLst>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4.emf" /><Relationship Id="rId3" Type="http://schemas.openxmlformats.org/officeDocument/2006/relationships/image" Target="../media/image5.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6.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4.emf" /><Relationship Id="rId3" Type="http://schemas.openxmlformats.org/officeDocument/2006/relationships/image" Target="../media/image7.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8.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9.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10.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3803013704300603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0,&quot;continueWritingContext&quot;:{&quot;outline&quot;:&quot;# 市级护理重点专科汇报\n## 1.市级护理重点专科概述\n### 1.1市级护理重点专科的定义与意义\n### 1.2市级护理重点专科的发展历程\n### 1.3市级护理重点专科的现状与趋势\n## 2.市级护理重点专科的建设与发展\n### 2.1市级护理重点专科的选拔与认定\n### 2.2市级护理重点专科的建设目标与任务\n### 2.3市级护理重点专科的建设成果与经验\n## 3.市级护理重点专科的临床护理实践\n### 3.1市级护理重点专科的临床护理特色与优势\n### 3.2市级护理重点专科的临床护理技术创新与实践\n### 3.3市级护理重点专科的临床护理质量管理与控制\n## 4.市级护理重点专科的教学与培训\n### 4.1市级护理重点专科的教学体系建设与实践\n### 4.2市级护理重点专科的培训项目与成果\n### 4.3市级护理重点专科的教学质量评估与改进\n## 5.市级护理重点专科的科研与创新\n### 5.1市级护理重点专科的科研方向与成果\n### 5.2市级护理重点专科的创新实践与经验\n### 5.3市级护理重点专科的科研成果转化与应用\n## 6.市级护理重点专科的交流与合作\n### 6.1市级护理重点专科的国内交流与合作\n### 6.2市级护理重点专科的国际交流与合作\n### 6.3市级护理重点专科的交流合作成果与影响\n&quot;,&quot;templateId&quot;:&quot;nagpdhr1t7f5bfz8ouwztpjxgw&quot;}}"/>
        <p:cNvGrpSpPr/>
        <p:nvPr/>
      </p:nvGrpSpPr>
      <p:grpSpPr>
        <a:xfrm>
          <a:off x="0" y="0"/>
          <a:ext cx="0" cy="0"/>
        </a:xfrm>
      </p:grpSpPr>
      <p:sp>
        <p:nvSpPr>
          <p:cNvPr id="2" name="文本占位符 3"/>
          <p:cNvSpPr>
            <a:spLocks noGrp="1"/>
          </p:cNvSpPr>
          <p:nvPr>
            <p:ph type="body" sz="quarter" idx="11"/>
          </p:nvPr>
        </p:nvSpPr>
        <p:spPr>
          <a:xfrm>
            <a:off x="392698" y="4448586"/>
            <a:ext cx="9226550" cy="647700"/>
          </a:xfrm>
        </p:spPr>
        <p:txBody>
          <a:bodyPr/>
          <a:lstStyle/>
          <a:p>
            <a:r>
              <a:rPr lang="en-US"/>
              <a:t>TENCENT DOCS SMART CREATE</a:t>
            </a:r>
            <a:endParaRPr lang="zh-CN" spc="0"/>
          </a:p>
        </p:txBody>
      </p:sp>
      <p:sp>
        <p:nvSpPr>
          <p:cNvPr id="3" name="文本占位符 20"/>
          <p:cNvSpPr txBox="1"/>
          <p:nvPr/>
        </p:nvSpPr>
        <p:spPr>
          <a:xfrm>
            <a:off x="392698" y="580667"/>
            <a:ext cx="1758815" cy="336695"/>
          </a:xfrm>
          <a:prstGeom prst="rect">
            <a:avLst/>
          </a:prstGeom>
        </p:spPr>
        <p:txBody>
          <a:bodyPr wrap="none" anchor="t">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r>
              <a:rPr lang="en-US" altLang="zh-CN" spc="80">
                <a:solidFill>
                  <a:schemeClr val="bg1"/>
                </a:solidFill>
                <a:effectLst/>
                <a:latin typeface="+mj-ea"/>
                <a:ea typeface="+mj-ea"/>
              </a:rPr>
              <a:t>CREATE TOGETHER</a:t>
            </a:r>
            <a:endParaRPr kumimoji="1" lang="en-US" altLang="zh-CN" spc="80">
              <a:solidFill>
                <a:schemeClr val="bg1"/>
              </a:solidFill>
              <a:latin typeface="+mj-ea"/>
              <a:ea typeface="+mj-ea"/>
            </a:endParaRPr>
          </a:p>
        </p:txBody>
      </p:sp>
      <p:sp>
        <p:nvSpPr>
          <p:cNvPr id="4" name="文本占位符 20"/>
          <p:cNvSpPr txBox="1"/>
          <p:nvPr/>
        </p:nvSpPr>
        <p:spPr>
          <a:xfrm>
            <a:off x="10314921" y="580667"/>
            <a:ext cx="1484381" cy="336695"/>
          </a:xfrm>
          <a:prstGeom prst="rect">
            <a:avLst/>
          </a:prstGeom>
        </p:spPr>
        <p:txBody>
          <a:bodyPr wrap="none" anchor="t">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r"/>
            <a:r>
              <a:rPr lang="en-US" altLang="zh-CN" spc="80">
                <a:solidFill>
                  <a:schemeClr val="bg1"/>
                </a:solidFill>
                <a:effectLst/>
              </a:rPr>
              <a:t>TENCENT</a:t>
            </a:r>
            <a:r>
              <a:rPr lang="zh-CN" altLang="en-US" spc="80">
                <a:solidFill>
                  <a:schemeClr val="bg1"/>
                </a:solidFill>
                <a:effectLst/>
              </a:rPr>
              <a:t> </a:t>
            </a:r>
            <a:r>
              <a:rPr lang="en-US" altLang="zh-CN" spc="80">
                <a:solidFill>
                  <a:schemeClr val="bg1"/>
                </a:solidFill>
                <a:effectLst/>
              </a:rPr>
              <a:t>DOCS</a:t>
            </a:r>
            <a:endParaRPr kumimoji="1" lang="en-US" altLang="zh-CN" spc="80">
              <a:solidFill>
                <a:schemeClr val="bg1"/>
              </a:solidFill>
            </a:endParaRPr>
          </a:p>
        </p:txBody>
      </p:sp>
      <p:cxnSp>
        <p:nvCxnSpPr>
          <p:cNvPr id="5" name="Tencent"/>
          <p:cNvCxnSpPr/>
          <p:nvPr/>
        </p:nvCxnSpPr>
        <p:spPr>
          <a:xfrm>
            <a:off x="443999" y="402867"/>
            <a:ext cx="11304002"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
        <p:nvSpPr>
          <p:cNvPr id="6" name="标题 1" descr="{&quot;isTemplate&quot;:true,&quot;type&quot;:&quot;title&quot;,&quot;canOmit&quot;:false,&quot;range&quot;:0}"/>
          <p:cNvSpPr>
            <a:spLocks noGrp="1"/>
          </p:cNvSpPr>
          <p:nvPr>
            <p:ph type="ctrTitle" idx="2147483647"/>
          </p:nvPr>
        </p:nvSpPr>
        <p:spPr>
          <a:xfrm>
            <a:off x="392698" y="5140683"/>
            <a:ext cx="11283950" cy="1301750"/>
          </a:xfrm>
        </p:spPr>
        <p:txBody>
          <a:bodyPr vert="horz" wrap="square" lIns="91440" tIns="45720" rIns="91440" bIns="45720" anchor="t">
            <a:spAutoFit/>
          </a:bodyPr>
          <a:lstStyle>
            <a:lvl1pPr algn="l">
              <a:defRPr sz="8800" b="0" i="0" spc="300">
                <a:solidFill>
                  <a:schemeClr val="bg1"/>
                </a:solidFill>
                <a:latin typeface="Microsoft YaHei" panose="020b0503020204020204" pitchFamily="34" charset="-122"/>
                <a:ea typeface="Microsoft YaHei" panose="020b0503020204020204" pitchFamily="34" charset="-122"/>
              </a:defRPr>
            </a:lvl1pPr>
          </a:lstStyle>
          <a:p>
            <a:r>
              <a:rPr kumimoji="1" lang="zh-CN" altLang="en-US" sz="7900"/>
              <a:t>市级护理重点专科汇报</a:t>
            </a:r>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49" name="" descr="{&quot;isTemplate&quot;:true,&quot;type&quot;:2}"/>
        <p:cNvGrpSpPr/>
        <p:nvPr/>
      </p:nvGrpSpPr>
      <p:grpSpPr>
        <a:xfrm>
          <a:off x="0" y="0"/>
          <a:ext cx="0" cy="0"/>
        </a:xfrm>
      </p:grpSpPr>
      <p:sp>
        <p:nvSpPr>
          <p:cNvPr id="50" name="标题 1" descr="{&quot;isTemplate&quot;:true,&quot;type&quot;:&quot;title&quot;,&quot;canOmit&quot;:false,&quot;range&quot;:0}"/>
          <p:cNvSpPr txBox="1"/>
          <p:nvPr/>
        </p:nvSpPr>
        <p:spPr>
          <a:xfrm>
            <a:off x="392698" y="4923294"/>
            <a:ext cx="11204984" cy="10795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7200"/>
              <a:t>市级护理重点专科概述</a:t>
            </a:r>
            <a:endParaRPr/>
          </a:p>
        </p:txBody>
      </p:sp>
      <p:sp>
        <p:nvSpPr>
          <p:cNvPr id="51" name="标题 1"/>
          <p:cNvSpPr txBox="1"/>
          <p:nvPr/>
        </p:nvSpPr>
        <p:spPr>
          <a:xfrm>
            <a:off x="392698" y="3621770"/>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a:latin typeface="Microsoft YaHei Light" panose="020b0503020204020204" pitchFamily="34" charset="-122"/>
                <a:ea typeface="Microsoft YaHei Light" panose="020b0503020204020204" pitchFamily="34" charset="-122"/>
              </a:rPr>
              <a:t>01</a:t>
            </a:r>
            <a:endParaRPr kumimoji="1" lang="zh-CN" altLang="en-US">
              <a:latin typeface="Microsoft YaHei Light" panose="020b0503020204020204" pitchFamily="34" charset="-122"/>
              <a:ea typeface="Microsoft YaHei Light" panose="020b0503020204020204" pitchFamily="34" charset="-122"/>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6" name="" descr="{&quot;isTemplate&quot;:true,&quot;type&quot;:3}"/>
        <p:cNvGrpSpPr/>
        <p:nvPr/>
      </p:nvGrpSpPr>
      <p:grpSpPr>
        <a:xfrm>
          <a:off x="0" y="0"/>
          <a:ext cx="0" cy="0"/>
        </a:xfrm>
      </p:grpSpPr>
      <p:sp>
        <p:nvSpPr>
          <p:cNvPr id="87" name="Tencent" descr="{&quot;isTemplate&quot;:true,&quot;type&quot;:&quot;content&quot;,&quot;canOmit&quot;:false,&quot;range&quot;:0}"/>
          <p:cNvSpPr txBox="1"/>
          <p:nvPr/>
        </p:nvSpPr>
        <p:spPr>
          <a:xfrm>
            <a:off x="660400" y="1464212"/>
            <a:ext cx="10976295" cy="4851523"/>
          </a:xfrm>
          <a:prstGeom prst="rect">
            <a:avLst/>
          </a:prstGeom>
          <a:noFill/>
        </p:spPr>
        <p:txBody>
          <a:bodyPr wrap="square">
            <a:noAutofit/>
          </a:bodyPr>
          <a:lstStyle>
            <a:defPPr>
              <a:defRPr lang="zh-CN"/>
            </a:defPPr>
            <a:lvl1pPr marL="0" algn="l" defTabSz="914400" rtl="0" eaLnBrk="1" latinLnBrk="0" hangingPunct="1">
              <a:defRPr sz="1800" kern="1200">
                <a:solidFill>
                  <a:srgbClr val="000000"/>
                </a:solidFill>
                <a:uFill>
                  <a:solidFill>
                    <a:srgbClr val="000000"/>
                  </a:solidFill>
                </a:uFill>
                <a:latin typeface="Arial"/>
                <a:ea typeface="黑体"/>
                <a:cs typeface="+mn-cs"/>
              </a:defRPr>
            </a:lvl1pPr>
            <a:lvl2pPr marL="457200" algn="l" defTabSz="914400" rtl="0" eaLnBrk="1" latinLnBrk="0" hangingPunct="1">
              <a:defRPr sz="1800" kern="1200">
                <a:solidFill>
                  <a:srgbClr val="000000"/>
                </a:solidFill>
                <a:uFill>
                  <a:solidFill>
                    <a:srgbClr val="000000"/>
                  </a:solidFill>
                </a:uFill>
                <a:latin typeface="Arial"/>
                <a:ea typeface="黑体"/>
                <a:cs typeface="+mn-cs"/>
              </a:defRPr>
            </a:lvl2pPr>
            <a:lvl3pPr marL="914400" algn="l" defTabSz="914400" rtl="0" eaLnBrk="1" latinLnBrk="0" hangingPunct="1">
              <a:defRPr sz="1800" kern="1200">
                <a:solidFill>
                  <a:srgbClr val="000000"/>
                </a:solidFill>
                <a:uFill>
                  <a:solidFill>
                    <a:srgbClr val="000000"/>
                  </a:solidFill>
                </a:uFill>
                <a:latin typeface="Arial"/>
                <a:ea typeface="黑体"/>
                <a:cs typeface="+mn-cs"/>
              </a:defRPr>
            </a:lvl3pPr>
            <a:lvl4pPr marL="1371600" algn="l" defTabSz="914400" rtl="0" eaLnBrk="1" latinLnBrk="0" hangingPunct="1">
              <a:defRPr sz="1800" kern="1200">
                <a:solidFill>
                  <a:srgbClr val="000000"/>
                </a:solidFill>
                <a:uFill>
                  <a:solidFill>
                    <a:srgbClr val="000000"/>
                  </a:solidFill>
                </a:uFill>
                <a:latin typeface="Arial"/>
                <a:ea typeface="黑体"/>
                <a:cs typeface="+mn-cs"/>
              </a:defRPr>
            </a:lvl4pPr>
            <a:lvl5pPr marL="1828800" algn="l" defTabSz="914400" rtl="0" eaLnBrk="1" latinLnBrk="0" hangingPunct="1">
              <a:defRPr sz="1800" kern="1200">
                <a:solidFill>
                  <a:srgbClr val="000000"/>
                </a:solidFill>
                <a:uFill>
                  <a:solidFill>
                    <a:srgbClr val="000000"/>
                  </a:solidFill>
                </a:uFill>
                <a:latin typeface="Arial"/>
                <a:ea typeface="黑体"/>
                <a:cs typeface="+mn-cs"/>
              </a:defRPr>
            </a:lvl5pPr>
            <a:lvl6pPr marL="2286000" algn="l" defTabSz="914400" rtl="0" eaLnBrk="1" latinLnBrk="0" hangingPunct="1">
              <a:defRPr sz="1800" kern="1200">
                <a:solidFill>
                  <a:srgbClr val="000000"/>
                </a:solidFill>
                <a:uFill>
                  <a:solidFill>
                    <a:srgbClr val="000000"/>
                  </a:solidFill>
                </a:uFill>
                <a:latin typeface="Arial"/>
                <a:ea typeface="黑体"/>
                <a:cs typeface="+mn-cs"/>
              </a:defRPr>
            </a:lvl6pPr>
            <a:lvl7pPr marL="2743200" algn="l" defTabSz="914400" rtl="0" eaLnBrk="1" latinLnBrk="0" hangingPunct="1">
              <a:defRPr sz="1800" kern="1200">
                <a:solidFill>
                  <a:srgbClr val="000000"/>
                </a:solidFill>
                <a:uFill>
                  <a:solidFill>
                    <a:srgbClr val="000000"/>
                  </a:solidFill>
                </a:uFill>
                <a:latin typeface="Arial"/>
                <a:ea typeface="黑体"/>
                <a:cs typeface="+mn-cs"/>
              </a:defRPr>
            </a:lvl7pPr>
            <a:lvl8pPr marL="3200400" algn="l" defTabSz="914400" rtl="0" eaLnBrk="1" latinLnBrk="0" hangingPunct="1">
              <a:defRPr sz="1800" kern="1200">
                <a:solidFill>
                  <a:srgbClr val="000000"/>
                </a:solidFill>
                <a:uFill>
                  <a:solidFill>
                    <a:srgbClr val="000000"/>
                  </a:solidFill>
                </a:uFill>
                <a:latin typeface="Arial"/>
                <a:ea typeface="黑体"/>
                <a:cs typeface="+mn-cs"/>
              </a:defRPr>
            </a:lvl8pPr>
            <a:lvl9pPr marL="3657600" algn="l" defTabSz="914400" rtl="0" eaLnBrk="1" latinLnBrk="0" hangingPunct="1">
              <a:defRPr sz="1800" kern="1200">
                <a:solidFill>
                  <a:srgbClr val="000000"/>
                </a:solidFill>
                <a:uFill>
                  <a:solidFill>
                    <a:srgbClr val="000000"/>
                  </a:solidFill>
                </a:uFill>
                <a:latin typeface="Arial"/>
                <a:ea typeface="黑体"/>
                <a:cs typeface="+mn-cs"/>
              </a:defRPr>
            </a:lvl9pPr>
          </a:lstStyle>
          <a:p>
            <a:pPr marL="0" lvl="0" indent="-203200">
              <a:lnSpc>
                <a:spcPct val="130000"/>
              </a:lnSpc>
              <a:buFont typeface="Arial" pitchFamily="34" charset="0"/>
              <a:buChar char="•"/>
            </a:pPr>
            <a:r>
              <a:rPr lang="en-US" sz="1400" b="1" spc="300">
                <a:solidFill>
                  <a:srgbClr val="808080">
                    <a:alpha val="100000"/>
                  </a:srgbClr>
                </a:solidFill>
                <a:latin typeface="微软雅黑"/>
                <a:ea typeface="微软雅黑"/>
              </a:rPr>
              <a:t>市级护理重点专科</a:t>
            </a:r>
            <a:r>
              <a:rPr lang="en-US" sz="1400" spc="300">
                <a:solidFill>
                  <a:srgbClr val="808080">
                    <a:alpha val="100000"/>
                  </a:srgbClr>
                </a:solidFill>
                <a:latin typeface="微软雅黑"/>
                <a:ea typeface="微软雅黑"/>
              </a:rPr>
              <a:t>是指在市级行政区域内，具有较高护理水平、较强临床护理能力、较高护理服务质量的护理专科</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为患者提供优质的护理服务</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提高护理人员的技能水平</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促进护理学科的发展 -市级护理重点专科的建设与发展对于提高全市护理水平具有重要意义</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推动护理学科的进步</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提高护理服务质量</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为患者提供更加优质的护理服务 -市级护理重点专科的发展有助于提升医疗机构的整体竞争力</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提高医疗机构的声誉</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吸引更多的患者前来就诊</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提高医疗机构的经济效益</a:t>
            </a:r>
            <a:endParaRPr/>
          </a:p>
        </p:txBody>
      </p:sp>
      <p:sp>
        <p:nvSpPr>
          <p:cNvPr id="88"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市级护理重点专科的定义与意义</a:t>
            </a:r>
            <a:endParaRPr lang="en-US" altLang="zh-CN" sz="2800" b="1">
              <a:latin typeface="+mj-ea"/>
              <a:ea typeface="+mj-ea"/>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9" name="" descr="{&quot;isTemplate&quot;:true,&quot;type&quot;:3}"/>
        <p:cNvGrpSpPr/>
        <p:nvPr/>
      </p:nvGrpSpPr>
      <p:grpSpPr>
        <a:xfrm>
          <a:off x="0" y="0"/>
          <a:ext cx="0" cy="0"/>
        </a:xfrm>
      </p:grpSpPr>
      <p:sp>
        <p:nvSpPr>
          <p:cNvPr id="90" name="Tencent" descr="{&quot;isTemplate&quot;:true,&quot;type&quot;:&quot;title&quot;,&quot;canOmit&quot;:false,&quot;range&quot;:0}"/>
          <p:cNvSpPr txBox="1"/>
          <p:nvPr/>
        </p:nvSpPr>
        <p:spPr>
          <a:xfrm>
            <a:off x="571500" y="1824744"/>
            <a:ext cx="6483350" cy="64135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3600" b="1">
                <a:latin typeface="微软雅黑"/>
                <a:ea typeface="微软雅黑"/>
              </a:rPr>
              <a:t>市级护理重点专科的发展历程</a:t>
            </a:r>
            <a:endParaRPr lang="en-US" sz="3600" b="1">
              <a:latin typeface="微软雅黑"/>
              <a:ea typeface="微软雅黑"/>
            </a:endParaRPr>
          </a:p>
        </p:txBody>
      </p:sp>
      <p:sp>
        <p:nvSpPr>
          <p:cNvPr id="91" name="Tencent" descr="{&quot;isTemplate&quot;:true,&quot;type&quot;:&quot;content&quot;,&quot;canOmit&quot;:true,&quot;range&quot;:0}"/>
          <p:cNvSpPr txBox="1"/>
          <p:nvPr/>
        </p:nvSpPr>
        <p:spPr>
          <a:xfrm>
            <a:off x="571500" y="3429000"/>
            <a:ext cx="6480000" cy="3069432"/>
          </a:xfrm>
          <a:prstGeom prst="rect">
            <a:avLst/>
          </a:prstGeom>
          <a:noFill/>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Low">
              <a:lnSpc>
                <a:spcPct val="130000"/>
              </a:lnSpc>
            </a:pPr>
            <a:r>
              <a:rPr lang="zh-CN" sz="1400" spc="300">
                <a:solidFill>
                  <a:schemeClr val="tx1">
                    <a:lumMod val="50000"/>
                    <a:lumOff val="50000"/>
                    <a:alpha val="100000"/>
                  </a:schemeClr>
                </a:solidFill>
                <a:latin typeface="微软雅黑"/>
                <a:ea typeface="微软雅黑"/>
              </a:rPr>
              <a:t>-市级护理重点专科的发展历程可以分为以下几个阶段     - 初步建立阶段：市级护理重点专科的选拔与认定工作开始启动，医疗机构开始重视护理专科的建设
    - 快速发展阶段：市级护理重点专科的数量逐渐增加，护理专科的建设与发展取得显著成果
    - 全面提升阶段：市级护理重点专科的建设水平不断提高，护理服务质量得到全面提升
-市级护理重点专科在发展的过程中，政府、医疗机构和护理人员都发挥了重要作用
    - 政府提供了政策支持和资金支持
    - 医疗机构提供了良好的环境和条件
    - 护理人员积极参与，努力提高自身的技能水平和服务质量</a:t>
            </a:r>
            <a:endParaRPr lang="en-US" sz="1200" spc="300">
              <a:solidFill>
                <a:schemeClr val="tx1">
                  <a:lumMod val="50000"/>
                  <a:lumOff val="50000"/>
                  <a:alpha val="100000"/>
                </a:schemeClr>
              </a:solidFill>
              <a:latin typeface="微软雅黑"/>
              <a:ea typeface="微软雅黑"/>
            </a:endParaRPr>
          </a:p>
        </p:txBody>
      </p:sp>
      <p:cxnSp>
        <p:nvCxnSpPr>
          <p:cNvPr id="92" name="直线连接符 9"/>
          <p:cNvCxnSpPr/>
          <p:nvPr/>
        </p:nvCxnSpPr>
        <p:spPr>
          <a:xfrm>
            <a:off x="660400" y="635000"/>
            <a:ext cx="5400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93" name="图片 1" descr="{&quot;isTemplate&quot;:true,&quot;type&quot;:&quot;image&quot;,&quot;canOmit&quot;:false,&quot;range&quot;:0}"/>
          <p:cNvPicPr>
            <a:picLocks noChangeAspect="1"/>
          </p:cNvPicPr>
          <p:nvPr/>
        </p:nvPicPr>
        <p:blipFill>
          <a:blip r:embed="rId2"/>
          <a:srcRect l="30807" r="30807"/>
          <a:stretch>
            <a:fillRect/>
          </a:stretch>
        </p:blipFill>
        <p:spPr>
          <a:xfrm>
            <a:off x="7512001" y="0"/>
            <a:ext cx="4679999" cy="6858000"/>
          </a:xfrm>
          <a:prstGeom prst="rect">
            <a:avLst/>
          </a:prstGeom>
        </p:spPr>
      </p:pic>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4" name="" descr="{&quot;isTemplate&quot;:true,&quot;type&quot;:3}"/>
        <p:cNvGrpSpPr/>
        <p:nvPr/>
      </p:nvGrpSpPr>
      <p:grpSpPr>
        <a:xfrm>
          <a:off x="0" y="0"/>
          <a:ext cx="0" cy="0"/>
        </a:xfrm>
      </p:grpSpPr>
      <p:sp>
        <p:nvSpPr>
          <p:cNvPr id="95" name="矩形 6"/>
          <p:cNvSpPr/>
          <p:nvPr/>
        </p:nvSpPr>
        <p:spPr>
          <a:xfrm>
            <a:off x="0" y="0"/>
            <a:ext cx="4680000" cy="6858000"/>
          </a:xfrm>
          <a:prstGeom prst="rect">
            <a:avLst/>
          </a:prstGeom>
          <a:blipFill dpi="0" rotWithShape="1">
            <a:blip r:embed="rId2"/>
            <a:tile tx="0" ty="0" sx="100000" sy="100000" flip="none" algn="l"/>
          </a:bli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kumimoji="1" lang="zh-CN" altLang="en-US"/>
          </a:p>
        </p:txBody>
      </p:sp>
      <p:sp>
        <p:nvSpPr>
          <p:cNvPr id="96" name="Tencent" descr="{&quot;isTemplate&quot;:true,&quot;type&quot;:&quot;title&quot;,&quot;canOmit&quot;:false,&quot;range&quot;:0}"/>
          <p:cNvSpPr txBox="1"/>
          <p:nvPr/>
        </p:nvSpPr>
        <p:spPr>
          <a:xfrm>
            <a:off x="5192268" y="1824744"/>
            <a:ext cx="6483350" cy="64135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3600" b="1">
                <a:latin typeface="微软雅黑"/>
                <a:ea typeface="微软雅黑"/>
              </a:rPr>
              <a:t>市级护理重点专科的现状与趋势</a:t>
            </a:r>
            <a:endParaRPr lang="en-US" sz="3600" b="1">
              <a:latin typeface="微软雅黑"/>
              <a:ea typeface="微软雅黑"/>
            </a:endParaRPr>
          </a:p>
        </p:txBody>
      </p:sp>
      <p:sp>
        <p:nvSpPr>
          <p:cNvPr id="97" name="Tencent" descr="{&quot;isTemplate&quot;:true,&quot;type&quot;:&quot;content&quot;,&quot;canOmit&quot;:true,&quot;range&quot;:0}"/>
          <p:cNvSpPr txBox="1"/>
          <p:nvPr/>
        </p:nvSpPr>
        <p:spPr>
          <a:xfrm>
            <a:off x="5192268" y="3429000"/>
            <a:ext cx="6480000" cy="3147007"/>
          </a:xfrm>
          <a:prstGeom prst="rect">
            <a:avLst/>
          </a:prstGeom>
          <a:noFill/>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Low">
              <a:lnSpc>
                <a:spcPct val="130000"/>
              </a:lnSpc>
            </a:pPr>
            <a:r>
              <a:rPr lang="zh-CN" sz="1400" spc="300">
                <a:solidFill>
                  <a:schemeClr val="tx1">
                    <a:lumMod val="50000"/>
                    <a:lumOff val="50000"/>
                    <a:alpha val="100000"/>
                  </a:schemeClr>
                </a:solidFill>
                <a:latin typeface="微软雅黑"/>
                <a:ea typeface="微软雅黑"/>
              </a:rPr>
              <a:t>-市级护理重点专科的现状表现为：     - 数量逐渐增加，覆盖范围不断扩大
    - 护理专科建设水平不断提高，护理服务质量得到提升
    - 护理重点专科在临床护理、教学培训、科研创新等方面取得显著成果
-市级护理重点专科未来的发展趋势为：
    -市级护理重点专科将继续增加，覆盖更多的护理领域
    - 护理重点专科的建设将更加精细化、专业化
    -市级护理重点专科将更加注重临床护理、教学培训、科研创新的协同发展</a:t>
            </a:r>
            <a:endParaRPr lang="en-US" sz="1200" spc="300">
              <a:solidFill>
                <a:schemeClr val="tx1">
                  <a:lumMod val="50000"/>
                  <a:lumOff val="50000"/>
                  <a:alpha val="100000"/>
                </a:schemeClr>
              </a:solidFill>
              <a:latin typeface="微软雅黑"/>
              <a:ea typeface="微软雅黑"/>
            </a:endParaRPr>
          </a:p>
        </p:txBody>
      </p:sp>
      <p:cxnSp>
        <p:nvCxnSpPr>
          <p:cNvPr id="98" name="直线连接符 9"/>
          <p:cNvCxnSpPr/>
          <p:nvPr/>
        </p:nvCxnSpPr>
        <p:spPr>
          <a:xfrm>
            <a:off x="5281168" y="635000"/>
            <a:ext cx="5400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99" name="图片 1" descr="{&quot;isTemplate&quot;:true,&quot;type&quot;:&quot;image&quot;,&quot;canOmit&quot;:false,&quot;range&quot;:0}"/>
          <p:cNvPicPr>
            <a:picLocks noChangeAspect="1"/>
          </p:cNvPicPr>
          <p:nvPr/>
        </p:nvPicPr>
        <p:blipFill>
          <a:blip r:embed="rId3"/>
          <a:srcRect l="30807" r="30807"/>
          <a:stretch>
            <a:fillRect/>
          </a:stretch>
        </p:blipFill>
        <p:spPr>
          <a:xfrm>
            <a:off x="0" y="0"/>
            <a:ext cx="4679999" cy="6858000"/>
          </a:xfrm>
          <a:prstGeom prst="rect">
            <a:avLst/>
          </a:prstGeom>
        </p:spPr>
      </p:pic>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0" name="" descr="{&quot;isTemplate&quot;:true,&quot;type&quot;:2}"/>
        <p:cNvGrpSpPr/>
        <p:nvPr/>
      </p:nvGrpSpPr>
      <p:grpSpPr>
        <a:xfrm>
          <a:off x="0" y="0"/>
          <a:ext cx="0" cy="0"/>
        </a:xfrm>
      </p:grpSpPr>
      <p:sp>
        <p:nvSpPr>
          <p:cNvPr id="101" name="标题 1" descr="{&quot;isTemplate&quot;:true,&quot;type&quot;:&quot;title&quot;,&quot;canOmit&quot;:false,&quot;range&quot;:0}"/>
          <p:cNvSpPr txBox="1"/>
          <p:nvPr/>
        </p:nvSpPr>
        <p:spPr>
          <a:xfrm>
            <a:off x="392698" y="4923294"/>
            <a:ext cx="11204984" cy="10795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5200"/>
              <a:t>市级护理重点专科的建设与发展</a:t>
            </a:r>
            <a:endParaRPr/>
          </a:p>
        </p:txBody>
      </p:sp>
      <p:sp>
        <p:nvSpPr>
          <p:cNvPr id="102" name="标题 1"/>
          <p:cNvSpPr txBox="1"/>
          <p:nvPr/>
        </p:nvSpPr>
        <p:spPr>
          <a:xfrm>
            <a:off x="392698" y="3621770"/>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a:latin typeface="Microsoft YaHei Light" panose="020b0503020204020204" pitchFamily="34" charset="-122"/>
                <a:ea typeface="Microsoft YaHei Light" panose="020b0503020204020204" pitchFamily="34" charset="-122"/>
              </a:rPr>
              <a:t>02</a:t>
            </a:r>
            <a:endParaRPr kumimoji="1" lang="zh-CN" altLang="en-US">
              <a:latin typeface="Microsoft YaHei Light" panose="020b0503020204020204" pitchFamily="34" charset="-122"/>
              <a:ea typeface="Microsoft YaHei Light" panose="020b0503020204020204" pitchFamily="34" charset="-122"/>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3" name="" descr="{&quot;isTemplate&quot;:true,&quot;type&quot;:3}"/>
        <p:cNvGrpSpPr/>
        <p:nvPr/>
      </p:nvGrpSpPr>
      <p:grpSpPr>
        <a:xfrm>
          <a:off x="0" y="0"/>
          <a:ext cx="0" cy="0"/>
        </a:xfrm>
      </p:grpSpPr>
      <p:sp>
        <p:nvSpPr>
          <p:cNvPr id="104" name="Tencent" descr="{&quot;isTemplate&quot;:true,&quot;type&quot;:&quot;title&quot;,&quot;canOmit&quot;:false,&quot;range&quot;:0}"/>
          <p:cNvSpPr txBox="1"/>
          <p:nvPr/>
        </p:nvSpPr>
        <p:spPr>
          <a:xfrm>
            <a:off x="571500" y="1824744"/>
            <a:ext cx="6483350" cy="64135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3600" b="1">
                <a:latin typeface="微软雅黑"/>
                <a:ea typeface="微软雅黑"/>
              </a:rPr>
              <a:t>市级护理重点专科的选拔与认定</a:t>
            </a:r>
            <a:endParaRPr lang="en-US" sz="3600" b="1">
              <a:latin typeface="微软雅黑"/>
              <a:ea typeface="微软雅黑"/>
            </a:endParaRPr>
          </a:p>
        </p:txBody>
      </p:sp>
      <p:sp>
        <p:nvSpPr>
          <p:cNvPr id="105" name="Tencent" descr="{&quot;isTemplate&quot;:true,&quot;type&quot;:&quot;content&quot;,&quot;canOmit&quot;:true,&quot;range&quot;:0}"/>
          <p:cNvSpPr txBox="1"/>
          <p:nvPr/>
        </p:nvSpPr>
        <p:spPr>
          <a:xfrm>
            <a:off x="571500" y="3429000"/>
            <a:ext cx="6480000" cy="3069432"/>
          </a:xfrm>
          <a:prstGeom prst="rect">
            <a:avLst/>
          </a:prstGeom>
          <a:noFill/>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Low">
              <a:lnSpc>
                <a:spcPct val="130000"/>
              </a:lnSpc>
            </a:pPr>
            <a:r>
              <a:rPr lang="zh-CN" sz="1400" spc="300">
                <a:solidFill>
                  <a:schemeClr val="tx1">
                    <a:lumMod val="50000"/>
                    <a:lumOff val="50000"/>
                    <a:alpha val="100000"/>
                  </a:schemeClr>
                </a:solidFill>
                <a:latin typeface="微软雅黑"/>
                <a:ea typeface="微软雅黑"/>
              </a:rPr>
              <a:t>-市级护理重点专科的选拔与认定工作由市级卫生行政部门负责     - 制定选拔与认定的标准和程序
    - 组织专家进行评审
    - 对评审结果进行公示和公布
-市级护理重点专科的选拔与认定条件包括：
    - 具有较高的护理水平，具有较强的临床护理能力
    - 护理服务质量较高，患者满意度较高
    - 具有一定的教学培训能力和科研创新能力
-市级护理重点专科的选拔与认定工作有助于选拔出优秀的护理专科，提高全市护理水平</a:t>
            </a:r>
            <a:endParaRPr lang="en-US" sz="1200" spc="300">
              <a:solidFill>
                <a:schemeClr val="tx1">
                  <a:lumMod val="50000"/>
                  <a:lumOff val="50000"/>
                  <a:alpha val="100000"/>
                </a:schemeClr>
              </a:solidFill>
              <a:latin typeface="微软雅黑"/>
              <a:ea typeface="微软雅黑"/>
            </a:endParaRPr>
          </a:p>
        </p:txBody>
      </p:sp>
      <p:cxnSp>
        <p:nvCxnSpPr>
          <p:cNvPr id="106" name="直线连接符 9"/>
          <p:cNvCxnSpPr/>
          <p:nvPr/>
        </p:nvCxnSpPr>
        <p:spPr>
          <a:xfrm>
            <a:off x="660400" y="635000"/>
            <a:ext cx="5400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107" name="图片 1" descr="{&quot;isTemplate&quot;:true,&quot;type&quot;:&quot;image&quot;,&quot;canOmit&quot;:false,&quot;range&quot;:0}"/>
          <p:cNvPicPr>
            <a:picLocks noChangeAspect="1"/>
          </p:cNvPicPr>
          <p:nvPr/>
        </p:nvPicPr>
        <p:blipFill>
          <a:blip r:embed="rId2"/>
          <a:srcRect l="30807" r="30807"/>
          <a:stretch>
            <a:fillRect/>
          </a:stretch>
        </p:blipFill>
        <p:spPr>
          <a:xfrm>
            <a:off x="7512001" y="0"/>
            <a:ext cx="4679999" cy="6858000"/>
          </a:xfrm>
          <a:prstGeom prst="rect">
            <a:avLst/>
          </a:prstGeom>
        </p:spPr>
      </p:pic>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8" name="" descr="{&quot;isTemplate&quot;:true,&quot;type&quot;:3}"/>
        <p:cNvGrpSpPr/>
        <p:nvPr/>
      </p:nvGrpSpPr>
      <p:grpSpPr>
        <a:xfrm>
          <a:off x="0" y="0"/>
          <a:ext cx="0" cy="0"/>
        </a:xfrm>
      </p:grpSpPr>
      <p:sp>
        <p:nvSpPr>
          <p:cNvPr id="109" name="矩形 6"/>
          <p:cNvSpPr/>
          <p:nvPr/>
        </p:nvSpPr>
        <p:spPr>
          <a:xfrm>
            <a:off x="0" y="0"/>
            <a:ext cx="4680000" cy="6858000"/>
          </a:xfrm>
          <a:prstGeom prst="rect">
            <a:avLst/>
          </a:prstGeom>
          <a:blipFill dpi="0" rotWithShape="1">
            <a:blip r:embed="rId2"/>
            <a:tile tx="0" ty="0" sx="100000" sy="100000" flip="none" algn="l"/>
          </a:bli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kumimoji="1" lang="zh-CN" altLang="en-US"/>
          </a:p>
        </p:txBody>
      </p:sp>
      <p:sp>
        <p:nvSpPr>
          <p:cNvPr id="110" name="Tencent" descr="{&quot;isTemplate&quot;:true,&quot;type&quot;:&quot;title&quot;,&quot;canOmit&quot;:false,&quot;range&quot;:0}"/>
          <p:cNvSpPr txBox="1"/>
          <p:nvPr/>
        </p:nvSpPr>
        <p:spPr>
          <a:xfrm>
            <a:off x="5192268" y="1824744"/>
            <a:ext cx="6483350" cy="64135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3600" b="1">
                <a:latin typeface="微软雅黑"/>
                <a:ea typeface="微软雅黑"/>
              </a:rPr>
              <a:t>市级护理重点专科的建设目标与任务</a:t>
            </a:r>
            <a:endParaRPr lang="en-US" sz="3600" b="1">
              <a:latin typeface="微软雅黑"/>
              <a:ea typeface="微软雅黑"/>
            </a:endParaRPr>
          </a:p>
        </p:txBody>
      </p:sp>
      <p:sp>
        <p:nvSpPr>
          <p:cNvPr id="111" name="Tencent" descr="{&quot;isTemplate&quot;:true,&quot;type&quot;:&quot;content&quot;,&quot;canOmit&quot;:true,&quot;range&quot;:0}"/>
          <p:cNvSpPr txBox="1"/>
          <p:nvPr/>
        </p:nvSpPr>
        <p:spPr>
          <a:xfrm>
            <a:off x="5192268" y="3429000"/>
            <a:ext cx="6480000" cy="3147007"/>
          </a:xfrm>
          <a:prstGeom prst="rect">
            <a:avLst/>
          </a:prstGeom>
          <a:noFill/>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Low">
              <a:lnSpc>
                <a:spcPct val="130000"/>
              </a:lnSpc>
            </a:pPr>
            <a:r>
              <a:rPr lang="zh-CN" sz="1400" spc="300">
                <a:solidFill>
                  <a:schemeClr val="tx1">
                    <a:lumMod val="50000"/>
                    <a:lumOff val="50000"/>
                    <a:alpha val="100000"/>
                  </a:schemeClr>
                </a:solidFill>
                <a:latin typeface="微软雅黑"/>
                <a:ea typeface="微软雅黑"/>
              </a:rPr>
              <a:t>-市级护理重点专科的建设目标主要包括：     - 提高护理水平，提升临床护理能力
    - 提高护理服务质量，提升患者满意度
    - 提高教学培训水平，培养优秀的护理人才
    - 提高科研创新能力，推动护理学科的发展
-市级护理重点专科的建设任务主要包括：
    - 加强护理专科队伍建设，提高护理人员素质
    - 加强护理专科设施建设，提高护理服务水平
    - 加强护理专科教学培训，提高护理人才培养质量
    - 加强护理专科科研创新，推动护理学科发展</a:t>
            </a:r>
            <a:endParaRPr lang="en-US" sz="1200" spc="300">
              <a:solidFill>
                <a:schemeClr val="tx1">
                  <a:lumMod val="50000"/>
                  <a:lumOff val="50000"/>
                  <a:alpha val="100000"/>
                </a:schemeClr>
              </a:solidFill>
              <a:latin typeface="微软雅黑"/>
              <a:ea typeface="微软雅黑"/>
            </a:endParaRPr>
          </a:p>
        </p:txBody>
      </p:sp>
      <p:cxnSp>
        <p:nvCxnSpPr>
          <p:cNvPr id="112" name="直线连接符 9"/>
          <p:cNvCxnSpPr/>
          <p:nvPr/>
        </p:nvCxnSpPr>
        <p:spPr>
          <a:xfrm>
            <a:off x="5281168" y="635000"/>
            <a:ext cx="5400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113" name="图片 1" descr="{&quot;isTemplate&quot;:true,&quot;type&quot;:&quot;image&quot;,&quot;canOmit&quot;:false,&quot;range&quot;:0}"/>
          <p:cNvPicPr>
            <a:picLocks noChangeAspect="1"/>
          </p:cNvPicPr>
          <p:nvPr/>
        </p:nvPicPr>
        <p:blipFill>
          <a:blip r:embed="rId3"/>
          <a:srcRect l="30807" r="30807"/>
          <a:stretch>
            <a:fillRect/>
          </a:stretch>
        </p:blipFill>
        <p:spPr>
          <a:xfrm>
            <a:off x="0" y="0"/>
            <a:ext cx="4679999" cy="6858000"/>
          </a:xfrm>
          <a:prstGeom prst="rect">
            <a:avLst/>
          </a:prstGeom>
        </p:spPr>
      </p:pic>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4" name="" descr="{&quot;isTemplate&quot;:true,&quot;type&quot;:3}"/>
        <p:cNvGrpSpPr/>
        <p:nvPr/>
      </p:nvGrpSpPr>
      <p:grpSpPr>
        <a:xfrm>
          <a:off x="0" y="0"/>
          <a:ext cx="0" cy="0"/>
        </a:xfrm>
      </p:grpSpPr>
      <p:sp>
        <p:nvSpPr>
          <p:cNvPr id="115" name="Tencent" descr="{&quot;isTemplate&quot;:true,&quot;type&quot;:&quot;title&quot;,&quot;canOmit&quot;:false,&quot;range&quot;:0}"/>
          <p:cNvSpPr txBox="1"/>
          <p:nvPr/>
        </p:nvSpPr>
        <p:spPr>
          <a:xfrm>
            <a:off x="571500" y="961186"/>
            <a:ext cx="4368800" cy="64135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3600" b="1">
                <a:latin typeface="微软雅黑"/>
                <a:ea typeface="微软雅黑"/>
              </a:rPr>
              <a:t>市级护理重点专科的建设成果与经验</a:t>
            </a:r>
            <a:endParaRPr lang="en-US" sz="3600" b="1">
              <a:latin typeface="微软雅黑"/>
              <a:ea typeface="微软雅黑"/>
            </a:endParaRPr>
          </a:p>
        </p:txBody>
      </p:sp>
      <p:sp>
        <p:nvSpPr>
          <p:cNvPr id="116" name="Tencent" descr="{&quot;isTemplate&quot;:true,&quot;type&quot;:&quot;content&quot;,&quot;canOmit&quot;:true,&quot;range&quot;:0}"/>
          <p:cNvSpPr txBox="1"/>
          <p:nvPr/>
        </p:nvSpPr>
        <p:spPr>
          <a:xfrm>
            <a:off x="4936236" y="954024"/>
            <a:ext cx="6480000" cy="2142684"/>
          </a:xfrm>
          <a:prstGeom prst="rect">
            <a:avLst/>
          </a:prstGeom>
          <a:noFill/>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Low">
              <a:lnSpc>
                <a:spcPct val="130000"/>
              </a:lnSpc>
            </a:pPr>
            <a:r>
              <a:rPr lang="zh-CN" sz="1400" spc="300">
                <a:solidFill>
                  <a:schemeClr val="tx1">
                    <a:lumMod val="50000"/>
                    <a:lumOff val="50000"/>
                    <a:alpha val="100000"/>
                  </a:schemeClr>
                </a:solidFill>
                <a:latin typeface="微软雅黑"/>
                <a:ea typeface="微软雅黑"/>
              </a:rPr>
              <a:t>-市级护理重点专科在建设过程中取得了显著的成果     - 提高护理水平，降低护理并发症发生率
    - 提高护理服务质量，提高患者满意度
    - 培养优秀的护理人才，提高护理队伍整体素质
-市级护理重点专科在建设过程中积累了宝贵的经验
    - 政府、医疗机构和护理人员共同努力，形成合力
    - 以患者为中心，注重护理服务的质量和效率
    - 加强护理专科队伍建设，提高护理人员素质</a:t>
            </a:r>
            <a:endParaRPr lang="en-US" sz="1200" spc="300">
              <a:solidFill>
                <a:schemeClr val="tx1">
                  <a:lumMod val="50000"/>
                  <a:lumOff val="50000"/>
                  <a:alpha val="100000"/>
                </a:schemeClr>
              </a:solidFill>
              <a:latin typeface="微软雅黑"/>
              <a:ea typeface="微软雅黑"/>
            </a:endParaRPr>
          </a:p>
        </p:txBody>
      </p:sp>
      <p:cxnSp>
        <p:nvCxnSpPr>
          <p:cNvPr id="117" name="直线连接符 1"/>
          <p:cNvCxnSpPr/>
          <p:nvPr/>
        </p:nvCxnSpPr>
        <p:spPr>
          <a:xfrm>
            <a:off x="660400" y="635000"/>
            <a:ext cx="5400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118" name="图片 6" descr="{&quot;isTemplate&quot;:true,&quot;type&quot;:&quot;image&quot;,&quot;canOmit&quot;:false,&quot;range&quot;:0}"/>
          <p:cNvPicPr>
            <a:picLocks noChangeAspect="1"/>
          </p:cNvPicPr>
          <p:nvPr/>
        </p:nvPicPr>
        <p:blipFill>
          <a:blip r:embed="rId2"/>
          <a:srcRect t="25000" b="25000"/>
          <a:stretch>
            <a:fillRect/>
          </a:stretch>
        </p:blipFill>
        <p:spPr>
          <a:xfrm>
            <a:off x="0" y="3429000"/>
            <a:ext cx="12192000" cy="3429000"/>
          </a:xfrm>
          <a:prstGeom prst="rect">
            <a:avLst/>
          </a:prstGeom>
        </p:spPr>
      </p:pic>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 name="" descr="{&quot;isTemplate&quot;:true,&quot;type&quot;:2}"/>
        <p:cNvGrpSpPr/>
        <p:nvPr/>
      </p:nvGrpSpPr>
      <p:grpSpPr>
        <a:xfrm>
          <a:off x="0" y="0"/>
          <a:ext cx="0" cy="0"/>
        </a:xfrm>
      </p:grpSpPr>
      <p:sp>
        <p:nvSpPr>
          <p:cNvPr id="8" name="标题 1" descr="{&quot;isTemplate&quot;:true,&quot;type&quot;:&quot;title&quot;,&quot;canOmit&quot;:false,&quot;range&quot;:0}"/>
          <p:cNvSpPr txBox="1"/>
          <p:nvPr/>
        </p:nvSpPr>
        <p:spPr>
          <a:xfrm>
            <a:off x="392698" y="4923294"/>
            <a:ext cx="11204984" cy="10795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4900"/>
              <a:t>市级护理重点专科的临床护理实践</a:t>
            </a:r>
            <a:endParaRPr/>
          </a:p>
        </p:txBody>
      </p:sp>
      <p:sp>
        <p:nvSpPr>
          <p:cNvPr id="9" name="标题 1"/>
          <p:cNvSpPr txBox="1"/>
          <p:nvPr/>
        </p:nvSpPr>
        <p:spPr>
          <a:xfrm>
            <a:off x="392698" y="3621770"/>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a:latin typeface="Microsoft YaHei Light" panose="020b0503020204020204" pitchFamily="34" charset="-122"/>
                <a:ea typeface="Microsoft YaHei Light" panose="020b0503020204020204" pitchFamily="34" charset="-122"/>
              </a:rPr>
              <a:t>03</a:t>
            </a:r>
            <a:endParaRPr kumimoji="1" lang="zh-CN" altLang="en-US">
              <a:latin typeface="Microsoft YaHei Light" panose="020b0503020204020204" pitchFamily="34" charset="-122"/>
              <a:ea typeface="Microsoft YaHei Light" panose="020b0503020204020204" pitchFamily="34" charset="-122"/>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 name="" descr="{&quot;isTemplate&quot;:true,&quot;type&quot;:3}"/>
        <p:cNvGrpSpPr/>
        <p:nvPr/>
      </p:nvGrpSpPr>
      <p:grpSpPr>
        <a:xfrm>
          <a:off x="0" y="0"/>
          <a:ext cx="0" cy="0"/>
        </a:xfrm>
      </p:grpSpPr>
      <p:sp>
        <p:nvSpPr>
          <p:cNvPr id="11" name="Tencent" descr="{&quot;isTemplate&quot;:true,&quot;type&quot;:&quot;title&quot;,&quot;canOmit&quot;:false,&quot;range&quot;:0}"/>
          <p:cNvSpPr txBox="1"/>
          <p:nvPr/>
        </p:nvSpPr>
        <p:spPr>
          <a:xfrm>
            <a:off x="571500" y="4106722"/>
            <a:ext cx="4368800" cy="64135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3600" b="1">
                <a:latin typeface="微软雅黑"/>
                <a:ea typeface="微软雅黑"/>
              </a:rPr>
              <a:t>市级护理重点专科的临床护理特色与优势</a:t>
            </a:r>
            <a:endParaRPr lang="en-US" sz="3600" b="1">
              <a:latin typeface="微软雅黑"/>
              <a:ea typeface="微软雅黑"/>
            </a:endParaRPr>
          </a:p>
        </p:txBody>
      </p:sp>
      <p:sp>
        <p:nvSpPr>
          <p:cNvPr id="12" name="Tencent" descr="{&quot;isTemplate&quot;:true,&quot;type&quot;:&quot;content&quot;,&quot;canOmit&quot;:true,&quot;range&quot;:0}"/>
          <p:cNvSpPr txBox="1"/>
          <p:nvPr/>
        </p:nvSpPr>
        <p:spPr>
          <a:xfrm>
            <a:off x="4936236" y="4099560"/>
            <a:ext cx="6480000" cy="2159524"/>
          </a:xfrm>
          <a:prstGeom prst="rect">
            <a:avLst/>
          </a:prstGeom>
          <a:noFill/>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Low">
              <a:lnSpc>
                <a:spcPct val="130000"/>
              </a:lnSpc>
            </a:pPr>
            <a:r>
              <a:rPr lang="zh-CN" sz="1400" spc="300">
                <a:solidFill>
                  <a:schemeClr val="tx1">
                    <a:lumMod val="50000"/>
                    <a:lumOff val="50000"/>
                    <a:alpha val="100000"/>
                  </a:schemeClr>
                </a:solidFill>
                <a:latin typeface="微软雅黑"/>
                <a:ea typeface="微软雅黑"/>
              </a:rPr>
              <a:t>-市级护理重点专科在临床护理实践中形成了独特的特色和优势     - 具有较高的护理水平，具有较强的临床护理能力
    - 护理服务质量较高，患者满意度较高
    - 具有一定的教学培训能力和科研创新能力
-市级护理重点专科的临床护理特色与优势主要体现在以下几个方面：
    - 护理技术精湛，能够解决临床护理中的疑难问题
    - 护理服务周到，关注患者的身心需求
    - 护理团队协作良好，提高护理工作效率</a:t>
            </a:r>
            <a:endParaRPr lang="en-US" sz="1200" spc="300">
              <a:solidFill>
                <a:schemeClr val="tx1">
                  <a:lumMod val="50000"/>
                  <a:lumOff val="50000"/>
                  <a:alpha val="100000"/>
                </a:schemeClr>
              </a:solidFill>
              <a:latin typeface="微软雅黑"/>
              <a:ea typeface="微软雅黑"/>
            </a:endParaRPr>
          </a:p>
        </p:txBody>
      </p:sp>
      <p:pic>
        <p:nvPicPr>
          <p:cNvPr id="13" name="图片 2" descr="{&quot;isTemplate&quot;:true,&quot;type&quot;:&quot;image&quot;,&quot;canOmit&quot;:false}"/>
          <p:cNvPicPr>
            <a:picLocks noChangeAspect="1"/>
          </p:cNvPicPr>
          <p:nvPr/>
        </p:nvPicPr>
        <p:blipFill>
          <a:blip r:embed="rId2"/>
          <a:srcRect t="25000" b="25000"/>
          <a:stretch>
            <a:fillRect/>
          </a:stretch>
        </p:blipFill>
        <p:spPr>
          <a:xfrm>
            <a:off x="0" y="0"/>
            <a:ext cx="12192000" cy="3429000"/>
          </a:xfrm>
          <a:prstGeom prst="rect">
            <a:avLst/>
          </a:prstGeom>
        </p:spPr>
      </p:pic>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4" name="" descr="{&quot;isTemplate&quot;:true,&quot;type&quot;:3}"/>
        <p:cNvGrpSpPr/>
        <p:nvPr/>
      </p:nvGrpSpPr>
      <p:grpSpPr>
        <a:xfrm>
          <a:off x="0" y="0"/>
          <a:ext cx="0" cy="0"/>
        </a:xfrm>
      </p:grpSpPr>
      <p:sp>
        <p:nvSpPr>
          <p:cNvPr id="15" name="Tencent" descr="{&quot;isTemplate&quot;:true,&quot;type&quot;:&quot;title&quot;,&quot;canOmit&quot;:false,&quot;range&quot;:0}"/>
          <p:cNvSpPr txBox="1"/>
          <p:nvPr/>
        </p:nvSpPr>
        <p:spPr>
          <a:xfrm>
            <a:off x="571500" y="1824744"/>
            <a:ext cx="6483350" cy="64135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3600" b="1">
                <a:latin typeface="微软雅黑"/>
                <a:ea typeface="微软雅黑"/>
              </a:rPr>
              <a:t>市级护理重点专科的临床护理技术创新与实践</a:t>
            </a:r>
            <a:endParaRPr lang="en-US" sz="3600" b="1">
              <a:latin typeface="微软雅黑"/>
              <a:ea typeface="微软雅黑"/>
            </a:endParaRPr>
          </a:p>
        </p:txBody>
      </p:sp>
      <p:sp>
        <p:nvSpPr>
          <p:cNvPr id="16" name="Tencent" descr="{&quot;isTemplate&quot;:true,&quot;type&quot;:&quot;content&quot;,&quot;canOmit&quot;:true,&quot;range&quot;:0}"/>
          <p:cNvSpPr txBox="1"/>
          <p:nvPr/>
        </p:nvSpPr>
        <p:spPr>
          <a:xfrm>
            <a:off x="571500" y="3429000"/>
            <a:ext cx="6480000" cy="3069432"/>
          </a:xfrm>
          <a:prstGeom prst="rect">
            <a:avLst/>
          </a:prstGeom>
          <a:noFill/>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Low">
              <a:lnSpc>
                <a:spcPct val="130000"/>
              </a:lnSpc>
            </a:pPr>
            <a:r>
              <a:rPr lang="zh-CN" sz="1400" spc="300">
                <a:solidFill>
                  <a:schemeClr val="tx1">
                    <a:lumMod val="50000"/>
                    <a:lumOff val="50000"/>
                    <a:alpha val="100000"/>
                  </a:schemeClr>
                </a:solidFill>
                <a:latin typeface="微软雅黑"/>
                <a:ea typeface="微软雅黑"/>
              </a:rPr>
              <a:t>-市级护理重点专科在临床护理技术创新与实践方面取得显著成果     - 创新护理技术，提高护理水平
    - 将新技术、新方法应用于临床护理实践，提高护理服务质量
    - 与其他医疗机构进行交流与合作，推广临床护理技术创新与实践
-市级护理重点专科的临床护理技术创新与实践主要包括：
    - 创新护理技术，提高护理水平
    - 将新技术、新方法应用于临床护理实践，提高护理服务质量
    - 与其他医疗机构进行交流与合作，推广临床护理技术创新与实践</a:t>
            </a:r>
            <a:endParaRPr lang="en-US" sz="1200" spc="300">
              <a:solidFill>
                <a:schemeClr val="tx1">
                  <a:lumMod val="50000"/>
                  <a:lumOff val="50000"/>
                  <a:alpha val="100000"/>
                </a:schemeClr>
              </a:solidFill>
              <a:latin typeface="微软雅黑"/>
              <a:ea typeface="微软雅黑"/>
            </a:endParaRPr>
          </a:p>
        </p:txBody>
      </p:sp>
      <p:cxnSp>
        <p:nvCxnSpPr>
          <p:cNvPr id="17" name="直线连接符 9"/>
          <p:cNvCxnSpPr/>
          <p:nvPr/>
        </p:nvCxnSpPr>
        <p:spPr>
          <a:xfrm>
            <a:off x="660400" y="635000"/>
            <a:ext cx="5400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18" name="图片 1" descr="{&quot;isTemplate&quot;:true,&quot;type&quot;:&quot;image&quot;,&quot;canOmit&quot;:false,&quot;range&quot;:0}"/>
          <p:cNvPicPr>
            <a:picLocks noChangeAspect="1"/>
          </p:cNvPicPr>
          <p:nvPr/>
        </p:nvPicPr>
        <p:blipFill>
          <a:blip r:embed="rId2"/>
          <a:srcRect l="30807" r="30807"/>
          <a:stretch>
            <a:fillRect/>
          </a:stretch>
        </p:blipFill>
        <p:spPr>
          <a:xfrm>
            <a:off x="7512001" y="0"/>
            <a:ext cx="4679999" cy="6858000"/>
          </a:xfrm>
          <a:prstGeom prst="rect">
            <a:avLst/>
          </a:prstGeom>
        </p:spPr>
      </p:pic>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9" name="" descr="{&quot;isTemplate&quot;:true,&quot;type&quot;:3}"/>
        <p:cNvGrpSpPr/>
        <p:nvPr/>
      </p:nvGrpSpPr>
      <p:grpSpPr>
        <a:xfrm>
          <a:off x="0" y="0"/>
          <a:ext cx="0" cy="0"/>
        </a:xfrm>
      </p:grpSpPr>
      <p:sp>
        <p:nvSpPr>
          <p:cNvPr id="20" name="Tencent" descr="{&quot;isTemplate&quot;:true,&quot;type&quot;:&quot;title&quot;,&quot;canOmit&quot;:false,&quot;range&quot;:0}"/>
          <p:cNvSpPr txBox="1"/>
          <p:nvPr/>
        </p:nvSpPr>
        <p:spPr>
          <a:xfrm>
            <a:off x="571500" y="4106722"/>
            <a:ext cx="4368800" cy="64135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3600" b="1">
                <a:latin typeface="微软雅黑"/>
                <a:ea typeface="微软雅黑"/>
              </a:rPr>
              <a:t>市级护理重点专科的临床护理质量管理与控制</a:t>
            </a:r>
            <a:endParaRPr lang="en-US" sz="3600" b="1">
              <a:latin typeface="微软雅黑"/>
              <a:ea typeface="微软雅黑"/>
            </a:endParaRPr>
          </a:p>
        </p:txBody>
      </p:sp>
      <p:sp>
        <p:nvSpPr>
          <p:cNvPr id="21" name="Tencent" descr="{&quot;isTemplate&quot;:true,&quot;type&quot;:&quot;content&quot;,&quot;canOmit&quot;:true,&quot;range&quot;:0}"/>
          <p:cNvSpPr txBox="1"/>
          <p:nvPr/>
        </p:nvSpPr>
        <p:spPr>
          <a:xfrm>
            <a:off x="4936236" y="4099560"/>
            <a:ext cx="6480000" cy="2159524"/>
          </a:xfrm>
          <a:prstGeom prst="rect">
            <a:avLst/>
          </a:prstGeom>
          <a:noFill/>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Low">
              <a:lnSpc>
                <a:spcPct val="130000"/>
              </a:lnSpc>
            </a:pPr>
            <a:r>
              <a:rPr lang="zh-CN" sz="1400" spc="300">
                <a:solidFill>
                  <a:schemeClr val="tx1">
                    <a:lumMod val="50000"/>
                    <a:lumOff val="50000"/>
                    <a:alpha val="100000"/>
                  </a:schemeClr>
                </a:solidFill>
                <a:latin typeface="微软雅黑"/>
                <a:ea typeface="微软雅黑"/>
              </a:rPr>
              <a:t>-市级护理重点专科重视临床护理质量的管理与控制     - 建立完善的护理质量管理体系
    - 加强护理质量控制，提高护理服务质量
    - 及时处理护理质量问题，保障患者安全
-市级护理重点专科的临床护理质量管理与控制主要包括：
    - 建立完善的护理质量管理体系
    - 加强护理质量控制，提高护理服务质量
    - 及时处理护理质量问题，保障患者安全</a:t>
            </a:r>
            <a:endParaRPr lang="en-US" sz="1200" spc="300">
              <a:solidFill>
                <a:schemeClr val="tx1">
                  <a:lumMod val="50000"/>
                  <a:lumOff val="50000"/>
                  <a:alpha val="100000"/>
                </a:schemeClr>
              </a:solidFill>
              <a:latin typeface="微软雅黑"/>
              <a:ea typeface="微软雅黑"/>
            </a:endParaRPr>
          </a:p>
        </p:txBody>
      </p:sp>
      <p:pic>
        <p:nvPicPr>
          <p:cNvPr id="22" name="图片 2" descr="{&quot;isTemplate&quot;:true,&quot;type&quot;:&quot;image&quot;,&quot;canOmit&quot;:false}"/>
          <p:cNvPicPr>
            <a:picLocks noChangeAspect="1"/>
          </p:cNvPicPr>
          <p:nvPr/>
        </p:nvPicPr>
        <p:blipFill>
          <a:blip r:embed="rId2"/>
          <a:srcRect t="25000" b="25000"/>
          <a:stretch>
            <a:fillRect/>
          </a:stretch>
        </p:blipFill>
        <p:spPr>
          <a:xfrm>
            <a:off x="0" y="0"/>
            <a:ext cx="12192000" cy="3429000"/>
          </a:xfrm>
          <a:prstGeom prst="rect">
            <a:avLst/>
          </a:prstGeom>
        </p:spPr>
      </p:pic>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https://d.book118.com/138030137043006037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template_ppt_techno_silky_red">
      <a:dk1>
        <a:srgbClr val="000000"/>
      </a:dk1>
      <a:lt1>
        <a:srgbClr val="FFFFFF"/>
      </a:lt1>
      <a:dk2>
        <a:srgbClr val="2B111D"/>
      </a:dk2>
      <a:lt2>
        <a:srgbClr val="FEF2FD"/>
      </a:lt2>
      <a:accent1>
        <a:srgbClr val="F777C1"/>
      </a:accent1>
      <a:accent2>
        <a:srgbClr val="FCA1DA"/>
      </a:accent2>
      <a:accent3>
        <a:srgbClr val="F8498D"/>
      </a:accent3>
      <a:accent4>
        <a:srgbClr val="C62C5E"/>
      </a:accent4>
      <a:accent5>
        <a:srgbClr val="F8BCCE"/>
      </a:accent5>
      <a:accent6>
        <a:srgbClr val="FE94B3"/>
      </a:accent6>
      <a:hlink>
        <a:srgbClr val="175CEB"/>
      </a:hlink>
      <a:folHlink>
        <a:srgbClr val="81868F"/>
      </a:folHlink>
    </a:clrScheme>
    <a:fontScheme name="Arial Black-Arial">
      <a:majorFont>
        <a:latin typeface="Arial Black" panose="020b0a04020102020204"/>
        <a:ea typeface="微软雅黑"/>
        <a:cs typeface="Arial"/>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38</Paragraphs>
  <Slides>14</Slides>
  <Notes>0</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14</vt:i4>
      </vt:variant>
    </vt:vector>
  </HeadingPairs>
  <TitlesOfParts>
    <vt:vector baseType="lpstr" size="22">
      <vt:lpstr>Arial</vt:lpstr>
      <vt:lpstr>Calibri</vt:lpstr>
      <vt:lpstr>Arial Black</vt:lpstr>
      <vt:lpstr>微软雅黑</vt:lpstr>
      <vt:lpstr>黑体</vt:lpstr>
      <vt:lpstr>Microsoft YaHei</vt:lpstr>
      <vt:lpstr>Microsoft YaHei Light</vt:lpstr>
      <vt:lpstr>Office Theme</vt:lpstr>
      <vt:lpstr>市级护理重点专科汇报</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2024-09-17T01:34:50.886</cp:lastPrinted>
  <dcterms:created xsi:type="dcterms:W3CDTF">2024-09-16T17:34:50Z</dcterms:created>
  <dcterms:modified xsi:type="dcterms:W3CDTF">2024-09-16T17:34:52Z</dcterms:modified>
</cp:coreProperties>
</file>