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72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25.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D62FD8-743B-4FEA-9AED-D7D15F134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288AE-91FB-48D8-B4EB-2FA2831D0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44C4D3-BBC7-45B2-8992-2C21C3ABB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697DC4-A038-4D02-AB1C-DA2070ED5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5366E4-CC7D-41A0-AEB8-8085C7DC7A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983DC5-04C8-4D8E-A869-B5B3A65B3F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73F196-2FFC-4217-97D1-ED9086B724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D69D40-511F-400C-AA5A-8E50C198A7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60AFE6-8500-4215-A88C-0147307E4E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18428B-3971-4EA1-845C-748D4ED19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0600F2-CDCB-4D33-A921-2B0082482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715" r:id="rId2"/>
    <p:sldLayoutId id="2147484716" r:id="rId3"/>
    <p:sldLayoutId id="2147484717" r:id="rId4"/>
    <p:sldLayoutId id="2147484718" r:id="rId5"/>
    <p:sldLayoutId id="2147484719" r:id="rId6"/>
    <p:sldLayoutId id="2147484720" r:id="rId7"/>
    <p:sldLayoutId id="2147484721" r:id="rId8"/>
    <p:sldLayoutId id="2147484722" r:id="rId9"/>
    <p:sldLayoutId id="2147484723" r:id="rId10"/>
    <p:sldLayoutId id="2147484724"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14" Type="http://schemas.openxmlformats.org/officeDocument/2006/relationships/tags" Target="../tags/tag215.xml" /><Relationship Id="rId15" Type="http://schemas.openxmlformats.org/officeDocument/2006/relationships/tags" Target="../tags/tag216.xml" /><Relationship Id="rId16" Type="http://schemas.openxmlformats.org/officeDocument/2006/relationships/tags" Target="../tags/tag217.xml" /><Relationship Id="rId17" Type="http://schemas.openxmlformats.org/officeDocument/2006/relationships/tags" Target="../tags/tag218.xml" /><Relationship Id="rId18" Type="http://schemas.openxmlformats.org/officeDocument/2006/relationships/tags" Target="../tags/tag219.xml" /><Relationship Id="rId19" Type="http://schemas.openxmlformats.org/officeDocument/2006/relationships/tags" Target="../tags/tag220.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31045142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normAutofit/>
          </a:bodyPr>
          <a:lstStyle/>
          <a:p>
            <a:r>
              <a:rPr lang="zh-CN" altLang="en-US">
                <a:solidFill>
                  <a:schemeClr val="lt1">
                    <a:lumMod val="100000"/>
                  </a:schemeClr>
                </a:solidFill>
              </a:rPr>
              <a:t>国家重大公共卫生事件医学中心设置标准</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latin typeface="+中文标题" charset="0"/>
                <a:ea typeface="+mj-ea"/>
              </a:rPr>
              <a:t>单击输入目录标题</a:t>
            </a:r>
            <a:endParaRPr lang="zh-CN" altLang="en-US" sz="14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国家重大公共卫生事件医学中心的定位与作用</a:t>
            </a:r>
            <a:endParaRPr lang="zh-CN" altLang="en-US" sz="28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latin typeface="+中文标题" charset="0"/>
                <a:ea typeface="+mj-ea"/>
              </a:rPr>
              <a:t>医学中心的组织架构与运行机制</a:t>
            </a:r>
            <a:endParaRPr lang="zh-CN" altLang="en-US" sz="14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latin typeface="+中文标题" charset="0"/>
                <a:ea typeface="+mj-ea"/>
              </a:rPr>
              <a:t>医学中心的人员配备与培训要求</a:t>
            </a:r>
            <a:endParaRPr lang="zh-CN" altLang="en-US" sz="14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latin typeface="+中文标题" charset="0"/>
                <a:ea typeface="+mj-ea"/>
              </a:rPr>
              <a:t>医学中心的设施设备与技术支持</a:t>
            </a:r>
            <a:endParaRPr lang="zh-CN" altLang="en-US" sz="14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kern="0" spc="100">
                <a:solidFill>
                  <a:schemeClr val="lt1">
                    <a:lumMod val="100000"/>
                  </a:schemeClr>
                </a:solidFill>
                <a:effectLst/>
                <a:latin typeface="+中文标题" charset="0"/>
                <a:ea typeface="+mj-ea"/>
              </a:rPr>
              <a:t>医学中心的科研能力与成果转化</a:t>
            </a:r>
            <a:endParaRPr lang="zh-CN" altLang="en-US" sz="14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国家重大公共卫生事件医学中心的定位与作用</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54" name="标题 1"/>
          <p:cNvSpPr>
            <a:spLocks noGrp="1"/>
          </p:cNvSpPr>
          <p:nvPr>
            <p:ph type="title"/>
          </p:nvPr>
        </p:nvSpPr>
        <p:spPr/>
        <p:txBody>
          <a:bodyPr/>
          <a:lstStyle/>
          <a:p>
            <a:r>
              <a:rPr lang="zh-CN" altLang="en-US"/>
              <a:t>医学中心的定义与功能</a:t>
            </a:r>
            <a:endParaRPr lang="zh-CN" altLang="en-US"/>
          </a:p>
        </p:txBody>
      </p:sp>
      <p:sp>
        <p:nvSpPr>
          <p:cNvPr id="104905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5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400">
                <a:solidFill>
                  <a:schemeClr val="dk1">
                    <a:lumMod val="80000"/>
                    <a:lumOff val="20000"/>
                  </a:schemeClr>
                </a:solidFill>
                <a:latin typeface="+mn-ea"/>
                <a:sym typeface="+mn-ea"/>
              </a:rPr>
              <a:t>医学中心的作用：医学中心在重大公共卫生事件中发挥着至关重要的作用，可以快速有效地救治患者，减少死亡和伤残，同时为政府决策提供科学依据。</a:t>
            </a:r>
            <a:endParaRPr lang="en-US" altLang="zh-CN" sz="1400">
              <a:solidFill>
                <a:schemeClr val="dk1">
                  <a:lumMod val="80000"/>
                  <a:lumOff val="20000"/>
                </a:schemeClr>
              </a:solidFill>
              <a:latin typeface="+mn-ea"/>
              <a:sym typeface="+mn-ea"/>
            </a:endParaRPr>
          </a:p>
        </p:txBody>
      </p:sp>
      <p:sp>
        <p:nvSpPr>
          <p:cNvPr id="104906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6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7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dk1">
                    <a:lumMod val="80000"/>
                    <a:lumOff val="20000"/>
                  </a:schemeClr>
                </a:solidFill>
                <a:latin typeface="+mn-ea"/>
                <a:sym typeface="+mn-ea"/>
              </a:rPr>
              <a:t>医学中心的概念：国家重大公共卫生事件医学中心是国家在重大公共卫生事件中设立的专门医学研究和救治机构，负责集中救治和医学研究工作。</a:t>
            </a:r>
            <a:endParaRPr lang="zh-CN" altLang="en-US" sz="1400">
              <a:solidFill>
                <a:schemeClr val="dk1">
                  <a:lumMod val="80000"/>
                  <a:lumOff val="20000"/>
                </a:schemeClr>
              </a:solidFill>
              <a:latin typeface="+mn-ea"/>
              <a:sym typeface="+mn-ea"/>
            </a:endParaRPr>
          </a:p>
        </p:txBody>
      </p:sp>
      <p:sp>
        <p:nvSpPr>
          <p:cNvPr id="104907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7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7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7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dk1">
                    <a:lumMod val="80000"/>
                    <a:lumOff val="20000"/>
                  </a:schemeClr>
                </a:solidFill>
                <a:latin typeface="+mn-ea"/>
                <a:sym typeface="+mn-ea"/>
              </a:rPr>
              <a:t>医学中心的功能：医学中心的主要功能包括集中救治患者、开展医学研究和探索新的治疗方法、提供技术支持和培训等。</a:t>
            </a:r>
            <a:endParaRPr lang="zh-CN" altLang="en-US" sz="1400">
              <a:solidFill>
                <a:schemeClr val="dk1">
                  <a:lumMod val="80000"/>
                  <a:lumOff val="20000"/>
                </a:schemeClr>
              </a:solidFill>
              <a:latin typeface="+mn-ea"/>
              <a:sym typeface="+mn-ea"/>
            </a:endParaRPr>
          </a:p>
        </p:txBody>
      </p:sp>
      <p:sp>
        <p:nvSpPr>
          <p:cNvPr id="104908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8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8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8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医学中心的定位：医学中心是国家重大公共卫生事件中的核心机构，需要具备高度的专业性和技术性，同时需要与各级政府、医疗机构和其他相关机构紧密合作，共同应对公共卫生事件。</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24" name="标题 1"/>
          <p:cNvSpPr>
            <a:spLocks noGrp="1"/>
          </p:cNvSpPr>
          <p:nvPr>
            <p:ph type="title"/>
          </p:nvPr>
        </p:nvSpPr>
        <p:spPr/>
        <p:txBody>
          <a:bodyPr/>
          <a:lstStyle/>
          <a:p>
            <a:r>
              <a:rPr lang="zh-CN" altLang="en-US"/>
              <a:t>在应对重大公共卫生事件中的角色</a:t>
            </a:r>
            <a:endParaRPr lang="zh-CN" altLang="en-US"/>
          </a:p>
        </p:txBody>
      </p:sp>
      <p:sp>
        <p:nvSpPr>
          <p:cNvPr id="1049126" name="正文"/>
          <p:cNvSpPr txBox="1"/>
          <p:nvPr>
            <p:custDataLst>
              <p:tags r:id="rId2"/>
            </p:custDataLst>
          </p:nvPr>
        </p:nvSpPr>
        <p:spPr>
          <a:xfrm>
            <a:off x="2383177"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国家级医学中心：负责国家重大公共卫生事件的应对、处置和救治工作</a:t>
            </a:r>
            <a:endParaRPr lang="zh-CN" altLang="en-US" sz="1200" spc="150">
              <a:solidFill>
                <a:schemeClr val="tx1">
                  <a:lumMod val="65000"/>
                  <a:lumOff val="35000"/>
                </a:schemeClr>
              </a:solidFill>
              <a:latin typeface="+mn-ea"/>
              <a:sym typeface="+mn-ea"/>
            </a:endParaRPr>
          </a:p>
        </p:txBody>
      </p:sp>
      <p:sp>
        <p:nvSpPr>
          <p:cNvPr id="1049128" name="正文"/>
          <p:cNvSpPr txBox="1"/>
          <p:nvPr>
            <p:custDataLst>
              <p:tags r:id="rId3"/>
            </p:custDataLst>
          </p:nvPr>
        </p:nvSpPr>
        <p:spPr>
          <a:xfrm>
            <a:off x="2383177"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医学研究中心：开展重大公共卫生事件相关的基础研究和临床研究</a:t>
            </a:r>
            <a:endParaRPr lang="zh-CN" altLang="en-US" sz="1200" spc="150">
              <a:solidFill>
                <a:schemeClr val="tx1">
                  <a:lumMod val="65000"/>
                  <a:lumOff val="35000"/>
                </a:schemeClr>
              </a:solidFill>
              <a:latin typeface="+mn-ea"/>
              <a:sym typeface="+mn-ea"/>
            </a:endParaRPr>
          </a:p>
        </p:txBody>
      </p:sp>
      <p:sp>
        <p:nvSpPr>
          <p:cNvPr id="1049130" name="正文"/>
          <p:cNvSpPr txBox="1"/>
          <p:nvPr>
            <p:custDataLst>
              <p:tags r:id="rId4"/>
            </p:custDataLst>
          </p:nvPr>
        </p:nvSpPr>
        <p:spPr>
          <a:xfrm>
            <a:off x="2383177"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医学教育中心：培养和输送公共卫生和医学领域的高层次人才</a:t>
            </a:r>
            <a:endParaRPr lang="zh-CN" altLang="en-US" sz="1200" spc="150">
              <a:solidFill>
                <a:schemeClr val="tx1">
                  <a:lumMod val="65000"/>
                  <a:lumOff val="35000"/>
                </a:schemeClr>
              </a:solidFill>
              <a:latin typeface="+mn-ea"/>
              <a:sym typeface="+mn-ea"/>
            </a:endParaRPr>
          </a:p>
        </p:txBody>
      </p:sp>
      <p:sp>
        <p:nvSpPr>
          <p:cNvPr id="1049132" name="正文"/>
          <p:cNvSpPr txBox="1"/>
          <p:nvPr>
            <p:custDataLst>
              <p:tags r:id="rId5"/>
            </p:custDataLst>
          </p:nvPr>
        </p:nvSpPr>
        <p:spPr>
          <a:xfrm>
            <a:off x="2383177"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医学交流与合作中心：推动国内外公共卫生和医学领域的交流与合作</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70" name="标题 1"/>
          <p:cNvSpPr>
            <a:spLocks noGrp="1"/>
          </p:cNvSpPr>
          <p:nvPr>
            <p:ph type="title"/>
          </p:nvPr>
        </p:nvSpPr>
        <p:spPr/>
        <p:txBody>
          <a:bodyPr/>
          <a:lstStyle/>
          <a:p>
            <a:r>
              <a:rPr lang="zh-CN" altLang="en-US"/>
              <a:t>与其他医疗机构的协同作用</a:t>
            </a:r>
            <a:endParaRPr lang="zh-CN" altLang="en-US"/>
          </a:p>
        </p:txBody>
      </p:sp>
      <p:sp>
        <p:nvSpPr>
          <p:cNvPr id="1049172"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74"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76"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78"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80"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2"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84"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6"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88"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与科研机构、高校等协同开展医学研究，提高医学科技水平和防控能力</a:t>
            </a:r>
            <a:endParaRPr lang="zh-CN" altLang="en-US" sz="2400">
              <a:latin typeface="+mn-ea"/>
              <a:ea typeface="+mn-ea"/>
            </a:endParaRPr>
          </a:p>
        </p:txBody>
      </p:sp>
      <p:sp>
        <p:nvSpPr>
          <p:cNvPr id="1049190"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与相关部门、专业机构等协同开展公共卫生宣传教育和培训工作，提高公众的健康意识和自我防护能力</a:t>
            </a:r>
            <a:endParaRPr lang="zh-CN" altLang="en-US" sz="2400">
              <a:latin typeface="+mn-ea"/>
              <a:ea typeface="+mn-ea"/>
            </a:endParaRPr>
          </a:p>
        </p:txBody>
      </p:sp>
      <p:sp>
        <p:nvSpPr>
          <p:cNvPr id="1049192"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与传染病医院、急救中心、血液中心等医疗机构协同应对重大公共卫生事件</a:t>
            </a:r>
            <a:endParaRPr lang="zh-CN" altLang="en-US" sz="2400">
              <a:latin typeface="+mn-ea"/>
              <a:ea typeface="+mn-ea"/>
            </a:endParaRPr>
          </a:p>
        </p:txBody>
      </p:sp>
      <p:sp>
        <p:nvSpPr>
          <p:cNvPr id="1049194"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与社区卫生服务中心、乡镇卫生院等基层医疗机构协同开展疫情防控和救治工作</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32"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医学中心的组织架构与运行机制</a:t>
            </a:r>
            <a:endParaRPr lang="zh-CN" altLang="en-US">
              <a:solidFill>
                <a:schemeClr val="lt1">
                  <a:lumMod val="100000"/>
                </a:schemeClr>
              </a:solidFill>
            </a:endParaRPr>
          </a:p>
        </p:txBody>
      </p:sp>
      <p:sp>
        <p:nvSpPr>
          <p:cNvPr id="1049234"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308" name="标题 1"/>
          <p:cNvSpPr>
            <a:spLocks noGrp="1"/>
          </p:cNvSpPr>
          <p:nvPr>
            <p:ph type="title"/>
          </p:nvPr>
        </p:nvSpPr>
        <p:spPr/>
        <p:txBody>
          <a:bodyPr/>
          <a:lstStyle/>
          <a:p>
            <a:r>
              <a:rPr lang="zh-CN" altLang="en-US"/>
              <a:t>组织架构设置原则</a:t>
            </a:r>
            <a:endParaRPr lang="zh-CN" altLang="en-US"/>
          </a:p>
        </p:txBody>
      </p:sp>
      <p:sp>
        <p:nvSpPr>
          <p:cNvPr id="1049310"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2"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4"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符合国家重大公共卫生事件医学中心的功能定位和职责要求</a:t>
            </a:r>
            <a:endParaRPr lang="zh-CN" altLang="en-US" sz="2000" spc="150">
              <a:solidFill>
                <a:schemeClr val="tx1">
                  <a:lumMod val="85000"/>
                  <a:lumOff val="15000"/>
                </a:schemeClr>
              </a:solidFill>
              <a:latin typeface="+mn-ea"/>
              <a:sym typeface="+mn-ea"/>
            </a:endParaRPr>
          </a:p>
        </p:txBody>
      </p:sp>
      <p:sp>
        <p:nvSpPr>
          <p:cNvPr id="1049316"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8"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0"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具备完善的组织架构和运行机制，能够高效应对重大公共卫生事件</a:t>
            </a:r>
            <a:endParaRPr lang="zh-CN" altLang="en-US" sz="2000" spc="150">
              <a:solidFill>
                <a:schemeClr val="tx1">
                  <a:lumMod val="85000"/>
                  <a:lumOff val="15000"/>
                </a:schemeClr>
              </a:solidFill>
              <a:latin typeface="+mn-ea"/>
              <a:sym typeface="+mn-ea"/>
            </a:endParaRPr>
          </a:p>
        </p:txBody>
      </p:sp>
      <p:sp>
        <p:nvSpPr>
          <p:cNvPr id="1049322"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4"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6"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具备跨学科、跨领域的综合实力和协作能力，能够为患者提供全方位、个性化的诊疗服务</a:t>
            </a:r>
            <a:endParaRPr lang="zh-CN" altLang="en-US" sz="2000" spc="150">
              <a:solidFill>
                <a:schemeClr val="tx1">
                  <a:lumMod val="85000"/>
                  <a:lumOff val="15000"/>
                </a:schemeClr>
              </a:solidFill>
              <a:latin typeface="+mn-ea"/>
              <a:sym typeface="+mn-ea"/>
            </a:endParaRPr>
          </a:p>
        </p:txBody>
      </p:sp>
      <p:sp>
        <p:nvSpPr>
          <p:cNvPr id="1049328"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0"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2"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具备较高的科研水平和创新能力，能够为公共卫生事业发展提供有力支持</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370" name="标题 1"/>
          <p:cNvSpPr>
            <a:spLocks noGrp="1"/>
          </p:cNvSpPr>
          <p:nvPr>
            <p:ph type="title"/>
          </p:nvPr>
        </p:nvSpPr>
        <p:spPr/>
        <p:txBody>
          <a:bodyPr/>
          <a:lstStyle/>
          <a:p>
            <a:r>
              <a:rPr lang="zh-CN" altLang="en-US"/>
              <a:t>各部门职责与协作机制</a:t>
            </a:r>
            <a:endParaRPr lang="zh-CN" altLang="en-US"/>
          </a:p>
        </p:txBody>
      </p:sp>
      <p:sp>
        <p:nvSpPr>
          <p:cNvPr id="104937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医学中心主任职责：全面负责医学中心的日常运行和管理工作，确保医学中心的高效运转。</a:t>
            </a:r>
            <a:endParaRPr lang="zh-CN" altLang="en-US" sz="1200" spc="150">
              <a:solidFill>
                <a:schemeClr val="tx1">
                  <a:lumMod val="65000"/>
                  <a:lumOff val="35000"/>
                </a:schemeClr>
              </a:solidFill>
              <a:latin typeface="+mn-ea"/>
              <a:sym typeface="+mn-ea"/>
            </a:endParaRPr>
          </a:p>
        </p:txBody>
      </p:sp>
      <p:sp>
        <p:nvSpPr>
          <p:cNvPr id="1049374"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临床科室职责：负责提供临床诊疗服务，包括疾病预防、诊断、治疗和康复等。</a:t>
            </a:r>
            <a:endParaRPr lang="zh-CN" altLang="en-US" sz="1200" spc="150">
              <a:solidFill>
                <a:schemeClr val="tx1">
                  <a:lumMod val="65000"/>
                  <a:lumOff val="35000"/>
                </a:schemeClr>
              </a:solidFill>
              <a:latin typeface="+mn-ea"/>
              <a:sym typeface="+mn-ea"/>
            </a:endParaRPr>
          </a:p>
        </p:txBody>
      </p:sp>
      <p:sp>
        <p:nvSpPr>
          <p:cNvPr id="104937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科研部门职责：负责开展医学科学研究，提高医学中心的科研水平和学术影响力。</a:t>
            </a:r>
            <a:endParaRPr lang="zh-CN" altLang="en-US" sz="1200" spc="150">
              <a:solidFill>
                <a:schemeClr val="tx1">
                  <a:lumMod val="65000"/>
                  <a:lumOff val="35000"/>
                </a:schemeClr>
              </a:solidFill>
              <a:latin typeface="+mn-ea"/>
              <a:sym typeface="+mn-ea"/>
            </a:endParaRPr>
          </a:p>
        </p:txBody>
      </p:sp>
      <p:sp>
        <p:nvSpPr>
          <p:cNvPr id="104937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协作机制：医学中心与地方政府、医疗机构、科研机构等建立紧密的协作关系，共同应对公共卫生事件。</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416" name="标题 1"/>
          <p:cNvSpPr>
            <a:spLocks noGrp="1"/>
          </p:cNvSpPr>
          <p:nvPr>
            <p:ph type="title"/>
          </p:nvPr>
        </p:nvSpPr>
        <p:spPr/>
        <p:txBody>
          <a:bodyPr/>
          <a:lstStyle/>
          <a:p>
            <a:r>
              <a:rPr lang="zh-CN" altLang="en-US"/>
              <a:t>运行流程与规范</a:t>
            </a:r>
            <a:endParaRPr lang="zh-CN" altLang="en-US"/>
          </a:p>
        </p:txBody>
      </p:sp>
      <p:sp>
        <p:nvSpPr>
          <p:cNvPr id="1049418"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0"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2"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医学中心组织架构：明确各部门职责与分工</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424"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6"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28"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运行机制：建立高效、协同的工作流程</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430"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2"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4" name="TextBox 2"/>
          <p:cNvSpPr txBox="1"/>
          <p:nvPr>
            <p:custDataLst>
              <p:tags r:id="rId10"/>
            </p:custDataLst>
          </p:nvPr>
        </p:nvSpPr>
        <p:spPr>
          <a:xfrm>
            <a:off x="6361937"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应急响应：快速响应公共卫生事件，确保及时救治</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436"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38"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440" name="TextBox 2"/>
          <p:cNvSpPr txBox="1"/>
          <p:nvPr>
            <p:custDataLst>
              <p:tags r:id="rId13"/>
            </p:custDataLst>
          </p:nvPr>
        </p:nvSpPr>
        <p:spPr>
          <a:xfrm>
            <a:off x="9180549"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规范管理：制定并执行严格的管理制度，确保医疗质量与安全</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478"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医学中心的人员配备与培训要求</a:t>
            </a:r>
            <a:endParaRPr lang="zh-CN" altLang="en-US">
              <a:solidFill>
                <a:schemeClr val="lt1">
                  <a:lumMod val="100000"/>
                </a:schemeClr>
              </a:solidFill>
            </a:endParaRPr>
          </a:p>
        </p:txBody>
      </p:sp>
      <p:sp>
        <p:nvSpPr>
          <p:cNvPr id="1049480" name="节编号"/>
          <p:cNvSpPr>
            <a:spLocks noGrp="1"/>
          </p:cNvSpPr>
          <p:nvPr>
            <p:ph type="body" sz="quarter" idx="13"/>
            <p:custDataLst>
              <p:tags r:id="rId3"/>
            </p:custDataLst>
          </p:nvPr>
        </p:nvSpPr>
        <p:spPr>
          <a:xfrm>
            <a:off x="996464" y="1954175"/>
            <a:ext cx="8428889" cy="1224000"/>
          </a:xfrm>
        </p:spPr>
        <p:txBody>
          <a:bodyPr/>
          <a:lstStyle/>
          <a:p>
            <a:r>
              <a:rPr lang="en-US" altLang="zh-CN"/>
              <a:t>PART 04</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p:cNvGrpSpPr/>
        <p:nvPr/>
      </p:nvGrpSpPr>
      <p:grpSpPr>
        <a:xfrm>
          <a:off x="0" y="0"/>
          <a:ext cx="0" cy="0"/>
        </a:xfrm>
      </p:grpSpPr>
      <p:sp>
        <p:nvSpPr>
          <p:cNvPr id="1049554" name="标题 1"/>
          <p:cNvSpPr>
            <a:spLocks noGrp="1"/>
          </p:cNvSpPr>
          <p:nvPr>
            <p:ph type="title"/>
          </p:nvPr>
        </p:nvSpPr>
        <p:spPr/>
        <p:txBody>
          <a:bodyPr/>
          <a:lstStyle/>
          <a:p>
            <a:r>
              <a:rPr lang="zh-CN" altLang="en-US"/>
              <a:t>人员构成及资质要求</a:t>
            </a:r>
            <a:endParaRPr lang="zh-CN" altLang="en-US"/>
          </a:p>
        </p:txBody>
      </p:sp>
      <p:sp>
        <p:nvSpPr>
          <p:cNvPr id="1049556" name="圆角矩形 3"/>
          <p:cNvSpPr/>
          <p:nvPr>
            <p:custDataLst>
              <p:tags r:id="rId2"/>
            </p:custDataLst>
          </p:nvPr>
        </p:nvSpPr>
        <p:spPr>
          <a:xfrm rot="16200000">
            <a:off x="2676650" y="1083018"/>
            <a:ext cx="1134733" cy="538310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58" name="圆角矩形 4"/>
          <p:cNvSpPr/>
          <p:nvPr>
            <p:custDataLst>
              <p:tags r:id="rId3"/>
            </p:custDataLst>
          </p:nvPr>
        </p:nvSpPr>
        <p:spPr>
          <a:xfrm rot="16200000">
            <a:off x="2676650" y="-336716"/>
            <a:ext cx="1134733" cy="538270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0" name="圆角矩形 11"/>
          <p:cNvSpPr/>
          <p:nvPr>
            <p:custDataLst>
              <p:tags r:id="rId4"/>
            </p:custDataLst>
          </p:nvPr>
        </p:nvSpPr>
        <p:spPr>
          <a:xfrm rot="16200000">
            <a:off x="8380997" y="-339974"/>
            <a:ext cx="1134733" cy="538310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2" name="圆角矩形 10"/>
          <p:cNvSpPr/>
          <p:nvPr>
            <p:custDataLst>
              <p:tags r:id="rId5"/>
            </p:custDataLst>
          </p:nvPr>
        </p:nvSpPr>
        <p:spPr>
          <a:xfrm rot="16200000">
            <a:off x="2676650" y="2498843"/>
            <a:ext cx="1134733" cy="538270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4" name="圆角矩形 31"/>
          <p:cNvSpPr/>
          <p:nvPr>
            <p:custDataLst>
              <p:tags r:id="rId6"/>
            </p:custDataLst>
          </p:nvPr>
        </p:nvSpPr>
        <p:spPr>
          <a:xfrm rot="16200000">
            <a:off x="8380997" y="1078457"/>
            <a:ext cx="1134733" cy="5383102"/>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6" name="圆角矩形 34"/>
          <p:cNvSpPr/>
          <p:nvPr>
            <p:custDataLst>
              <p:tags r:id="rId7"/>
            </p:custDataLst>
          </p:nvPr>
        </p:nvSpPr>
        <p:spPr>
          <a:xfrm rot="16200000">
            <a:off x="8380997" y="2496888"/>
            <a:ext cx="1134733" cy="5383101"/>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68" name="文本框 5"/>
          <p:cNvSpPr txBox="1"/>
          <p:nvPr>
            <p:custDataLst>
              <p:tags r:id="rId8"/>
            </p:custDataLst>
          </p:nvPr>
        </p:nvSpPr>
        <p:spPr>
          <a:xfrm>
            <a:off x="6453051" y="4622254"/>
            <a:ext cx="5156690" cy="1133799"/>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医学中心技术人员：具备相应的技术能力和经验，能够为医学中心提供技术支持和服务</a:t>
            </a:r>
            <a:endParaRPr lang="zh-CN" altLang="en-US" sz="2000">
              <a:latin typeface="+mn-ea"/>
              <a:ea typeface="+mn-ea"/>
            </a:endParaRPr>
          </a:p>
        </p:txBody>
      </p:sp>
      <p:sp>
        <p:nvSpPr>
          <p:cNvPr id="1049570" name="文本框 6"/>
          <p:cNvSpPr txBox="1"/>
          <p:nvPr>
            <p:custDataLst>
              <p:tags r:id="rId9"/>
            </p:custDataLst>
          </p:nvPr>
        </p:nvSpPr>
        <p:spPr>
          <a:xfrm>
            <a:off x="6453051" y="3203823"/>
            <a:ext cx="5156690" cy="113379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医学中心管理人员：具备本科及以上学历，具备相应的管理能力和经验</a:t>
            </a:r>
            <a:endParaRPr lang="zh-CN" altLang="en-US" sz="2000">
              <a:latin typeface="+mn-ea"/>
              <a:ea typeface="+mn-ea"/>
            </a:endParaRPr>
          </a:p>
        </p:txBody>
      </p:sp>
      <p:sp>
        <p:nvSpPr>
          <p:cNvPr id="1049572" name="文本框 13"/>
          <p:cNvSpPr txBox="1"/>
          <p:nvPr>
            <p:custDataLst>
              <p:tags r:id="rId10"/>
            </p:custDataLst>
          </p:nvPr>
        </p:nvSpPr>
        <p:spPr>
          <a:xfrm>
            <a:off x="748704" y="4622906"/>
            <a:ext cx="5156690" cy="113473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医学中心临床科室负责人：具有中级以上职称，具备相应的临床经验和专业能力</a:t>
            </a:r>
            <a:endParaRPr lang="zh-CN" altLang="en-US" sz="2000">
              <a:latin typeface="+mn-ea"/>
              <a:ea typeface="+mn-ea"/>
            </a:endParaRPr>
          </a:p>
        </p:txBody>
      </p:sp>
      <p:sp>
        <p:nvSpPr>
          <p:cNvPr id="1049574" name="文本框 14"/>
          <p:cNvSpPr txBox="1"/>
          <p:nvPr>
            <p:custDataLst>
              <p:tags r:id="rId11"/>
            </p:custDataLst>
          </p:nvPr>
        </p:nvSpPr>
        <p:spPr>
          <a:xfrm>
            <a:off x="6453051" y="1785392"/>
            <a:ext cx="5156690" cy="113379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医学中心科研人员：具备硕士及以上学历，具备相应的科研能力和经验</a:t>
            </a:r>
            <a:endParaRPr lang="zh-CN" altLang="en-US" sz="2000">
              <a:latin typeface="+mn-ea"/>
              <a:ea typeface="+mn-ea"/>
            </a:endParaRPr>
          </a:p>
        </p:txBody>
      </p:sp>
      <p:sp>
        <p:nvSpPr>
          <p:cNvPr id="1049576" name="文本框 15"/>
          <p:cNvSpPr txBox="1"/>
          <p:nvPr>
            <p:custDataLst>
              <p:tags r:id="rId12"/>
            </p:custDataLst>
          </p:nvPr>
        </p:nvSpPr>
        <p:spPr>
          <a:xfrm>
            <a:off x="748704" y="1787347"/>
            <a:ext cx="5156690" cy="113473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医学中心主任：具有高级职称，具备丰富的医学经验和领导能力</a:t>
            </a:r>
            <a:endParaRPr lang="zh-CN" altLang="en-US" sz="2000">
              <a:latin typeface="+mn-ea"/>
              <a:ea typeface="+mn-ea"/>
            </a:endParaRPr>
          </a:p>
        </p:txBody>
      </p:sp>
      <p:sp>
        <p:nvSpPr>
          <p:cNvPr id="1049578" name="文本框 16"/>
          <p:cNvSpPr txBox="1"/>
          <p:nvPr>
            <p:custDataLst>
              <p:tags r:id="rId13"/>
            </p:custDataLst>
          </p:nvPr>
        </p:nvSpPr>
        <p:spPr>
          <a:xfrm>
            <a:off x="748704" y="3208384"/>
            <a:ext cx="5156690" cy="113379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医学中心副主任：具有副高级职称，协助主任开展工作</a:t>
            </a:r>
            <a:endParaRPr lang="zh-CN" altLang="en-US" sz="2000">
              <a:latin typeface="+mn-ea"/>
              <a:ea typeface="+mn-ea"/>
            </a:endParaRPr>
          </a:p>
        </p:txBody>
      </p:sp>
      <p:sp>
        <p:nvSpPr>
          <p:cNvPr id="1049580" name="圆角矩形 7"/>
          <p:cNvSpPr/>
          <p:nvPr>
            <p:custDataLst>
              <p:tags r:id="rId14"/>
            </p:custDataLst>
          </p:nvPr>
        </p:nvSpPr>
        <p:spPr>
          <a:xfrm rot="16200000">
            <a:off x="45027" y="3714641"/>
            <a:ext cx="1132865" cy="11858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82" name="圆角矩形 8"/>
          <p:cNvSpPr/>
          <p:nvPr>
            <p:custDataLst>
              <p:tags r:id="rId15"/>
            </p:custDataLst>
          </p:nvPr>
        </p:nvSpPr>
        <p:spPr>
          <a:xfrm rot="16200000">
            <a:off x="45027" y="2294906"/>
            <a:ext cx="1132865" cy="11858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84" name="圆角矩形 12"/>
          <p:cNvSpPr/>
          <p:nvPr>
            <p:custDataLst>
              <p:tags r:id="rId16"/>
            </p:custDataLst>
          </p:nvPr>
        </p:nvSpPr>
        <p:spPr>
          <a:xfrm rot="16200000">
            <a:off x="5749374" y="2292300"/>
            <a:ext cx="1132865" cy="11858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86" name="圆角矩形 27"/>
          <p:cNvSpPr/>
          <p:nvPr>
            <p:custDataLst>
              <p:tags r:id="rId17"/>
            </p:custDataLst>
          </p:nvPr>
        </p:nvSpPr>
        <p:spPr>
          <a:xfrm rot="16200000">
            <a:off x="45027" y="5129814"/>
            <a:ext cx="1132865" cy="11858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88" name="圆角矩形 32"/>
          <p:cNvSpPr/>
          <p:nvPr>
            <p:custDataLst>
              <p:tags r:id="rId18"/>
            </p:custDataLst>
          </p:nvPr>
        </p:nvSpPr>
        <p:spPr>
          <a:xfrm rot="16200000">
            <a:off x="5749374" y="3710731"/>
            <a:ext cx="1132865" cy="11858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90" name="圆角矩形 35"/>
          <p:cNvSpPr/>
          <p:nvPr>
            <p:custDataLst>
              <p:tags r:id="rId19"/>
            </p:custDataLst>
          </p:nvPr>
        </p:nvSpPr>
        <p:spPr>
          <a:xfrm rot="16200000">
            <a:off x="5749374" y="5129162"/>
            <a:ext cx="1132865" cy="11858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p:cNvGrpSpPr/>
        <p:nvPr/>
      </p:nvGrpSpPr>
      <p:grpSpPr>
        <a:xfrm>
          <a:off x="0" y="0"/>
          <a:ext cx="0" cy="0"/>
        </a:xfrm>
      </p:grpSpPr>
      <p:sp>
        <p:nvSpPr>
          <p:cNvPr id="1049628" name="标题 1"/>
          <p:cNvSpPr>
            <a:spLocks noGrp="1"/>
          </p:cNvSpPr>
          <p:nvPr>
            <p:ph type="title"/>
          </p:nvPr>
        </p:nvSpPr>
        <p:spPr/>
        <p:txBody>
          <a:bodyPr/>
          <a:lstStyle/>
          <a:p>
            <a:r>
              <a:rPr lang="zh-CN" altLang="en-US"/>
              <a:t>培训计划与内容</a:t>
            </a:r>
            <a:endParaRPr lang="zh-CN" altLang="en-US"/>
          </a:p>
        </p:txBody>
      </p:sp>
      <p:sp>
        <p:nvSpPr>
          <p:cNvPr id="104963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培训对象：医学中心全体员工</a:t>
            </a:r>
            <a:endParaRPr lang="zh-CN" altLang="en-US" sz="1200" spc="150">
              <a:solidFill>
                <a:schemeClr val="tx1">
                  <a:lumMod val="65000"/>
                  <a:lumOff val="35000"/>
                </a:schemeClr>
              </a:solidFill>
              <a:latin typeface="+mn-ea"/>
              <a:sym typeface="+mn-ea"/>
            </a:endParaRPr>
          </a:p>
        </p:txBody>
      </p:sp>
      <p:sp>
        <p:nvSpPr>
          <p:cNvPr id="104963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培训目标：提高员工应对重大公共卫生事件的能力</a:t>
            </a:r>
            <a:endParaRPr lang="zh-CN" altLang="en-US" sz="1200" spc="150">
              <a:solidFill>
                <a:schemeClr val="tx1">
                  <a:lumMod val="65000"/>
                  <a:lumOff val="35000"/>
                </a:schemeClr>
              </a:solidFill>
              <a:latin typeface="+mn-ea"/>
              <a:sym typeface="+mn-ea"/>
            </a:endParaRPr>
          </a:p>
        </p:txBody>
      </p:sp>
      <p:sp>
        <p:nvSpPr>
          <p:cNvPr id="104963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培训内容：包括传染病防控、应急救援、公共卫生等方面的知识</a:t>
            </a:r>
            <a:endParaRPr lang="zh-CN" altLang="en-US" sz="1200" spc="150">
              <a:solidFill>
                <a:schemeClr val="tx1">
                  <a:lumMod val="65000"/>
                  <a:lumOff val="35000"/>
                </a:schemeClr>
              </a:solidFill>
              <a:latin typeface="+mn-ea"/>
              <a:sym typeface="+mn-ea"/>
            </a:endParaRPr>
          </a:p>
        </p:txBody>
      </p:sp>
      <p:sp>
        <p:nvSpPr>
          <p:cNvPr id="104963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培训方式：线上与线下相结合，包括理论授课、实践操作等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https://d.book118.com/138031045142006022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171.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4"/>
  <p:tag name="KSO_WM_UNIT_TYPE" val="e"/>
  <p:tag name="KSO_WM_UNIT_VALUE" val="13"/>
</p:tagLst>
</file>

<file path=ppt/tags/tag202.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1_1"/>
  <p:tag name="KSO_WM_UNIT_INDEX" val="1_1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5_1"/>
  <p:tag name="KSO_WM_UNIT_INDEX" val="1_5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6_1"/>
  <p:tag name="KSO_WM_UNIT_INDEX" val="1_6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+中文标题</vt:lpstr>
      <vt:lpstr>Wingdings</vt:lpstr>
      <vt:lpstr>Office Theme</vt:lpstr>
      <vt:lpstr>国家重大公共卫生事件医学中心设置标准</vt:lpstr>
      <vt:lpstr>目录</vt:lpstr>
      <vt:lpstr>添加章节标题</vt:lpstr>
      <vt:lpstr>国家重大公共卫生事件医学中心的定位与作用</vt:lpstr>
      <vt:lpstr>医学中心的定义与功能</vt:lpstr>
      <vt:lpstr>在应对重大公共卫生事件中的角色</vt:lpstr>
      <vt:lpstr>与其他医疗机构的协同作用</vt:lpstr>
      <vt:lpstr>医学中心的组织架构与运行机制</vt:lpstr>
      <vt:lpstr>组织架构设置原则</vt:lpstr>
      <vt:lpstr>各部门职责与协作机制</vt:lpstr>
      <vt:lpstr>运行流程与规范</vt:lpstr>
      <vt:lpstr>医学中心的人员配备与培训要求</vt:lpstr>
      <vt:lpstr>人员构成及资质要求</vt:lpstr>
      <vt:lpstr>培训计划与内容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2024-08-29T07:04:08.489</cp:lastPrinted>
  <dcterms:created xsi:type="dcterms:W3CDTF">2024-08-28T23:04:08Z</dcterms:created>
  <dcterms:modified xsi:type="dcterms:W3CDTF">2024-08-28T23:04:10Z</dcterms:modified>
</cp:coreProperties>
</file>