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7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AF59FC-068A-40CB-9DBE-63E337873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6CAB9-3068-405D-800B-8F448BD42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1E4416-3413-4049-89AB-D5E90D68A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F2A5E6-FE9A-4BDD-9DBE-003509DD9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B2E444-BBBC-42EE-A422-1E79CA4B1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CFB783-43B7-443A-9EDD-9F98E763F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AF7B30-AC0F-47FF-9483-B79578B50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D1E46C-D8DF-4C31-8DC5-CC39C6F8F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B81558-82BC-492D-987F-18B7E2AD1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935539-24E6-4EBA-A091-4EC3EB5A4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F36B57-75E8-413B-B44A-2794DC0C8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20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  <a:buClrTx/>
              <a:buFontTx/>
              <a:buNone/>
            </a:pPr>
            <a:fld id="{B5DF82FA-087D-43F1-891B-0F1EE4CEE57C}" type="slidenum">
              <a:rPr lang="zh-CN" altLang="en-US" sz="1200">
                <a:latin typeface="Arial Black" pitchFamily="34" charset="0"/>
              </a:rPr>
              <a:t>*</a:t>
            </a:fld>
            <a:endParaRPr lang="en-US" altLang="zh-CN" sz="1200">
              <a:latin typeface="Arial Black" pitchFamily="34" charset="0"/>
            </a:endParaRPr>
          </a:p>
        </p:txBody>
      </p:sp>
      <p:grpSp>
        <p:nvGrpSpPr>
          <p:cNvPr id="1028" name="Group 4"/>
          <p:cNvGrpSpPr/>
          <p:nvPr/>
        </p:nvGrpSpPr>
        <p:grpSpPr>
          <a:xfrm>
            <a:off x="0" y="0"/>
            <a:ext cx="9144000" cy="54610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 anchorCtr="0"/>
            <a:lstStyle>
              <a:defPPr marL="342900" indent="-342900" algn="l" rtl="0" eaLnBrk="1" hangingPunct="1">
                <a:defRPr kumimoji="0" lang="fr-FR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</p:spPr>
          <p:txBody>
            <a:bodyPr/>
            <a:lstStyle>
              <a:defPPr marL="342900" indent="-342900" algn="l" rtl="0" eaLnBrk="1" hangingPunct="1">
                <a:defRPr kumimoji="0" lang="fr-FR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>
              <a:defPPr marL="342900" indent="-342900" algn="l" rtl="0" eaLnBrk="1" hangingPunct="1">
                <a:defRPr kumimoji="0" lang="fr-FR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>
              <a:defPPr marL="342900" indent="-342900" algn="l" rtl="0" eaLnBrk="1" hangingPunct="1">
                <a:defRPr kumimoji="0" lang="fr-FR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>
              <a:defPPr marL="342900" indent="-342900" algn="l" rtl="0" eaLnBrk="1" hangingPunct="1">
                <a:defRPr kumimoji="0" lang="fr-FR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>
              <a:defPPr marL="342900" indent="-342900" algn="l" rtl="0" eaLnBrk="1" hangingPunct="1">
                <a:defRPr kumimoji="0" lang="fr-FR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>
              <a:defPPr marL="342900" indent="-342900" algn="l" rtl="0" eaLnBrk="1" hangingPunct="1">
                <a:defRPr kumimoji="0" lang="fr-FR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>
              <a:defPPr marL="342900" indent="-342900" algn="l" rtl="0" eaLnBrk="1" hangingPunct="1">
                <a:defRPr kumimoji="0" lang="fr-FR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>
              <a:defPPr marL="342900" indent="-342900" algn="l" rtl="0" eaLnBrk="1" hangingPunct="1">
                <a:defRPr kumimoji="0" lang="fr-FR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n"/>
                <a:defRPr kumimoji="0" lang="fr-FR" altLang="en-US" sz="3200" b="0" i="0" u="none" baseline="0">
                  <a:solidFill>
                    <a:schemeClr val="tx1"/>
                  </a:solidFill>
                  <a:latin typeface="Arial"/>
                  <a:ea typeface="宋体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9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30" name="Rectangle 15"/>
          <p:cNvSpPr/>
          <p:nvPr>
            <p:ph type="body" idx="1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kumimoji="0" lang="fr-FR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kumimoji="0" lang="fr-FR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itchFamily="2" charset="2"/>
              <a:buChar char="§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31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 marL="342900" indent="-342900" algn="l" rtl="0" eaLnBrk="1" hangingPunct="1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fr-FR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FontTx/>
              <a:buNone/>
            </a:pPr>
            <a:fld id="{1190A90A-CC77-40C1-AE74-4BCD2FE3BF9E}" type="datetime1">
              <a:rPr lang="zh-CN" altLang="en-US" sz="1200"/>
              <a:t>*</a:t>
            </a:fld>
            <a:endParaRPr lang="en-US" altLang="zh-CN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/>
  <p:timing/>
  <p:txStyles>
    <p:titleStyle>
      <a:lvl1pPr marL="0" indent="0" algn="l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  <a:ea typeface="宋体" pitchFamily="2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kumimoji="0" sz="3200" b="0" i="0" u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kumimoji="0" sz="2800" b="0" i="0" u="none" baseline="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kumimoji="0" sz="2400" b="0" i="0" u="none" baseline="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kumimoji="0" sz="2000" b="0" i="0" u="none" baseline="0">
          <a:solidFill>
            <a:schemeClr val="tx1"/>
          </a:solidFill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bg2"/>
        </a:buClr>
        <a:buSzTx/>
        <a:buFont typeface="Wingdings" pitchFamily="2" charset="2"/>
        <a:buChar char="§"/>
        <a:defRPr kumimoji="0" sz="2000" b="0" i="0" u="none" baseline="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hyperlink" Target="SY-T 5329-1994 &#30862;&#23633;&#23721;&#27833;&#34255;&#27880;&#27700;&#27700;&#36136;&#25512;&#33616;&#25351;&#26631;&#21450;&#20998;&#26512;&#26041;&#27861;.pdf" TargetMode="Externa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45133116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2"/>
          <p:cNvSpPr/>
          <p:nvPr>
            <p:ph type="title" idx="4294967295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9pPr>
          </a:lstStyle>
          <a:p>
            <a:pPr lvl="0" eaLnBrk="1" hangingPunct="1"/>
            <a:r>
              <a:rPr lang="zh-CN" altLang="en-US">
                <a:solidFill>
                  <a:schemeClr val="bg2"/>
                </a:solidFill>
              </a:rPr>
              <a:t>问题</a:t>
            </a:r>
            <a:r>
              <a:rPr lang="en-US" altLang="zh-CN">
                <a:solidFill>
                  <a:schemeClr val="bg2"/>
                </a:solidFill>
              </a:rPr>
              <a:t>3</a:t>
            </a:r>
            <a:r>
              <a:rPr lang="zh-CN" altLang="en-US">
                <a:solidFill>
                  <a:schemeClr val="bg2"/>
                </a:solidFill>
              </a:rPr>
              <a:t>：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3075" name="Rectangle 3"/>
          <p:cNvSpPr/>
          <p:nvPr>
            <p:ph type="body" idx="4294967295"/>
          </p:nvPr>
        </p:nvSpPr>
        <p:spPr>
          <a:xfrm>
            <a:off x="-252412" y="1916112"/>
            <a:ext cx="8856662" cy="23050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kumimoji="0" lang="fr-FR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kumimoji="0" lang="fr-FR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itchFamily="2" charset="2"/>
              <a:buChar char="§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 eaLnBrk="1" hangingPunct="1">
              <a:lnSpc>
                <a:spcPct val="135000"/>
              </a:lnSpc>
              <a:buNone/>
            </a:pPr>
            <a:r>
              <a:rPr lang="zh-CN" altLang="en-US" sz="2400"/>
              <a:t>    </a:t>
            </a:r>
            <a:r>
              <a:rPr lang="zh-CN" altLang="en-US" sz="3200"/>
              <a:t>处理后的油田污水主要用于回注，回用，和外排，每种用途要达到的指标有哪些？并列举典型的处理工艺。</a:t>
            </a:r>
            <a:endParaRPr lang="en-US" altLang="zh-CN" sz="3200"/>
          </a:p>
          <a:p>
            <a:pPr lvl="0" eaLnBrk="1" hangingPunct="1">
              <a:lnSpc>
                <a:spcPct val="135000"/>
              </a:lnSpc>
              <a:buNone/>
            </a:pPr>
            <a:endParaRPr lang="zh-CN" altLang="en-US"/>
          </a:p>
        </p:txBody>
      </p:sp>
      <p:sp>
        <p:nvSpPr>
          <p:cNvPr id="3076" name="TextBox 3075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油田污水处理的指标和工艺共23页，您现在浏览的是第1页!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Titre 1"/>
          <p:cNvSpPr/>
          <p:nvPr>
            <p:ph type="title" idx="4294967295"/>
          </p:nvPr>
        </p:nvSpPr>
        <p:spPr>
          <a:xfrm>
            <a:off x="457200" y="779462"/>
            <a:ext cx="8229600" cy="10779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9pPr>
          </a:lstStyle>
          <a:p>
            <a:pPr lvl="0" eaLnBrk="1" hangingPunct="1"/>
            <a:br>
              <a:rPr lang="zh-CN" altLang="en-US" sz="4000">
                <a:solidFill>
                  <a:schemeClr val="bg1"/>
                </a:solidFill>
              </a:rPr>
            </a:br>
            <a:endParaRPr lang="zh-CN" altLang="fr-FR" sz="4000">
              <a:solidFill>
                <a:schemeClr val="bg1"/>
              </a:solidFill>
            </a:endParaRPr>
          </a:p>
        </p:txBody>
      </p:sp>
      <p:sp>
        <p:nvSpPr>
          <p:cNvPr id="4099" name="Rectangle 5"/>
          <p:cNvSpPr/>
          <p:nvPr/>
        </p:nvSpPr>
        <p:spPr>
          <a:xfrm>
            <a:off x="900112" y="620712"/>
            <a:ext cx="7416800" cy="100806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5400">
                <a:solidFill>
                  <a:schemeClr val="bg2"/>
                </a:solidFill>
              </a:rPr>
              <a:t>处理后的油田污水</a:t>
            </a:r>
            <a:endParaRPr lang="zh-CN" altLang="en-US" sz="5400">
              <a:solidFill>
                <a:schemeClr val="bg2"/>
              </a:solidFill>
            </a:endParaRPr>
          </a:p>
        </p:txBody>
      </p:sp>
      <p:sp>
        <p:nvSpPr>
          <p:cNvPr id="4100" name="AutoShape 13"/>
          <p:cNvSpPr/>
          <p:nvPr/>
        </p:nvSpPr>
        <p:spPr>
          <a:xfrm>
            <a:off x="1042988" y="3716338"/>
            <a:ext cx="1368425" cy="1800225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400">
                <a:solidFill>
                  <a:schemeClr val="bg2"/>
                </a:solidFill>
              </a:rPr>
              <a:t>回注</a:t>
            </a:r>
            <a:endParaRPr lang="zh-CN" altLang="en-US" sz="4400">
              <a:solidFill>
                <a:schemeClr val="bg2"/>
              </a:solidFill>
            </a:endParaRPr>
          </a:p>
        </p:txBody>
      </p:sp>
      <p:sp>
        <p:nvSpPr>
          <p:cNvPr id="4101" name="AutoShape 14"/>
          <p:cNvSpPr/>
          <p:nvPr/>
        </p:nvSpPr>
        <p:spPr>
          <a:xfrm>
            <a:off x="3851275" y="3716338"/>
            <a:ext cx="1368425" cy="1800225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400">
                <a:solidFill>
                  <a:schemeClr val="bg2"/>
                </a:solidFill>
              </a:rPr>
              <a:t>回用</a:t>
            </a:r>
            <a:endParaRPr lang="zh-CN" altLang="en-US" sz="4400">
              <a:solidFill>
                <a:schemeClr val="bg2"/>
              </a:solidFill>
            </a:endParaRPr>
          </a:p>
        </p:txBody>
      </p:sp>
      <p:sp>
        <p:nvSpPr>
          <p:cNvPr id="4102" name="AutoShape 15"/>
          <p:cNvSpPr/>
          <p:nvPr/>
        </p:nvSpPr>
        <p:spPr>
          <a:xfrm>
            <a:off x="6589712" y="3644900"/>
            <a:ext cx="1368425" cy="1800225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400">
                <a:solidFill>
                  <a:schemeClr val="bg2"/>
                </a:solidFill>
              </a:rPr>
              <a:t>外排</a:t>
            </a:r>
            <a:endParaRPr lang="zh-CN" altLang="en-US" sz="4400">
              <a:solidFill>
                <a:schemeClr val="bg2"/>
              </a:solidFill>
            </a:endParaRPr>
          </a:p>
        </p:txBody>
      </p:sp>
      <p:sp>
        <p:nvSpPr>
          <p:cNvPr id="4103" name="AutoShape 16"/>
          <p:cNvSpPr/>
          <p:nvPr/>
        </p:nvSpPr>
        <p:spPr>
          <a:xfrm>
            <a:off x="1549400" y="1628775"/>
            <a:ext cx="360362" cy="2087562"/>
          </a:xfrm>
          <a:prstGeom prst="downArrow">
            <a:avLst>
              <a:gd name="adj1" fmla="val 50000"/>
              <a:gd name="adj2" fmla="val 144824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vert="vert"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4104" name="AutoShape 17"/>
          <p:cNvSpPr/>
          <p:nvPr/>
        </p:nvSpPr>
        <p:spPr>
          <a:xfrm>
            <a:off x="4284662" y="1628775"/>
            <a:ext cx="360362" cy="2087562"/>
          </a:xfrm>
          <a:prstGeom prst="downArrow">
            <a:avLst>
              <a:gd name="adj1" fmla="val 50000"/>
              <a:gd name="adj2" fmla="val 144824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vert="vert"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4105" name="AutoShape 18"/>
          <p:cNvSpPr/>
          <p:nvPr/>
        </p:nvSpPr>
        <p:spPr>
          <a:xfrm>
            <a:off x="7021512" y="1628775"/>
            <a:ext cx="360362" cy="2016125"/>
          </a:xfrm>
          <a:prstGeom prst="downArrow">
            <a:avLst>
              <a:gd name="adj1" fmla="val 50000"/>
              <a:gd name="adj2" fmla="val 139868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vert="vert"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4106" name="TextBox 4105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油田污水处理的指标和工艺共23页，您现在浏览的是第2页!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/>
          <p:cNvSpPr/>
          <p:nvPr>
            <p:ph type="title" idx="4294967295"/>
          </p:nvPr>
        </p:nvSpPr>
        <p:spPr>
          <a:xfrm>
            <a:off x="250825" y="0"/>
            <a:ext cx="8229600" cy="15605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9pPr>
          </a:lstStyle>
          <a:p>
            <a:pPr lvl="0" eaLnBrk="1" hangingPunct="1"/>
            <a:r>
              <a:rPr lang="fr-FR" altLang="zh-CN">
                <a:solidFill>
                  <a:schemeClr val="bg2"/>
                </a:solidFill>
              </a:rPr>
              <a:t>1.1  </a:t>
            </a:r>
            <a:r>
              <a:rPr lang="zh-CN" altLang="fr-FR">
                <a:solidFill>
                  <a:schemeClr val="bg2"/>
                </a:solidFill>
              </a:rPr>
              <a:t>油田污水回注对水质的要求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5123" name="Rectangle 3"/>
          <p:cNvSpPr/>
          <p:nvPr>
            <p:ph type="body" idx="4294967295"/>
          </p:nvPr>
        </p:nvSpPr>
        <p:spPr>
          <a:xfrm>
            <a:off x="0" y="1052512"/>
            <a:ext cx="9144000" cy="580548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kumimoji="0" lang="fr-FR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kumimoji="0" lang="fr-FR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itchFamily="2" charset="2"/>
              <a:buChar char="§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 eaLnBrk="1" hangingPunct="1">
              <a:lnSpc>
                <a:spcPct val="110000"/>
              </a:lnSpc>
            </a:pPr>
            <a:endParaRPr lang="zh-CN" altLang="en-US" sz="700"/>
          </a:p>
          <a:p>
            <a:pPr lvl="0" eaLnBrk="1" hangingPunct="1">
              <a:lnSpc>
                <a:spcPct val="130000"/>
              </a:lnSpc>
              <a:buNone/>
            </a:pPr>
            <a:r>
              <a:rPr lang="zh-CN" altLang="en-US" sz="1200"/>
              <a:t>              </a:t>
            </a:r>
            <a:r>
              <a:rPr lang="zh-CN" altLang="en-US" sz="2800"/>
              <a:t>国内各油田注水水质标准执行</a:t>
            </a:r>
            <a:r>
              <a:rPr lang="en-US" altLang="zh-CN" sz="2800"/>
              <a:t>SY/T5329</a:t>
            </a:r>
            <a:r>
              <a:rPr lang="zh-CN" altLang="en-US" sz="2800"/>
              <a:t>－</a:t>
            </a:r>
            <a:r>
              <a:rPr lang="en-US" altLang="zh-CN" sz="2800"/>
              <a:t>94</a:t>
            </a:r>
            <a:r>
              <a:rPr lang="en-US" altLang="zh-CN" sz="2800">
                <a:hlinkClick r:id="rId2"/>
              </a:rPr>
              <a:t>《</a:t>
            </a:r>
            <a:r>
              <a:rPr lang="zh-CN" altLang="en-US" sz="2800">
                <a:hlinkClick r:id="rId2"/>
              </a:rPr>
              <a:t>碎屑岩油藏注水水质推荐指标及分析方法</a:t>
            </a:r>
            <a:r>
              <a:rPr lang="en-US" altLang="zh-CN" sz="2800">
                <a:hlinkClick r:id="rId2"/>
              </a:rPr>
              <a:t>》</a:t>
            </a:r>
            <a:endParaRPr lang="en-US" altLang="zh-CN" sz="2800"/>
          </a:p>
          <a:p>
            <a:pPr lvl="0" eaLnBrk="1" hangingPunct="1">
              <a:lnSpc>
                <a:spcPct val="110000"/>
              </a:lnSpc>
              <a:buNone/>
            </a:pPr>
            <a:r>
              <a:rPr lang="zh-CN" altLang="en-US" sz="2400">
                <a:solidFill>
                  <a:schemeClr val="bg2"/>
                </a:solidFill>
              </a:rPr>
              <a:t>基本要求如下：</a:t>
            </a:r>
            <a:endParaRPr lang="zh-CN" altLang="en-US" sz="2400">
              <a:solidFill>
                <a:schemeClr val="bg2"/>
              </a:solidFill>
            </a:endParaRPr>
          </a:p>
          <a:p>
            <a:pPr lvl="0" eaLnBrk="1" hangingPunct="1">
              <a:lnSpc>
                <a:spcPct val="110000"/>
              </a:lnSpc>
            </a:pPr>
            <a:r>
              <a:rPr lang="zh-CN" altLang="en-US" sz="2000"/>
              <a:t>水质稳定，与油层水相混不产生沉淀；</a:t>
            </a:r>
            <a:endParaRPr lang="zh-CN" altLang="en-US" sz="2000"/>
          </a:p>
          <a:p>
            <a:pPr lvl="0" eaLnBrk="1" hangingPunct="1">
              <a:lnSpc>
                <a:spcPct val="110000"/>
              </a:lnSpc>
            </a:pPr>
            <a:r>
              <a:rPr lang="zh-CN" altLang="en-US" sz="2000"/>
              <a:t>水注入油层后，不使粘土矿物产生水化膨胀或悬浊；</a:t>
            </a:r>
            <a:endParaRPr lang="zh-CN" altLang="en-US" sz="2000"/>
          </a:p>
          <a:p>
            <a:pPr lvl="0" eaLnBrk="1" hangingPunct="1">
              <a:lnSpc>
                <a:spcPct val="110000"/>
              </a:lnSpc>
            </a:pPr>
            <a:r>
              <a:rPr lang="zh-CN" altLang="en-US" sz="2000"/>
              <a:t>水中不得携带大量悬浮物，以防堵塞注水井渗滤端面及渗流孔道；</a:t>
            </a:r>
            <a:endParaRPr lang="zh-CN" altLang="en-US" sz="2000"/>
          </a:p>
          <a:p>
            <a:pPr lvl="0" eaLnBrk="1" hangingPunct="1">
              <a:lnSpc>
                <a:spcPct val="110000"/>
              </a:lnSpc>
            </a:pPr>
            <a:r>
              <a:rPr lang="zh-CN" altLang="en-US" sz="2000"/>
              <a:t>在运行条件下注水不应结垢；</a:t>
            </a:r>
            <a:endParaRPr lang="zh-CN" altLang="en-US" sz="2000"/>
          </a:p>
          <a:p>
            <a:pPr lvl="0" eaLnBrk="1" hangingPunct="1">
              <a:lnSpc>
                <a:spcPct val="110000"/>
              </a:lnSpc>
            </a:pPr>
            <a:r>
              <a:rPr lang="zh-CN" altLang="en-US" sz="2000"/>
              <a:t>注入水对水处理设备、注水设备和输水管线腐蚀性要小；</a:t>
            </a:r>
            <a:endParaRPr lang="zh-CN" altLang="en-US" sz="2000"/>
          </a:p>
          <a:p>
            <a:pPr lvl="0" eaLnBrk="1" hangingPunct="1">
              <a:lnSpc>
                <a:spcPct val="110000"/>
              </a:lnSpc>
            </a:pPr>
            <a:r>
              <a:rPr lang="zh-CN" altLang="en-US" sz="2000"/>
              <a:t>为了使注水井保持一定的吸收能力</a:t>
            </a:r>
            <a:r>
              <a:rPr lang="en-US" altLang="zh-CN" sz="2000"/>
              <a:t>,</a:t>
            </a:r>
            <a:r>
              <a:rPr lang="zh-CN" altLang="en-US" sz="2000"/>
              <a:t>不能造成注水井的吸收能力迅速下降</a:t>
            </a:r>
            <a:r>
              <a:rPr lang="en-US" altLang="zh-CN" sz="2000"/>
              <a:t>;</a:t>
            </a:r>
            <a:endParaRPr lang="en-US" altLang="zh-CN" sz="2000"/>
          </a:p>
          <a:p>
            <a:pPr lvl="0" eaLnBrk="1" hangingPunct="1">
              <a:lnSpc>
                <a:spcPct val="110000"/>
              </a:lnSpc>
              <a:buNone/>
            </a:pPr>
            <a:endParaRPr lang="zh-CN" altLang="en-US" sz="2000"/>
          </a:p>
          <a:p>
            <a:pPr lvl="0" eaLnBrk="1" hangingPunct="1">
              <a:lnSpc>
                <a:spcPct val="110000"/>
              </a:lnSpc>
              <a:buNone/>
            </a:pPr>
            <a:r>
              <a:rPr lang="zh-CN" altLang="en-US" sz="2400">
                <a:solidFill>
                  <a:schemeClr val="bg2"/>
                </a:solidFill>
              </a:rPr>
              <a:t>具体参数如下表</a:t>
            </a:r>
            <a:r>
              <a:rPr lang="en-US" altLang="zh-CN" sz="2400">
                <a:solidFill>
                  <a:schemeClr val="bg2"/>
                </a:solidFill>
              </a:rPr>
              <a:t>1</a:t>
            </a:r>
            <a:r>
              <a:rPr lang="zh-CN" altLang="en-US" sz="2400">
                <a:solidFill>
                  <a:schemeClr val="bg2"/>
                </a:solidFill>
              </a:rPr>
              <a:t>所示：</a:t>
            </a:r>
            <a:endParaRPr lang="zh-CN" altLang="en-US" sz="2400">
              <a:solidFill>
                <a:schemeClr val="bg2"/>
              </a:solidFill>
            </a:endParaRPr>
          </a:p>
        </p:txBody>
      </p:sp>
      <p:sp>
        <p:nvSpPr>
          <p:cNvPr id="5124" name="TextBox 5123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油田污水处理的指标和工艺共23页，您现在浏览的是第3页!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3168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Picture 7"/>
          <p:cNvPicPr/>
          <p:nvPr>
            <p:ph type="body" idx="4294967295"/>
          </p:nvPr>
        </p:nvPicPr>
        <p:blipFill>
          <a:blip r:embed="rId2"/>
          <a:stretch>
            <a:fillRect/>
          </a:stretch>
        </p:blipFill>
        <p:spPr>
          <a:xfrm>
            <a:off x="0" y="620712"/>
            <a:ext cx="9144000" cy="6237288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6147" name="Text Box 8"/>
          <p:cNvSpPr/>
          <p:nvPr/>
        </p:nvSpPr>
        <p:spPr>
          <a:xfrm>
            <a:off x="0" y="0"/>
            <a:ext cx="9144000" cy="579438"/>
          </a:xfrm>
          <a:prstGeom prst="rect">
            <a:avLst/>
          </a:prstGeom>
          <a:solidFill>
            <a:schemeClr val="bg1"/>
          </a:solidFill>
          <a:ln w="38100">
            <a:noFill/>
            <a:miter lim="800000"/>
          </a:ln>
        </p:spPr>
        <p:txBody>
          <a:bodyPr lIns="90000" tIns="46800" rIns="90000" bIns="4680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algn="ctr" eaLnBrk="1" hangingPunct="1">
              <a:spcBef>
                <a:spcPct val="50000"/>
              </a:spcBef>
              <a:buNone/>
            </a:pPr>
            <a:r>
              <a:rPr lang="zh-CN" altLang="en-US"/>
              <a:t> </a:t>
            </a:r>
            <a:r>
              <a:rPr lang="zh-CN" altLang="en-US">
                <a:solidFill>
                  <a:schemeClr val="bg2"/>
                </a:solidFill>
              </a:rPr>
              <a:t>表</a:t>
            </a:r>
            <a:r>
              <a:rPr lang="en-US" altLang="zh-CN">
                <a:solidFill>
                  <a:schemeClr val="bg2"/>
                </a:solidFill>
              </a:rPr>
              <a:t>1</a:t>
            </a:r>
            <a:r>
              <a:rPr lang="zh-CN" altLang="en-US">
                <a:solidFill>
                  <a:schemeClr val="bg2"/>
                </a:solidFill>
              </a:rPr>
              <a:t>推荐水质主要控制指标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6148" name="TextBox 614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油田污水处理的指标和工艺共23页，您现在浏览的是第4页!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Rectangle 2"/>
          <p:cNvSpPr/>
          <p:nvPr>
            <p:ph type="title" idx="4294967295"/>
          </p:nvPr>
        </p:nvSpPr>
        <p:spPr>
          <a:xfrm>
            <a:off x="468312" y="476250"/>
            <a:ext cx="8229600" cy="13716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9pPr>
          </a:lstStyle>
          <a:p>
            <a:pPr lvl="0" eaLnBrk="1" hangingPunct="1"/>
            <a:r>
              <a:rPr lang="fr-FR" altLang="zh-CN">
                <a:solidFill>
                  <a:schemeClr val="bg2"/>
                </a:solidFill>
              </a:rPr>
              <a:t>1.1  </a:t>
            </a:r>
            <a:r>
              <a:rPr lang="zh-CN" altLang="fr-FR">
                <a:solidFill>
                  <a:schemeClr val="bg2"/>
                </a:solidFill>
              </a:rPr>
              <a:t>油田污水回注对水质的要求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8195" name="AutoShape 3"/>
          <p:cNvSpPr/>
          <p:nvPr>
            <p:ph type="body" idx="4294967295"/>
          </p:nvPr>
        </p:nvSpPr>
        <p:spPr>
          <a:xfrm>
            <a:off x="179388" y="2781300"/>
            <a:ext cx="8569325" cy="9350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kumimoji="0" lang="fr-FR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kumimoji="0" lang="fr-FR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itchFamily="2" charset="2"/>
              <a:buChar char="§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 eaLnBrk="1" hangingPunct="1">
              <a:buNone/>
            </a:pPr>
            <a:r>
              <a:rPr lang="zh-CN" altLang="en-US" sz="3100">
                <a:solidFill>
                  <a:srgbClr val="3168B2"/>
                </a:solidFill>
              </a:rPr>
              <a:t>溶解氧、硫化氢、侵蚀性二氧化碳、铁、</a:t>
            </a:r>
            <a:r>
              <a:rPr lang="en-US" altLang="zh-CN" sz="3100">
                <a:solidFill>
                  <a:srgbClr val="3168B2"/>
                </a:solidFill>
              </a:rPr>
              <a:t>PH</a:t>
            </a:r>
            <a:r>
              <a:rPr lang="zh-CN" altLang="en-US" sz="3100">
                <a:solidFill>
                  <a:srgbClr val="3168B2"/>
                </a:solidFill>
              </a:rPr>
              <a:t>等</a:t>
            </a:r>
            <a:r>
              <a:rPr lang="zh-CN" altLang="en-US">
                <a:solidFill>
                  <a:srgbClr val="3168B2"/>
                </a:solidFill>
              </a:rPr>
              <a:t>。</a:t>
            </a:r>
            <a:endParaRPr lang="zh-CN" altLang="en-US">
              <a:solidFill>
                <a:srgbClr val="3168B2"/>
              </a:solidFill>
            </a:endParaRPr>
          </a:p>
          <a:p>
            <a:pPr lvl="0" eaLnBrk="1" hangingPunct="1">
              <a:buNone/>
            </a:pPr>
            <a:endParaRPr lang="zh-CN" altLang="en-US">
              <a:solidFill>
                <a:srgbClr val="3168B2"/>
              </a:solidFill>
            </a:endParaRPr>
          </a:p>
        </p:txBody>
      </p:sp>
      <p:sp>
        <p:nvSpPr>
          <p:cNvPr id="8196" name="Text Box 4"/>
          <p:cNvSpPr/>
          <p:nvPr/>
        </p:nvSpPr>
        <p:spPr>
          <a:xfrm>
            <a:off x="-396875" y="3500438"/>
            <a:ext cx="9144000" cy="2625725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 lIns="90000" tIns="46800" rIns="90000" bIns="4680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914400" lvl="2" indent="0" eaLnBrk="1" hangingPunct="1">
              <a:lnSpc>
                <a:spcPct val="130000"/>
              </a:lnSpc>
              <a:spcBef>
                <a:spcPct val="50000"/>
              </a:spcBef>
              <a:buNone/>
            </a:pPr>
            <a:r>
              <a:rPr lang="zh-CN" altLang="en-US"/>
              <a:t>       水质的主要控制指标已达到注水要求，注水又比较顺利，可以不考虑辅助性指标，如果达不到要求为查其原因可进一步检测辅助性指标。</a:t>
            </a:r>
            <a:endParaRPr lang="zh-CN" altLang="en-US"/>
          </a:p>
        </p:txBody>
      </p:sp>
      <p:sp>
        <p:nvSpPr>
          <p:cNvPr id="8197" name="Rectangle 5"/>
          <p:cNvSpPr/>
          <p:nvPr/>
        </p:nvSpPr>
        <p:spPr>
          <a:xfrm>
            <a:off x="250825" y="1773238"/>
            <a:ext cx="4181475" cy="579438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 wrap="none" lIns="90000" tIns="46800" rIns="90000" bIns="4680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eaLnBrk="1" hangingPunct="1"/>
            <a:r>
              <a:rPr lang="zh-CN" altLang="en-US">
                <a:solidFill>
                  <a:schemeClr val="bg2"/>
                </a:solidFill>
              </a:rPr>
              <a:t>注水水质辅助性指标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8198" name="TextBox 819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油田污水处理的指标和工艺共23页，您现在浏览的是第5页!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Picture 2"/>
          <p:cNvPicPr/>
          <p:nvPr>
            <p:ph type="title" idx="4294967295"/>
          </p:nvPr>
        </p:nvPicPr>
        <p:blipFill>
          <a:blip r:embed="rId2"/>
          <a:stretch>
            <a:fillRect/>
          </a:stretch>
        </p:blipFill>
        <p:spPr>
          <a:xfrm>
            <a:off x="2051050" y="333375"/>
            <a:ext cx="4464050" cy="363538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10243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692150"/>
            <a:ext cx="9144000" cy="6165850"/>
          </a:xfrm>
          <a:prstGeom prst="rect">
            <a:avLst/>
          </a:prstGeom>
          <a:noFill/>
          <a:ln w="38100">
            <a:noFill/>
            <a:miter lim="800000"/>
          </a:ln>
        </p:spPr>
      </p:pic>
      <p:pic>
        <p:nvPicPr>
          <p:cNvPr id="10244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3324225" y="3290888"/>
            <a:ext cx="2495550" cy="276225"/>
          </a:xfrm>
          <a:prstGeom prst="rect">
            <a:avLst/>
          </a:prstGeom>
          <a:noFill/>
          <a:ln w="38100">
            <a:noFill/>
            <a:miter lim="800000"/>
          </a:ln>
        </p:spPr>
      </p:pic>
      <p:sp>
        <p:nvSpPr>
          <p:cNvPr id="10245" name="Text Box 7"/>
          <p:cNvSpPr/>
          <p:nvPr/>
        </p:nvSpPr>
        <p:spPr>
          <a:xfrm>
            <a:off x="1331912" y="260350"/>
            <a:ext cx="936625" cy="457200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 lIns="90000" tIns="46800" rIns="90000" bIns="4680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eaLnBrk="1" hangingPunct="1">
              <a:spcBef>
                <a:spcPct val="50000"/>
              </a:spcBef>
              <a:buNone/>
            </a:pPr>
            <a:r>
              <a:rPr lang="zh-CN" altLang="en-US" sz="2400"/>
              <a:t>表</a:t>
            </a:r>
            <a:r>
              <a:rPr lang="en-US" altLang="zh-CN" sz="2400"/>
              <a:t>2</a:t>
            </a:r>
            <a:endParaRPr lang="en-US" altLang="zh-CN" sz="2400"/>
          </a:p>
        </p:txBody>
      </p:sp>
      <p:sp>
        <p:nvSpPr>
          <p:cNvPr id="10246" name="TextBox 10245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油田污水处理的指标和工艺共23页，您现在浏览的是第6页!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2"/>
          <p:cNvSpPr/>
          <p:nvPr>
            <p:ph type="title" idx="4294967295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9pPr>
          </a:lstStyle>
          <a:p>
            <a:pPr lvl="0" eaLnBrk="1" hangingPunct="1"/>
            <a:r>
              <a:rPr lang="en-US" altLang="zh-CN">
                <a:solidFill>
                  <a:schemeClr val="bg2"/>
                </a:solidFill>
              </a:rPr>
              <a:t>1.2</a:t>
            </a:r>
            <a:r>
              <a:rPr lang="zh-CN" altLang="en-US">
                <a:solidFill>
                  <a:schemeClr val="bg2"/>
                </a:solidFill>
              </a:rPr>
              <a:t>典型的处理工艺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2291" name="Rectangle 3"/>
          <p:cNvSpPr/>
          <p:nvPr>
            <p:ph type="body" idx="4294967295"/>
          </p:nvPr>
        </p:nvSpPr>
        <p:spPr>
          <a:xfrm>
            <a:off x="468312" y="1628775"/>
            <a:ext cx="7991475" cy="25209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kumimoji="0" lang="fr-FR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kumimoji="0" lang="fr-FR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itchFamily="2" charset="2"/>
              <a:buChar char="§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 eaLnBrk="1" hangingPunct="1">
              <a:lnSpc>
                <a:spcPct val="90000"/>
              </a:lnSpc>
            </a:pPr>
            <a:r>
              <a:rPr lang="zh-CN" altLang="en-US" b="1">
                <a:solidFill>
                  <a:srgbClr val="FF3300"/>
                </a:solidFill>
              </a:rPr>
              <a:t>（</a:t>
            </a:r>
            <a:r>
              <a:rPr lang="en-US" altLang="zh-CN" b="1">
                <a:solidFill>
                  <a:srgbClr val="FF3300"/>
                </a:solidFill>
              </a:rPr>
              <a:t>2</a:t>
            </a:r>
            <a:r>
              <a:rPr lang="zh-CN" altLang="en-US" b="1">
                <a:solidFill>
                  <a:srgbClr val="FF3300"/>
                </a:solidFill>
              </a:rPr>
              <a:t>）对于回注低渗透油层的工艺流程</a:t>
            </a:r>
            <a:endParaRPr lang="zh-CN" altLang="en-US" b="1">
              <a:solidFill>
                <a:srgbClr val="FF3300"/>
              </a:solidFill>
            </a:endParaRPr>
          </a:p>
          <a:p>
            <a:pPr lvl="0" eaLnBrk="1" hangingPunct="1">
              <a:lnSpc>
                <a:spcPct val="90000"/>
              </a:lnSpc>
              <a:buNone/>
            </a:pPr>
            <a:r>
              <a:rPr lang="zh-CN" altLang="en-US" b="1">
                <a:solidFill>
                  <a:srgbClr val="0000FF"/>
                </a:solidFill>
              </a:rPr>
              <a:t>   </a:t>
            </a:r>
            <a:r>
              <a:rPr lang="zh-CN" altLang="en-US" b="1"/>
              <a:t>一般为“三段常规”处理加“精细过滤”流程，精细过滤段大多选用双滤料；过滤器或改性纤维球</a:t>
            </a:r>
            <a:r>
              <a:rPr lang="en-US" altLang="zh-CN" b="1"/>
              <a:t>(</a:t>
            </a:r>
            <a:r>
              <a:rPr lang="zh-CN" altLang="en-US" b="1"/>
              <a:t>束</a:t>
            </a:r>
            <a:r>
              <a:rPr lang="en-US" altLang="zh-CN" b="1"/>
              <a:t>)</a:t>
            </a:r>
            <a:r>
              <a:rPr lang="zh-CN" altLang="en-US" b="1"/>
              <a:t>过滤器，少数选用</a:t>
            </a:r>
            <a:r>
              <a:rPr lang="en-US" altLang="zh-CN" b="1"/>
              <a:t>PEC</a:t>
            </a:r>
            <a:r>
              <a:rPr lang="zh-CN" altLang="en-US" b="1"/>
              <a:t>烧结管过滤器。</a:t>
            </a:r>
            <a:endParaRPr lang="zh-CN" altLang="en-US" b="1"/>
          </a:p>
          <a:p>
            <a:pPr lvl="0" eaLnBrk="1" hangingPunct="1">
              <a:lnSpc>
                <a:spcPct val="90000"/>
              </a:lnSpc>
              <a:buNone/>
            </a:pPr>
            <a:endParaRPr lang="zh-CN" altLang="en-US" b="1"/>
          </a:p>
          <a:p>
            <a:pPr lvl="0" eaLnBrk="1" hangingPunct="1">
              <a:lnSpc>
                <a:spcPct val="90000"/>
              </a:lnSpc>
              <a:buNone/>
            </a:pPr>
            <a:endParaRPr lang="zh-CN" altLang="en-US"/>
          </a:p>
        </p:txBody>
      </p:sp>
      <p:sp>
        <p:nvSpPr>
          <p:cNvPr id="12292" name="Text Box 4"/>
          <p:cNvSpPr/>
          <p:nvPr/>
        </p:nvSpPr>
        <p:spPr>
          <a:xfrm>
            <a:off x="0" y="4076700"/>
            <a:ext cx="1476375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000"/>
              <a:t>油田污水</a:t>
            </a:r>
            <a:endParaRPr lang="zh-CN" altLang="en-US" sz="2000"/>
          </a:p>
        </p:txBody>
      </p:sp>
      <p:sp>
        <p:nvSpPr>
          <p:cNvPr id="12293" name="AutoShape 5"/>
          <p:cNvSpPr/>
          <p:nvPr/>
        </p:nvSpPr>
        <p:spPr>
          <a:xfrm>
            <a:off x="611188" y="4652962"/>
            <a:ext cx="936625" cy="73025"/>
          </a:xfrm>
          <a:prstGeom prst="rightArrow">
            <a:avLst>
              <a:gd name="adj1" fmla="val 50000"/>
              <a:gd name="adj2" fmla="val 320652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2294" name="AutoShape 6"/>
          <p:cNvSpPr/>
          <p:nvPr/>
        </p:nvSpPr>
        <p:spPr>
          <a:xfrm>
            <a:off x="1547812" y="4149725"/>
            <a:ext cx="1511300" cy="1076325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anchor="ctr" anchorCtr="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/>
              <a:t>自然除油罐</a:t>
            </a:r>
            <a:endParaRPr lang="zh-CN" altLang="en-US"/>
          </a:p>
        </p:txBody>
      </p:sp>
      <p:sp>
        <p:nvSpPr>
          <p:cNvPr id="12295" name="AutoShape 7"/>
          <p:cNvSpPr/>
          <p:nvPr/>
        </p:nvSpPr>
        <p:spPr>
          <a:xfrm>
            <a:off x="3059112" y="4652962"/>
            <a:ext cx="720725" cy="71438"/>
          </a:xfrm>
          <a:prstGeom prst="rightArrow">
            <a:avLst>
              <a:gd name="adj1" fmla="val 50000"/>
              <a:gd name="adj2" fmla="val 252222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anchor="ctr" anchorCtr="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2296" name="AutoShape 8"/>
          <p:cNvSpPr/>
          <p:nvPr/>
        </p:nvSpPr>
        <p:spPr>
          <a:xfrm>
            <a:off x="3779838" y="4076700"/>
            <a:ext cx="1412875" cy="1076325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anchor="ctr" anchorCtr="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/>
              <a:t>混凝除油罐</a:t>
            </a:r>
            <a:endParaRPr lang="zh-CN" altLang="en-US"/>
          </a:p>
        </p:txBody>
      </p:sp>
      <p:sp>
        <p:nvSpPr>
          <p:cNvPr id="12297" name="AutoShape 9"/>
          <p:cNvSpPr/>
          <p:nvPr/>
        </p:nvSpPr>
        <p:spPr>
          <a:xfrm>
            <a:off x="5219700" y="4581525"/>
            <a:ext cx="936625" cy="73025"/>
          </a:xfrm>
          <a:prstGeom prst="rightArrow">
            <a:avLst>
              <a:gd name="adj1" fmla="val 50000"/>
              <a:gd name="adj2" fmla="val 320652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2298" name="AutoShape 10"/>
          <p:cNvSpPr/>
          <p:nvPr/>
        </p:nvSpPr>
        <p:spPr>
          <a:xfrm>
            <a:off x="6156325" y="4076700"/>
            <a:ext cx="1412875" cy="1076325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anchor="ctr" anchorCtr="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/>
              <a:t>核桃壳过滤器</a:t>
            </a:r>
            <a:endParaRPr lang="zh-CN" altLang="en-US"/>
          </a:p>
        </p:txBody>
      </p:sp>
      <p:sp>
        <p:nvSpPr>
          <p:cNvPr id="12299" name="AutoShape 11"/>
          <p:cNvSpPr/>
          <p:nvPr/>
        </p:nvSpPr>
        <p:spPr>
          <a:xfrm rot="5880000">
            <a:off x="7386638" y="5078412"/>
            <a:ext cx="1152525" cy="733425"/>
          </a:xfrm>
          <a:prstGeom prst="curvedDownArrow">
            <a:avLst>
              <a:gd name="adj1" fmla="val 30556"/>
              <a:gd name="adj2" fmla="val 62566"/>
              <a:gd name="adj3" fmla="val 33333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2300" name="Text Box 12"/>
          <p:cNvSpPr/>
          <p:nvPr/>
        </p:nvSpPr>
        <p:spPr>
          <a:xfrm>
            <a:off x="1258888" y="5445125"/>
            <a:ext cx="6121400" cy="107632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/>
              <a:t>双滤料过滤器或改性纤维球（束）过滤器</a:t>
            </a:r>
            <a:endParaRPr lang="zh-CN" altLang="en-US"/>
          </a:p>
        </p:txBody>
      </p:sp>
      <p:sp>
        <p:nvSpPr>
          <p:cNvPr id="12301" name="AutoShape 13"/>
          <p:cNvSpPr/>
          <p:nvPr/>
        </p:nvSpPr>
        <p:spPr>
          <a:xfrm>
            <a:off x="468312" y="5949950"/>
            <a:ext cx="792162" cy="73025"/>
          </a:xfrm>
          <a:prstGeom prst="leftArrow">
            <a:avLst>
              <a:gd name="adj1" fmla="val 50000"/>
              <a:gd name="adj2" fmla="val 271196"/>
            </a:avLst>
          </a:prstGeom>
          <a:noFill/>
          <a:ln w="38100">
            <a:solidFill>
              <a:schemeClr val="hlink"/>
            </a:solidFill>
            <a:miter lim="800000"/>
          </a:ln>
        </p:spPr>
        <p:txBody>
          <a:bodyPr anchor="ctr" anchorCtr="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215900" y="5445125"/>
            <a:ext cx="971550" cy="396875"/>
          </a:xfrm>
          <a:prstGeom prst="rect">
            <a:avLst/>
          </a:prstGeom>
          <a:noFill/>
          <a:ln w="38100" algn="ctr">
            <a:noFill/>
            <a:miter lim="800000"/>
          </a:ln>
          <a:effectLst/>
        </p:spPr>
        <p:txBody>
          <a:bodyPr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marR="0" lvl="0" indent="0"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000">
                <a:effectLst>
                  <a:outerShdw blurRad="38100" dist="38100" dir="2700000" algn="tl">
                    <a:schemeClr val="bg2"/>
                  </a:outerShdw>
                </a:effectLst>
              </a:rPr>
              <a:t>回注水</a:t>
            </a:r>
            <a:endParaRPr lang="zh-CN" altLang="en-US" sz="2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12303" name="TextBox 1230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油田污水处理的指标和工艺共23页，您现在浏览的是第7页!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Rectangle 2"/>
          <p:cNvSpPr/>
          <p:nvPr>
            <p:ph type="title" idx="4294967295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9pPr>
          </a:lstStyle>
          <a:p>
            <a:pPr lvl="0" eaLnBrk="1" hangingPunct="1"/>
            <a:r>
              <a:rPr lang="en-US" altLang="zh-CN">
                <a:solidFill>
                  <a:schemeClr val="bg2"/>
                </a:solidFill>
              </a:rPr>
              <a:t>1.2</a:t>
            </a:r>
            <a:r>
              <a:rPr lang="zh-CN" altLang="en-US">
                <a:solidFill>
                  <a:schemeClr val="bg2"/>
                </a:solidFill>
              </a:rPr>
              <a:t>典型的处理工艺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773238"/>
            <a:ext cx="8229600" cy="3886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kumimoji="0" lang="fr-FR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kumimoji="0" lang="fr-FR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itchFamily="2" charset="2"/>
              <a:buChar char="§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chemeClr val="bg2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■</a:t>
            </a:r>
            <a:r>
              <a:rPr lang="zh-CN" altLang="en-US" b="1">
                <a:solidFill>
                  <a:srgbClr val="FF3300"/>
                </a:solidFill>
              </a:rPr>
              <a:t>（</a:t>
            </a:r>
            <a:r>
              <a:rPr lang="en-US" altLang="zh-CN" b="1">
                <a:solidFill>
                  <a:srgbClr val="FF3300"/>
                </a:solidFill>
              </a:rPr>
              <a:t>4</a:t>
            </a:r>
            <a:r>
              <a:rPr lang="zh-CN" altLang="en-US" b="1">
                <a:solidFill>
                  <a:srgbClr val="FF3300"/>
                </a:solidFill>
              </a:rPr>
              <a:t>）当油水密度差较小，乳化程度严重时，一般选用气体浮选处理加精细过滤流程。</a:t>
            </a:r>
            <a:endParaRPr lang="zh-CN" altLang="en-US" b="1">
              <a:solidFill>
                <a:srgbClr val="FF3300"/>
              </a:solidFill>
            </a:endParaRPr>
          </a:p>
          <a:p>
            <a:pPr marL="342900" marR="0" lvl="0" indent="-342900" eaLnBrk="1" hangingPunct="1">
              <a:buChar char="•"/>
            </a:pPr>
            <a:endParaRPr lang="zh-CN" altLang="en-US">
              <a:solidFill>
                <a:srgbClr val="BF1609"/>
              </a:solidFill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908175" y="3933825"/>
            <a:ext cx="6119813" cy="955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marR="0" lvl="0" indent="0"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49" charset="-122"/>
              </a:rPr>
              <a:t>自然除油罐</a:t>
            </a:r>
            <a:r>
              <a:rPr lang="zh-CN" altLang="en-US" sz="2800" b="1">
                <a:solidFill>
                  <a:schemeClr val="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49" charset="-122"/>
              </a:rPr>
              <a:t>→</a:t>
            </a: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49" charset="-122"/>
              </a:rPr>
              <a:t>气浮选机</a:t>
            </a:r>
            <a:r>
              <a:rPr lang="zh-CN" altLang="en-US" sz="2800" b="1">
                <a:solidFill>
                  <a:schemeClr val="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49" charset="-122"/>
              </a:rPr>
              <a:t>→</a:t>
            </a: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49" charset="-122"/>
              </a:rPr>
              <a:t>核桃壳过滤器</a:t>
            </a:r>
            <a:endParaRPr lang="zh-CN" altLang="en-US" sz="2800" b="1">
              <a:solidFill>
                <a:srgbClr val="0000FF"/>
              </a:solidFill>
              <a:effectLst>
                <a:outerShdw blurRad="38100" dist="38100" dir="2700000" algn="tl">
                  <a:schemeClr val="bg2"/>
                </a:outerShdw>
              </a:effectLst>
              <a:ea typeface="黑体" pitchFamily="49" charset="-122"/>
            </a:endParaRPr>
          </a:p>
        </p:txBody>
      </p:sp>
      <p:sp>
        <p:nvSpPr>
          <p:cNvPr id="14341" name="AutoShape 5"/>
          <p:cNvSpPr/>
          <p:nvPr/>
        </p:nvSpPr>
        <p:spPr>
          <a:xfrm>
            <a:off x="8027988" y="4365625"/>
            <a:ext cx="863600" cy="1800225"/>
          </a:xfrm>
          <a:prstGeom prst="curvedLeftArrow">
            <a:avLst>
              <a:gd name="adj1" fmla="val 40533"/>
              <a:gd name="adj2" fmla="val 82996"/>
              <a:gd name="adj3" fmla="val 33333"/>
            </a:avLst>
          </a:prstGeom>
          <a:solidFill>
            <a:srgbClr val="996633"/>
          </a:solidFill>
          <a:ln>
            <a:solidFill>
              <a:srgbClr val="996633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051050" y="5497513"/>
            <a:ext cx="5903913" cy="955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marR="0" lvl="0" indent="0"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49" charset="-122"/>
              </a:rPr>
              <a:t>改性纤维球过滤器或</a:t>
            </a:r>
            <a:r>
              <a:rPr lang="en-US" altLang="zh-CN" sz="2800" b="1">
                <a:solidFill>
                  <a:srgbClr val="0000FF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49" charset="-122"/>
              </a:rPr>
              <a:t>PEC</a:t>
            </a: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49" charset="-122"/>
              </a:rPr>
              <a:t>烧结管过滤</a:t>
            </a:r>
            <a:endParaRPr lang="zh-CN" altLang="en-US" sz="2800" b="1">
              <a:solidFill>
                <a:srgbClr val="0000FF"/>
              </a:solidFill>
              <a:effectLst>
                <a:outerShdw blurRad="38100" dist="38100" dir="2700000" algn="tl">
                  <a:schemeClr val="bg2"/>
                </a:outerShdw>
              </a:effectLst>
              <a:ea typeface="黑体" pitchFamily="49" charset="-122"/>
            </a:endParaRPr>
          </a:p>
        </p:txBody>
      </p:sp>
      <p:sp>
        <p:nvSpPr>
          <p:cNvPr id="14343" name="AutoShape 7"/>
          <p:cNvSpPr/>
          <p:nvPr/>
        </p:nvSpPr>
        <p:spPr>
          <a:xfrm>
            <a:off x="539750" y="4365625"/>
            <a:ext cx="1366838" cy="142875"/>
          </a:xfrm>
          <a:prstGeom prst="rightArrow">
            <a:avLst>
              <a:gd name="adj1" fmla="val 50000"/>
              <a:gd name="adj2" fmla="val 239167"/>
            </a:avLst>
          </a:prstGeom>
          <a:solidFill>
            <a:schemeClr val="hlink"/>
          </a:solidFill>
          <a:ln w="38100">
            <a:noFill/>
            <a:miter lim="800000"/>
          </a:ln>
        </p:spPr>
        <p:txBody>
          <a:bodyPr wrap="none" lIns="90000" tIns="46800" rIns="90000" bIns="46800" anchor="ctr" anchorCtr="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4344" name="AutoShape 8"/>
          <p:cNvSpPr/>
          <p:nvPr/>
        </p:nvSpPr>
        <p:spPr>
          <a:xfrm>
            <a:off x="900112" y="5948362"/>
            <a:ext cx="1152525" cy="144462"/>
          </a:xfrm>
          <a:prstGeom prst="leftArrow">
            <a:avLst>
              <a:gd name="adj1" fmla="val 50000"/>
              <a:gd name="adj2" fmla="val 199451"/>
            </a:avLst>
          </a:prstGeom>
          <a:solidFill>
            <a:schemeClr val="hlink"/>
          </a:solidFill>
          <a:ln w="38100">
            <a:noFill/>
            <a:miter lim="800000"/>
          </a:ln>
        </p:spPr>
        <p:txBody>
          <a:bodyPr lIns="90000" tIns="46800" rIns="90000" bIns="46800" anchor="ctr" anchorCtr="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4345" name="Text Box 9"/>
          <p:cNvSpPr/>
          <p:nvPr/>
        </p:nvSpPr>
        <p:spPr>
          <a:xfrm>
            <a:off x="0" y="3857625"/>
            <a:ext cx="1979612" cy="579438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 lIns="90000" tIns="46800" rIns="90000" bIns="4680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eaLnBrk="1" hangingPunct="1">
              <a:spcBef>
                <a:spcPct val="50000"/>
              </a:spcBef>
              <a:buNone/>
            </a:pPr>
            <a:r>
              <a:rPr lang="zh-CN" altLang="en-US"/>
              <a:t>油田污水</a:t>
            </a:r>
            <a:endParaRPr lang="zh-CN" altLang="en-US"/>
          </a:p>
        </p:txBody>
      </p:sp>
      <p:sp>
        <p:nvSpPr>
          <p:cNvPr id="14346" name="Text Box 10"/>
          <p:cNvSpPr/>
          <p:nvPr/>
        </p:nvSpPr>
        <p:spPr>
          <a:xfrm>
            <a:off x="539750" y="5226050"/>
            <a:ext cx="1584325" cy="579438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 lIns="90000" tIns="46800" rIns="90000" bIns="4680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eaLnBrk="1" hangingPunct="1">
              <a:spcBef>
                <a:spcPct val="50000"/>
              </a:spcBef>
              <a:buNone/>
            </a:pPr>
            <a:r>
              <a:rPr lang="zh-CN" altLang="en-US"/>
              <a:t>回注</a:t>
            </a:r>
            <a:endParaRPr lang="zh-CN" altLang="en-US"/>
          </a:p>
        </p:txBody>
      </p:sp>
      <p:sp>
        <p:nvSpPr>
          <p:cNvPr id="14347" name="TextBox 1434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油田污水处理的指标和工艺共23页，您现在浏览的是第8页!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2"/>
          <p:cNvSpPr/>
          <p:nvPr>
            <p:ph type="title" idx="4294967295"/>
          </p:nvPr>
        </p:nvSpPr>
        <p:spPr>
          <a:xfrm>
            <a:off x="468312" y="476250"/>
            <a:ext cx="8229600" cy="13716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9pPr>
          </a:lstStyle>
          <a:p>
            <a:pPr lvl="0" eaLnBrk="1" hangingPunct="1"/>
            <a:r>
              <a:rPr lang="en-US" altLang="zh-CN">
                <a:solidFill>
                  <a:schemeClr val="bg2"/>
                </a:solidFill>
              </a:rPr>
              <a:t>2.1</a:t>
            </a:r>
            <a:r>
              <a:rPr lang="zh-CN" altLang="en-US">
                <a:solidFill>
                  <a:schemeClr val="bg2"/>
                </a:solidFill>
              </a:rPr>
              <a:t>油田污水回用对水质的要求</a:t>
            </a:r>
            <a:endParaRPr lang="en-US" altLang="zh-CN">
              <a:solidFill>
                <a:schemeClr val="bg2"/>
              </a:solidFill>
            </a:endParaRPr>
          </a:p>
        </p:txBody>
      </p:sp>
      <p:sp>
        <p:nvSpPr>
          <p:cNvPr id="16387" name="Rectangle 3"/>
          <p:cNvSpPr/>
          <p:nvPr>
            <p:ph type="body" idx="4294967295"/>
          </p:nvPr>
        </p:nvSpPr>
        <p:spPr>
          <a:xfrm>
            <a:off x="395288" y="1773238"/>
            <a:ext cx="8229600" cy="3886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kumimoji="0" lang="fr-FR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kumimoji="0" lang="fr-FR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itchFamily="2" charset="2"/>
              <a:buChar char="§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 eaLnBrk="1" hangingPunct="1">
              <a:lnSpc>
                <a:spcPct val="150000"/>
              </a:lnSpc>
              <a:buNone/>
            </a:pPr>
            <a:r>
              <a:rPr lang="zh-CN" altLang="en-US"/>
              <a:t>   </a:t>
            </a:r>
            <a:r>
              <a:rPr lang="zh-CN" altLang="en-US">
                <a:solidFill>
                  <a:schemeClr val="bg2"/>
                </a:solidFill>
              </a:rPr>
              <a:t>其水质应满足热采锅炉给水水质标准，中国石油天然气总公司在稠油集输及蒸汽系统设计规（</a:t>
            </a:r>
            <a:r>
              <a:rPr lang="en-US" altLang="zh-CN">
                <a:solidFill>
                  <a:schemeClr val="bg2"/>
                </a:solidFill>
              </a:rPr>
              <a:t>SY 0027—94</a:t>
            </a:r>
            <a:r>
              <a:rPr lang="zh-CN" altLang="en-US">
                <a:solidFill>
                  <a:schemeClr val="bg2"/>
                </a:solidFill>
              </a:rPr>
              <a:t>）中规定了热采锅炉给水的各项水质指标详见下表</a:t>
            </a:r>
            <a:r>
              <a:rPr lang="en-US" altLang="zh-CN">
                <a:solidFill>
                  <a:schemeClr val="bg2"/>
                </a:solidFill>
              </a:rPr>
              <a:t>3</a:t>
            </a:r>
            <a:r>
              <a:rPr lang="zh-CN" altLang="en-US">
                <a:solidFill>
                  <a:schemeClr val="bg2"/>
                </a:solidFill>
              </a:rPr>
              <a:t>。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6388" name="TextBox 1638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油田污水处理的指标和工艺共23页，您现在浏览的是第9页!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Rectangle 2"/>
          <p:cNvSpPr/>
          <p:nvPr>
            <p:ph type="title" idx="4294967295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9pPr>
          </a:lstStyle>
          <a:p>
            <a:pPr lvl="0" eaLnBrk="1" hangingPunct="1"/>
            <a:r>
              <a:rPr lang="en-US" altLang="zh-CN">
                <a:solidFill>
                  <a:schemeClr val="bg2"/>
                </a:solidFill>
              </a:rPr>
              <a:t>2.2</a:t>
            </a:r>
            <a:r>
              <a:rPr lang="zh-CN" altLang="en-US">
                <a:solidFill>
                  <a:schemeClr val="bg2"/>
                </a:solidFill>
              </a:rPr>
              <a:t>油田污水回用典型的处理工艺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8435" name="Rectangle 3"/>
          <p:cNvSpPr/>
          <p:nvPr>
            <p:ph type="body" idx="4294967295"/>
          </p:nvPr>
        </p:nvSpPr>
        <p:spPr>
          <a:xfrm>
            <a:off x="0" y="1916112"/>
            <a:ext cx="9144000" cy="395922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kumimoji="0" lang="fr-FR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kumimoji="0" lang="fr-FR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itchFamily="2" charset="2"/>
              <a:buChar char="§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 eaLnBrk="1" hangingPunct="1">
              <a:buNone/>
            </a:pPr>
            <a:r>
              <a:rPr lang="zh-CN" altLang="en-US"/>
              <a:t>原 水</a:t>
            </a:r>
            <a:r>
              <a:rPr lang="zh-CN" altLang="en-US">
                <a:solidFill>
                  <a:schemeClr val="bg2"/>
                </a:solidFill>
              </a:rPr>
              <a:t>  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8436" name="AutoShape 5"/>
          <p:cNvSpPr/>
          <p:nvPr/>
        </p:nvSpPr>
        <p:spPr>
          <a:xfrm>
            <a:off x="250825" y="2636838"/>
            <a:ext cx="936625" cy="69850"/>
          </a:xfrm>
          <a:prstGeom prst="rightArrow">
            <a:avLst>
              <a:gd name="adj1" fmla="val 50000"/>
              <a:gd name="adj2" fmla="val 335227"/>
            </a:avLst>
          </a:prstGeom>
          <a:solidFill>
            <a:schemeClr val="accent1"/>
          </a:solidFill>
          <a:ln>
            <a:solidFill>
              <a:schemeClr val="accent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8437" name="AutoShape 6"/>
          <p:cNvSpPr/>
          <p:nvPr/>
        </p:nvSpPr>
        <p:spPr>
          <a:xfrm>
            <a:off x="1187450" y="2349500"/>
            <a:ext cx="1223962" cy="576262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algn="ctr" eaLnBrk="1" hangingPunct="1">
              <a:buNone/>
            </a:pPr>
            <a:r>
              <a:rPr lang="zh-CN" altLang="en-US"/>
              <a:t>浮选机</a:t>
            </a:r>
            <a:endParaRPr lang="zh-CN" altLang="en-US"/>
          </a:p>
        </p:txBody>
      </p:sp>
      <p:sp>
        <p:nvSpPr>
          <p:cNvPr id="18438" name="AutoShape 7"/>
          <p:cNvSpPr/>
          <p:nvPr/>
        </p:nvSpPr>
        <p:spPr>
          <a:xfrm>
            <a:off x="3132138" y="2349500"/>
            <a:ext cx="1295400" cy="576262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algn="ctr" eaLnBrk="1" hangingPunct="1">
              <a:buNone/>
            </a:pPr>
            <a:r>
              <a:rPr lang="zh-CN" altLang="en-US"/>
              <a:t>澄清池</a:t>
            </a:r>
            <a:endParaRPr lang="zh-CN" altLang="en-US"/>
          </a:p>
        </p:txBody>
      </p:sp>
      <p:sp>
        <p:nvSpPr>
          <p:cNvPr id="18439" name="AutoShape 8"/>
          <p:cNvSpPr/>
          <p:nvPr/>
        </p:nvSpPr>
        <p:spPr>
          <a:xfrm>
            <a:off x="5076825" y="2349500"/>
            <a:ext cx="1295400" cy="576262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algn="ctr" eaLnBrk="1" hangingPunct="1">
              <a:buNone/>
            </a:pPr>
            <a:r>
              <a:rPr lang="zh-CN" altLang="en-US"/>
              <a:t>缓冲罐</a:t>
            </a:r>
            <a:endParaRPr lang="zh-CN" altLang="en-US"/>
          </a:p>
        </p:txBody>
      </p:sp>
      <p:sp>
        <p:nvSpPr>
          <p:cNvPr id="18440" name="AutoShape 9"/>
          <p:cNvSpPr/>
          <p:nvPr/>
        </p:nvSpPr>
        <p:spPr>
          <a:xfrm>
            <a:off x="7019925" y="2349500"/>
            <a:ext cx="1979612" cy="576262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algn="ctr" eaLnBrk="1" hangingPunct="1">
              <a:buNone/>
            </a:pPr>
            <a:r>
              <a:rPr lang="zh-CN" altLang="en-US"/>
              <a:t>压力过滤器</a:t>
            </a:r>
            <a:endParaRPr lang="zh-CN" altLang="en-US"/>
          </a:p>
        </p:txBody>
      </p:sp>
      <p:sp>
        <p:nvSpPr>
          <p:cNvPr id="18441" name="AutoShape 10"/>
          <p:cNvSpPr/>
          <p:nvPr/>
        </p:nvSpPr>
        <p:spPr>
          <a:xfrm flipV="1">
            <a:off x="2411412" y="2636838"/>
            <a:ext cx="720725" cy="74612"/>
          </a:xfrm>
          <a:prstGeom prst="rightArrow">
            <a:avLst>
              <a:gd name="adj1" fmla="val 50000"/>
              <a:gd name="adj2" fmla="val 241489"/>
            </a:avLst>
          </a:prstGeom>
          <a:solidFill>
            <a:schemeClr val="accent1"/>
          </a:solidFill>
          <a:ln>
            <a:solidFill>
              <a:schemeClr val="accent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8442" name="AutoShape 11"/>
          <p:cNvSpPr/>
          <p:nvPr/>
        </p:nvSpPr>
        <p:spPr>
          <a:xfrm>
            <a:off x="4427538" y="2636838"/>
            <a:ext cx="647700" cy="71438"/>
          </a:xfrm>
          <a:prstGeom prst="rightArrow">
            <a:avLst>
              <a:gd name="adj1" fmla="val 50000"/>
              <a:gd name="adj2" fmla="val 226667"/>
            </a:avLst>
          </a:prstGeom>
          <a:solidFill>
            <a:schemeClr val="accent1"/>
          </a:solidFill>
          <a:ln>
            <a:solidFill>
              <a:schemeClr val="accent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8443" name="AutoShape 12"/>
          <p:cNvSpPr/>
          <p:nvPr/>
        </p:nvSpPr>
        <p:spPr>
          <a:xfrm>
            <a:off x="6372225" y="2636838"/>
            <a:ext cx="647700" cy="71438"/>
          </a:xfrm>
          <a:prstGeom prst="rightArrow">
            <a:avLst>
              <a:gd name="adj1" fmla="val 50000"/>
              <a:gd name="adj2" fmla="val 226667"/>
            </a:avLst>
          </a:prstGeom>
          <a:solidFill>
            <a:schemeClr val="accent1"/>
          </a:solidFill>
          <a:ln>
            <a:solidFill>
              <a:schemeClr val="accent1"/>
            </a:solidFill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8444" name="AutoShape 13"/>
          <p:cNvSpPr/>
          <p:nvPr/>
        </p:nvSpPr>
        <p:spPr>
          <a:xfrm>
            <a:off x="6804025" y="4149725"/>
            <a:ext cx="2305050" cy="1079500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algn="ctr" eaLnBrk="1" hangingPunct="1">
              <a:buNone/>
            </a:pPr>
            <a:r>
              <a:rPr lang="zh-CN" altLang="en-US"/>
              <a:t>一级弱酸树脂交换器</a:t>
            </a:r>
            <a:endParaRPr lang="zh-CN" altLang="en-US"/>
          </a:p>
        </p:txBody>
      </p:sp>
      <p:sp>
        <p:nvSpPr>
          <p:cNvPr id="18445" name="AutoShape 14"/>
          <p:cNvSpPr/>
          <p:nvPr/>
        </p:nvSpPr>
        <p:spPr>
          <a:xfrm>
            <a:off x="3995738" y="4149725"/>
            <a:ext cx="2303462" cy="1079500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algn="ctr" eaLnBrk="1" hangingPunct="1">
              <a:buNone/>
            </a:pPr>
            <a:r>
              <a:rPr lang="zh-CN" altLang="en-US"/>
              <a:t>二级弱酸树脂交换器</a:t>
            </a:r>
            <a:endParaRPr lang="zh-CN" altLang="en-US"/>
          </a:p>
        </p:txBody>
      </p:sp>
      <p:sp>
        <p:nvSpPr>
          <p:cNvPr id="18446" name="AutoShape 15"/>
          <p:cNvSpPr/>
          <p:nvPr/>
        </p:nvSpPr>
        <p:spPr>
          <a:xfrm>
            <a:off x="1403350" y="4149725"/>
            <a:ext cx="2016125" cy="1079500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algn="ctr" eaLnBrk="1" hangingPunct="1">
              <a:buNone/>
            </a:pPr>
            <a:r>
              <a:rPr lang="zh-CN" altLang="en-US"/>
              <a:t>软化水缓冲罐</a:t>
            </a:r>
            <a:endParaRPr lang="zh-CN" altLang="en-US"/>
          </a:p>
        </p:txBody>
      </p:sp>
      <p:sp>
        <p:nvSpPr>
          <p:cNvPr id="18447" name="AutoShape 19"/>
          <p:cNvSpPr/>
          <p:nvPr/>
        </p:nvSpPr>
        <p:spPr>
          <a:xfrm>
            <a:off x="8172450" y="2924175"/>
            <a:ext cx="144462" cy="1223962"/>
          </a:xfrm>
          <a:prstGeom prst="downArrow">
            <a:avLst>
              <a:gd name="adj1" fmla="val 50000"/>
              <a:gd name="adj2" fmla="val 211813"/>
            </a:avLst>
          </a:prstGeom>
          <a:solidFill>
            <a:schemeClr val="accent1"/>
          </a:solidFill>
          <a:ln>
            <a:noFill/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8448" name="AutoShape 20"/>
          <p:cNvSpPr/>
          <p:nvPr/>
        </p:nvSpPr>
        <p:spPr>
          <a:xfrm>
            <a:off x="6227762" y="4724400"/>
            <a:ext cx="576262" cy="144462"/>
          </a:xfrm>
          <a:prstGeom prst="leftArrow">
            <a:avLst>
              <a:gd name="adj1" fmla="val 50000"/>
              <a:gd name="adj2" fmla="val 99725"/>
            </a:avLst>
          </a:prstGeom>
          <a:solidFill>
            <a:schemeClr val="accent1"/>
          </a:solidFill>
          <a:ln>
            <a:noFill/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8449" name="AutoShape 21"/>
          <p:cNvSpPr/>
          <p:nvPr/>
        </p:nvSpPr>
        <p:spPr>
          <a:xfrm>
            <a:off x="3419475" y="4724400"/>
            <a:ext cx="576262" cy="144462"/>
          </a:xfrm>
          <a:prstGeom prst="leftArrow">
            <a:avLst>
              <a:gd name="adj1" fmla="val 50000"/>
              <a:gd name="adj2" fmla="val 99725"/>
            </a:avLst>
          </a:prstGeom>
          <a:solidFill>
            <a:schemeClr val="accent1"/>
          </a:solidFill>
          <a:ln>
            <a:noFill/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8450" name="AutoShape 22"/>
          <p:cNvSpPr/>
          <p:nvPr/>
        </p:nvSpPr>
        <p:spPr>
          <a:xfrm>
            <a:off x="827088" y="4724400"/>
            <a:ext cx="611188" cy="144462"/>
          </a:xfrm>
          <a:prstGeom prst="leftArrow">
            <a:avLst>
              <a:gd name="adj1" fmla="val 50000"/>
              <a:gd name="adj2" fmla="val 105769"/>
            </a:avLst>
          </a:prstGeom>
          <a:solidFill>
            <a:schemeClr val="accent1"/>
          </a:solidFill>
          <a:ln>
            <a:noFill/>
            <a:miter lim="800000"/>
          </a:ln>
        </p:spPr>
        <p:txBody>
          <a:bodyPr wrap="none" anchor="ctr" anchorCtr="0"/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8451" name="Text Box 24"/>
          <p:cNvSpPr/>
          <p:nvPr/>
        </p:nvSpPr>
        <p:spPr>
          <a:xfrm>
            <a:off x="0" y="4437062"/>
            <a:ext cx="1187450" cy="13112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eaLnBrk="1" hangingPunct="1">
              <a:spcBef>
                <a:spcPct val="50000"/>
              </a:spcBef>
              <a:buNone/>
            </a:pPr>
            <a:r>
              <a:rPr lang="zh-CN" altLang="en-US"/>
              <a:t>锅炉</a:t>
            </a:r>
            <a:endParaRPr lang="zh-CN" altLang="en-US"/>
          </a:p>
          <a:p>
            <a:pPr marL="342900" lvl="0" indent="-342900" eaLnBrk="1" hangingPunct="1">
              <a:spcBef>
                <a:spcPct val="50000"/>
              </a:spcBef>
              <a:buNone/>
            </a:pPr>
            <a:endParaRPr lang="zh-CN" altLang="en-US"/>
          </a:p>
        </p:txBody>
      </p:sp>
      <p:sp>
        <p:nvSpPr>
          <p:cNvPr id="18452" name="Text Box 25"/>
          <p:cNvSpPr txBox="1">
            <a:spLocks noChangeArrowheads="1"/>
          </p:cNvSpPr>
          <p:nvPr/>
        </p:nvSpPr>
        <p:spPr bwMode="auto">
          <a:xfrm>
            <a:off x="1116013" y="5589588"/>
            <a:ext cx="7273925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0" marR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黑体" pitchFamily="49" charset="-122"/>
              </a:rPr>
              <a:t>胜利乐安油田采出水深度处理工艺流程图</a:t>
            </a:r>
            <a:endParaRPr lang="zh-CN" altLang="en-US" sz="2800" b="1">
              <a:solidFill>
                <a:srgbClr val="0000FF"/>
              </a:solidFill>
              <a:effectLst>
                <a:outerShdw blurRad="38100" dist="38100" dir="2700000" algn="tl">
                  <a:schemeClr val="bg2"/>
                </a:outerShdw>
              </a:effectLst>
              <a:ea typeface="黑体" pitchFamily="49" charset="-122"/>
            </a:endParaRPr>
          </a:p>
        </p:txBody>
      </p:sp>
      <p:sp>
        <p:nvSpPr>
          <p:cNvPr id="18453" name="TextBox 18452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油田污水处理的指标和工艺共23页，您现在浏览的是第10页!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2"/>
          <p:cNvSpPr/>
          <p:nvPr>
            <p:ph type="title" idx="4294967295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fr-FR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fr-FR" altLang="en-US" sz="4400">
                <a:solidFill>
                  <a:schemeClr val="tx1"/>
                </a:solidFill>
                <a:latin typeface="Arial"/>
                <a:ea typeface="宋体" pitchFamily="2" charset="-122"/>
              </a:defRPr>
            </a:lvl9pPr>
          </a:lstStyle>
          <a:p>
            <a:pPr lvl="0" eaLnBrk="1" hangingPunct="1"/>
            <a:r>
              <a:rPr lang="en-US" altLang="zh-CN">
                <a:solidFill>
                  <a:schemeClr val="bg2"/>
                </a:solidFill>
              </a:rPr>
              <a:t>3.1 </a:t>
            </a:r>
            <a:r>
              <a:rPr lang="zh-CN" altLang="en-US">
                <a:solidFill>
                  <a:schemeClr val="bg2"/>
                </a:solidFill>
              </a:rPr>
              <a:t>外排水对水质的要求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20483" name="Rectangle 3"/>
          <p:cNvSpPr/>
          <p:nvPr>
            <p:ph type="body" idx="4294967295"/>
          </p:nvPr>
        </p:nvSpPr>
        <p:spPr>
          <a:xfrm>
            <a:off x="323850" y="2781300"/>
            <a:ext cx="8497888" cy="3886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kumimoji="0" lang="fr-FR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kumimoji="0" lang="fr-FR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itchFamily="2" charset="2"/>
              <a:buChar char="§"/>
              <a:defRPr kumimoji="0" lang="fr-FR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lang="fr-FR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 eaLnBrk="1" hangingPunct="1">
              <a:lnSpc>
                <a:spcPct val="130000"/>
              </a:lnSpc>
              <a:buNone/>
            </a:pPr>
            <a:r>
              <a:rPr lang="zh-CN" altLang="en-US"/>
              <a:t>          对于类污染物（详见下表</a:t>
            </a:r>
            <a:r>
              <a:rPr lang="en-US" altLang="zh-CN"/>
              <a:t>4</a:t>
            </a:r>
            <a:r>
              <a:rPr lang="zh-CN" altLang="en-US"/>
              <a:t>所示），不分行业和污染排放方式，也不分受纳水体的功能，一律在排放口取样，其最高允许排放浓度必须达到表</a:t>
            </a:r>
            <a:r>
              <a:rPr lang="en-US" altLang="zh-CN"/>
              <a:t>4</a:t>
            </a:r>
            <a:r>
              <a:rPr lang="zh-CN" altLang="en-US"/>
              <a:t>要求。</a:t>
            </a:r>
            <a:endParaRPr lang="en-US" altLang="zh-CN"/>
          </a:p>
        </p:txBody>
      </p:sp>
      <p:sp>
        <p:nvSpPr>
          <p:cNvPr id="20484" name="Rectangle 5"/>
          <p:cNvSpPr/>
          <p:nvPr/>
        </p:nvSpPr>
        <p:spPr>
          <a:xfrm>
            <a:off x="395288" y="1844675"/>
            <a:ext cx="2962275" cy="579438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 wrap="none" lIns="90000" tIns="46800" rIns="90000" bIns="46800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lang="fr-FR" altLang="en-US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>
            <a:pPr marL="342900" lvl="0" indent="-342900" eaLnBrk="1" hangingPunct="1"/>
            <a:r>
              <a:rPr lang="zh-CN" altLang="en-US">
                <a:solidFill>
                  <a:schemeClr val="bg2"/>
                </a:solidFill>
              </a:rPr>
              <a:t>类污染物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20485" name="TextBox 2048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l" rtl="0" eaLnBrk="1" hangingPunct="1">
              <a:defRPr kumimoji="0" lang="fr-FR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kumimoji="0" sz="3200" b="0" i="0" u="none" baseline="0">
                <a:solidFill>
                  <a:schemeClr val="tx1"/>
                </a:solidFill>
                <a:latin typeface="Arial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油田污水处理的指标和工艺共23页，您现在浏览的是第11页!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https://d.book118.com/138045133116006030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 charset="-122"/>
        <a:cs typeface="Arial"/>
      </a:majorFont>
      <a:minorFont>
        <a:latin typeface="Arial"/>
        <a:ea typeface="宋体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5000"/>
          <a:buFont typeface="Wingdings" pitchFamily="2" charset="2"/>
          <a:buChar char="n"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5000"/>
          <a:buFont typeface="Wingdings" pitchFamily="2" charset="2"/>
          <a:buChar char="n"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宋体</vt:lpstr>
      <vt:lpstr>Arial Black</vt:lpstr>
      <vt:lpstr>Wingdings</vt:lpstr>
      <vt:lpstr>Times New Roman</vt:lpstr>
      <vt:lpstr>黑体</vt:lpstr>
      <vt:lpstr>Office Theme</vt:lpstr>
      <vt:lpstr>问题3：</vt:lpstr>
      <vt:lpstr/>
      <vt:lpstr>1.1  油田污水回注对水质的要求</vt:lpstr>
      <vt:lpstr>PowerPoint Presentation</vt:lpstr>
      <vt:lpstr>1.1  油田污水回注对水质的要求</vt:lpstr>
      <vt:lpstr>PowerPoint Presentation</vt:lpstr>
      <vt:lpstr>1.2典型的处理工艺</vt:lpstr>
      <vt:lpstr>1.2典型的处理工艺</vt:lpstr>
      <vt:lpstr>2.1油田污水回用对水质的要求</vt:lpstr>
      <vt:lpstr>2.2油田污水回用典型的处理工艺</vt:lpstr>
      <vt:lpstr>3.1 外排水对水质的要求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2024-09-07T08:13:35.782</cp:lastPrinted>
  <dcterms:created xsi:type="dcterms:W3CDTF">2024-09-07T00:13:35Z</dcterms:created>
  <dcterms:modified xsi:type="dcterms:W3CDTF">2024-09-07T00:13:37Z</dcterms:modified>
</cp:coreProperties>
</file>