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03CDF50-74BA-4F37-8873-39F405EF1E3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sldImg"/>
          </p:nvPr>
        </p:nvSpPr>
        <p:spPr>
          <a:xfrm>
            <a:off x="685800" y="1143000"/>
            <a:ext cx="5486040" cy="3085920"/>
          </a:xfrm>
          <a:prstGeom prst="rect">
            <a:avLst/>
          </a:prstGeom>
          <a:ln w="0">
            <a:noFill/>
          </a:ln>
        </p:spPr>
      </p:sp>
      <p:sp>
        <p:nvSpPr>
          <p:cNvPr id="42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sldImg"/>
          </p:nvPr>
        </p:nvSpPr>
        <p:spPr>
          <a:xfrm>
            <a:off x="685800" y="1143000"/>
            <a:ext cx="5486040" cy="3085920"/>
          </a:xfrm>
          <a:prstGeom prst="rect">
            <a:avLst/>
          </a:prstGeom>
          <a:ln w="0">
            <a:noFill/>
          </a:ln>
        </p:spPr>
      </p:sp>
      <p:sp>
        <p:nvSpPr>
          <p:cNvPr id="43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2" name="PlaceHolder 1"/>
          <p:cNvSpPr>
            <a:spLocks noGrp="1"/>
          </p:cNvSpPr>
          <p:nvPr>
            <p:ph type="sldImg"/>
          </p:nvPr>
        </p:nvSpPr>
        <p:spPr>
          <a:xfrm>
            <a:off x="685800" y="1143000"/>
            <a:ext cx="5486040" cy="3085920"/>
          </a:xfrm>
          <a:prstGeom prst="rect">
            <a:avLst/>
          </a:prstGeom>
          <a:ln w="0">
            <a:noFill/>
          </a:ln>
        </p:spPr>
      </p:sp>
      <p:sp>
        <p:nvSpPr>
          <p:cNvPr id="43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5" name="PlaceHolder 1"/>
          <p:cNvSpPr>
            <a:spLocks noGrp="1"/>
          </p:cNvSpPr>
          <p:nvPr>
            <p:ph type="sldImg"/>
          </p:nvPr>
        </p:nvSpPr>
        <p:spPr>
          <a:xfrm>
            <a:off x="685800" y="1143000"/>
            <a:ext cx="5486040" cy="3085920"/>
          </a:xfrm>
          <a:prstGeom prst="rect">
            <a:avLst/>
          </a:prstGeom>
          <a:ln w="0">
            <a:noFill/>
          </a:ln>
        </p:spPr>
      </p:sp>
      <p:sp>
        <p:nvSpPr>
          <p:cNvPr id="43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8" name="PlaceHolder 1"/>
          <p:cNvSpPr>
            <a:spLocks noGrp="1"/>
          </p:cNvSpPr>
          <p:nvPr>
            <p:ph type="sldImg"/>
          </p:nvPr>
        </p:nvSpPr>
        <p:spPr>
          <a:xfrm>
            <a:off x="685800" y="1143000"/>
            <a:ext cx="5486040" cy="3085920"/>
          </a:xfrm>
          <a:prstGeom prst="rect">
            <a:avLst/>
          </a:prstGeom>
          <a:ln w="0">
            <a:noFill/>
          </a:ln>
        </p:spPr>
      </p:sp>
      <p:sp>
        <p:nvSpPr>
          <p:cNvPr id="43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1" name="PlaceHolder 1"/>
          <p:cNvSpPr>
            <a:spLocks noGrp="1"/>
          </p:cNvSpPr>
          <p:nvPr>
            <p:ph type="sldImg"/>
          </p:nvPr>
        </p:nvSpPr>
        <p:spPr>
          <a:xfrm>
            <a:off x="685800" y="1143000"/>
            <a:ext cx="5486040" cy="3085920"/>
          </a:xfrm>
          <a:prstGeom prst="rect">
            <a:avLst/>
          </a:prstGeom>
          <a:ln w="0">
            <a:noFill/>
          </a:ln>
        </p:spPr>
      </p:sp>
      <p:sp>
        <p:nvSpPr>
          <p:cNvPr id="44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B72CA9-E044-41E5-BA6F-30B561F93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1115DD-016F-4B6D-9D91-15A970151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34AA64-596A-469A-9A57-F05B8C343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CC35C1-EB98-4F34-830A-504C6CBD3F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CA9F33-A021-4F1D-B1F6-2EF1A65B79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863D22-39E1-4626-95A6-B15B85B2AF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C8BBA3-1F11-4F51-8CBA-4FE0E58EAB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B82052-7BF7-4562-8DB3-CE23915152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41721B-2FCB-41F0-8169-25384CE35D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794AFA-3707-4EE8-AC8A-C75159EB5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B857A6-7F91-4171-96A5-CA6F97F5A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1DD287D-05B2-44BE-9294-0353273FEFD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E3E5517-ABDF-4579-8341-58DF40CC630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4703013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潘老师的教育理念</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潘老师的教育理念</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潘老师的教学方法</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潘老师的班级管理</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潘老师的家访工作</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潘老师的成果与荣誉</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未完待续</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8</a:t>
            </a:r>
            <a:r>
              <a:rPr lang="zh-CN" sz="2400" b="0" strike="noStrike" spc="-1">
                <a:solidFill>
                  <a:schemeClr val="accent3"/>
                </a:solidFill>
                <a:latin typeface="微软雅黑"/>
                <a:ea typeface="微软雅黑"/>
              </a:rPr>
              <a:t>章  致谢</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潘老师的教育理念</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从学生出发</a:t>
            </a:r>
            <a:endParaRPr lang="en-US" sz="3600" b="0" strike="noStrike" spc="-1">
              <a:solidFill>
                <a:schemeClr val="dk1"/>
              </a:solidFill>
              <a:latin typeface="Arial"/>
            </a:endParaRPr>
          </a:p>
        </p:txBody>
      </p:sp>
      <p:sp>
        <p:nvSpPr>
          <p:cNvPr id="8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倾听学生需求</a:t>
            </a:r>
            <a:endParaRPr lang="en-US" sz="1600" b="0" strike="noStrike" spc="-1">
              <a:solidFill>
                <a:srgbClr val="FFFFFF"/>
              </a:solidFill>
              <a:latin typeface="Arial"/>
            </a:endParaRPr>
          </a:p>
        </p:txBody>
      </p:sp>
      <p:sp>
        <p:nvSpPr>
          <p:cNvPr id="8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以学生为中心</a:t>
            </a:r>
            <a:endParaRPr lang="en-US" sz="2000" b="0" strike="noStrike" spc="-1">
              <a:solidFill>
                <a:srgbClr val="FFFFFF"/>
              </a:solidFill>
              <a:latin typeface="Arial"/>
            </a:endParaRPr>
          </a:p>
        </p:txBody>
      </p:sp>
      <p:sp>
        <p:nvSpPr>
          <p:cNvPr id="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激发学生的学习激情</a:t>
            </a:r>
            <a:endParaRPr lang="en-US" sz="1600" b="0" strike="noStrike" spc="-1">
              <a:solidFill>
                <a:srgbClr val="FFFFFF"/>
              </a:solidFill>
              <a:latin typeface="Arial"/>
            </a:endParaRPr>
          </a:p>
        </p:txBody>
      </p:sp>
      <p:sp>
        <p:nvSpPr>
          <p:cNvPr id="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激发学生学习兴趣</a:t>
            </a:r>
            <a:endParaRPr lang="en-US" sz="2000" b="0" strike="noStrike" spc="-1">
              <a:solidFill>
                <a:srgbClr val="FFFFFF"/>
              </a:solidFill>
              <a:latin typeface="Arial"/>
            </a:endParaRPr>
          </a:p>
        </p:txBody>
      </p:sp>
      <p:sp>
        <p:nvSpPr>
          <p:cNvPr id="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理解每位学生的独特性</a:t>
            </a:r>
            <a:endParaRPr lang="en-US" sz="1600" b="0" strike="noStrike" spc="-1">
              <a:solidFill>
                <a:srgbClr val="FFFFFF"/>
              </a:solidFill>
              <a:latin typeface="Arial"/>
            </a:endParaRPr>
          </a:p>
        </p:txBody>
      </p:sp>
      <p:sp>
        <p:nvSpPr>
          <p:cNvPr id="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尊重个体差异</a:t>
            </a:r>
            <a:endParaRPr lang="en-US" sz="2000" b="0" strike="noStrike" spc="-1">
              <a:solidFill>
                <a:srgbClr val="FFFFFF"/>
              </a:solidFill>
              <a:latin typeface="Arial"/>
            </a:endParaRPr>
          </a:p>
        </p:txBody>
      </p:sp>
      <p:pic>
        <p:nvPicPr>
          <p:cNvPr id="90"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鼓励学生思辨能力</a:t>
            </a:r>
            <a:endParaRPr lang="en-US" sz="1800" b="0" strike="noStrike" spc="-1">
              <a:solidFill>
                <a:srgbClr val="FFFFFF"/>
              </a:solidFill>
              <a:latin typeface="Arial"/>
            </a:endParaRPr>
          </a:p>
        </p:txBody>
      </p:sp>
      <p:sp>
        <p:nvSpPr>
          <p:cNvPr id="93"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引导学生独立分析问题</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培养学生批判性思维</a:t>
            </a:r>
            <a:endParaRPr lang="en-US" sz="1400" b="0" strike="noStrike" spc="-1">
              <a:solidFill>
                <a:srgbClr val="FFFFFF"/>
              </a:solidFill>
              <a:latin typeface="Arial"/>
            </a:endParaRPr>
          </a:p>
        </p:txBody>
      </p:sp>
      <p:sp>
        <p:nvSpPr>
          <p:cNvPr id="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培养学生自主学习习惯</a:t>
            </a:r>
            <a:endParaRPr lang="en-US" sz="1800" b="0" strike="noStrike" spc="-1">
              <a:solidFill>
                <a:srgbClr val="FFFFFF"/>
              </a:solidFill>
              <a:latin typeface="Arial"/>
            </a:endParaRPr>
          </a:p>
        </p:txBody>
      </p:sp>
      <p:sp>
        <p:nvSpPr>
          <p:cNvPr id="96"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激发学生自我管理意识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培养学生独立学习能力</a:t>
            </a:r>
            <a:endParaRPr lang="en-US" sz="1400" b="0" strike="noStrike" spc="-1">
              <a:solidFill>
                <a:srgbClr val="FFFFFF"/>
              </a:solidFill>
              <a:latin typeface="Arial"/>
            </a:endParaRPr>
          </a:p>
        </p:txBody>
      </p:sp>
      <p:sp>
        <p:nvSpPr>
          <p:cNvPr id="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99"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0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引导学生自主学习</a:t>
            </a:r>
            <a:endParaRPr lang="en-US" sz="3600" b="0" strike="noStrike" spc="-1">
              <a:solidFill>
                <a:schemeClr val="dk1"/>
              </a:solidFill>
              <a:latin typeface="Arial"/>
            </a:endParaRPr>
          </a:p>
        </p:txBody>
      </p:sp>
      <p:sp>
        <p:nvSpPr>
          <p:cNvPr id="1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提倡探究式学习</a:t>
            </a:r>
            <a:endParaRPr lang="en-US" sz="1800" b="0" strike="noStrike" spc="-1">
              <a:solidFill>
                <a:srgbClr val="FFFFFF"/>
              </a:solidFill>
              <a:latin typeface="Arial"/>
            </a:endParaRPr>
          </a:p>
        </p:txBody>
      </p:sp>
      <p:sp>
        <p:nvSpPr>
          <p:cNvPr id="103"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鼓励学生主动探索问题</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培养学生的实践能力</a:t>
            </a:r>
            <a:endParaRPr lang="en-US" sz="14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教育与实践相结合</a:t>
            </a:r>
            <a:endParaRPr lang="en-US" sz="3600" b="0" strike="noStrike" spc="-1">
              <a:solidFill>
                <a:schemeClr val="dk1"/>
              </a:solidFill>
              <a:latin typeface="Arial"/>
            </a:endParaRPr>
          </a:p>
        </p:txBody>
      </p:sp>
      <p:sp>
        <p:nvSpPr>
          <p:cNvPr id="10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将理论知识应用于实践中</a:t>
            </a:r>
            <a:endParaRPr lang="en-US" sz="1600" b="0" strike="noStrike" spc="-1">
              <a:solidFill>
                <a:srgbClr val="FFFFFF"/>
              </a:solidFill>
              <a:latin typeface="Arial"/>
            </a:endParaRPr>
          </a:p>
        </p:txBody>
      </p:sp>
      <p:sp>
        <p:nvSpPr>
          <p:cNvPr id="10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注重知识与实践相结合</a:t>
            </a:r>
            <a:endParaRPr lang="en-US" sz="2000" b="0" strike="noStrike" spc="-1">
              <a:solidFill>
                <a:srgbClr val="FFFFFF"/>
              </a:solidFill>
              <a:latin typeface="Arial"/>
            </a:endParaRPr>
          </a:p>
        </p:txBody>
      </p:sp>
      <p:sp>
        <p:nvSpPr>
          <p:cNvPr id="10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0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0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锻炼学生解决实际问题的能力</a:t>
            </a:r>
            <a:endParaRPr lang="en-US" sz="1600" b="0" strike="noStrike" spc="-1">
              <a:solidFill>
                <a:srgbClr val="FFFFFF"/>
              </a:solidFill>
              <a:latin typeface="Arial"/>
            </a:endParaRPr>
          </a:p>
        </p:txBody>
      </p:sp>
      <p:sp>
        <p:nvSpPr>
          <p:cNvPr id="11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培养学生解决问题的能力</a:t>
            </a:r>
            <a:endParaRPr lang="en-US" sz="2000" b="0" strike="noStrike" spc="-1">
              <a:solidFill>
                <a:srgbClr val="FFFFFF"/>
              </a:solidFill>
              <a:latin typeface="Arial"/>
            </a:endParaRPr>
          </a:p>
        </p:txBody>
      </p:sp>
      <p:sp>
        <p:nvSpPr>
          <p:cNvPr id="11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1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促进跨学科思维的发展</a:t>
            </a:r>
            <a:endParaRPr lang="en-US" sz="1600" b="0" strike="noStrike" spc="-1">
              <a:solidFill>
                <a:srgbClr val="FFFFFF"/>
              </a:solidFill>
              <a:latin typeface="Arial"/>
            </a:endParaRPr>
          </a:p>
        </p:txBody>
      </p:sp>
      <p:sp>
        <p:nvSpPr>
          <p:cNvPr id="11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提倡跨学科学习</a:t>
            </a:r>
            <a:endParaRPr lang="en-US" sz="2000" b="0" strike="noStrike" spc="-1">
              <a:solidFill>
                <a:srgbClr val="FFFFFF"/>
              </a:solidFill>
              <a:latin typeface="Arial"/>
            </a:endParaRPr>
          </a:p>
        </p:txBody>
      </p:sp>
      <p:pic>
        <p:nvPicPr>
          <p:cNvPr id="114"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注重教师自身素质的提高</a:t>
            </a:r>
            <a:endParaRPr lang="en-US" sz="1800" b="0" strike="noStrike" spc="-1">
              <a:solidFill>
                <a:srgbClr val="FFFFFF"/>
              </a:solidFill>
              <a:latin typeface="Arial"/>
            </a:endParaRPr>
          </a:p>
        </p:txBody>
      </p:sp>
      <p:sp>
        <p:nvSpPr>
          <p:cNvPr id="117"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参加专业培训课程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不断完善自我教育理念</a:t>
            </a:r>
            <a:endParaRPr lang="en-US" sz="1400" b="0" strike="noStrike" spc="-1">
              <a:solidFill>
                <a:srgbClr val="FFFFFF"/>
              </a:solidFill>
              <a:latin typeface="Arial"/>
            </a:endParaRPr>
          </a:p>
        </p:txBody>
      </p:sp>
      <p:sp>
        <p:nvSpPr>
          <p:cNvPr id="11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身教重于言教</a:t>
            </a:r>
            <a:endParaRPr lang="en-US" sz="1800" b="0" strike="noStrike" spc="-1">
              <a:solidFill>
                <a:srgbClr val="FFFFFF"/>
              </a:solidFill>
              <a:latin typeface="Arial"/>
            </a:endParaRPr>
          </a:p>
        </p:txBody>
      </p:sp>
      <p:sp>
        <p:nvSpPr>
          <p:cNvPr id="120"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以实际行动影响学生</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言传身教，身体力行</a:t>
            </a:r>
            <a:endParaRPr lang="en-US" sz="1400" b="0" strike="noStrike" spc="-1">
              <a:solidFill>
                <a:srgbClr val="FFFFFF"/>
              </a:solidFill>
              <a:latin typeface="Arial"/>
            </a:endParaRPr>
          </a:p>
        </p:txBody>
      </p:sp>
      <p:sp>
        <p:nvSpPr>
          <p:cNvPr id="12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23"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2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以身作则</a:t>
            </a:r>
            <a:endParaRPr lang="en-US" sz="3600" b="0" strike="noStrike" spc="-1">
              <a:solidFill>
                <a:schemeClr val="dk1"/>
              </a:solidFill>
              <a:latin typeface="Arial"/>
            </a:endParaRPr>
          </a:p>
        </p:txBody>
      </p:sp>
      <p:sp>
        <p:nvSpPr>
          <p:cNvPr id="12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潘老师本身就是一个学习的榜样</a:t>
            </a:r>
            <a:endParaRPr lang="en-US" sz="1800" b="0" strike="noStrike" spc="-1">
              <a:solidFill>
                <a:srgbClr val="FFFFFF"/>
              </a:solidFill>
              <a:latin typeface="Arial"/>
            </a:endParaRPr>
          </a:p>
        </p:txBody>
      </p:sp>
      <p:sp>
        <p:nvSpPr>
          <p:cNvPr id="127"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积极学习进修提升自我</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时刻保持学习状态</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潘老师的教学方法</a:t>
            </a:r>
            <a:endParaRPr lang="en-US" sz="3600" b="0" strike="noStrike" spc="-1">
              <a:solidFill>
                <a:schemeClr val="dk1"/>
              </a:solidFill>
              <a:latin typeface="Arial"/>
            </a:endParaRPr>
          </a:p>
        </p:txBody>
      </p:sp>
      <p:sp>
        <p:nvSpPr>
          <p:cNvPr id="1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多元化的教学方式</a:t>
            </a:r>
            <a:endParaRPr lang="en-US" sz="2800" b="0" strike="noStrike" spc="-1">
              <a:solidFill>
                <a:srgbClr val="FFFFFF"/>
              </a:solidFill>
              <a:latin typeface="Arial"/>
            </a:endParaRPr>
          </a:p>
        </p:txBody>
      </p:sp>
      <p:sp>
        <p:nvSpPr>
          <p:cNvPr id="13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潘老师采用多元化的教学方式，结合讲故事、游戏等多种教学手段，利用多媒体资源丰富课堂教学，从而激发学生的学习兴趣和主动性。</a:t>
            </a:r>
            <a:endParaRPr lang="en-US" sz="1800" b="0" strike="noStrike" spc="-1">
              <a:solidFill>
                <a:srgbClr val="FFFFFF"/>
              </a:solidFill>
              <a:latin typeface="Arial"/>
            </a:endParaRPr>
          </a:p>
        </p:txBody>
      </p:sp>
      <p:sp>
        <p:nvSpPr>
          <p:cNvPr id="1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35"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激发学生思维</a:t>
            </a:r>
            <a:endParaRPr lang="en-US" sz="3600" b="0" strike="noStrike" spc="-1">
              <a:solidFill>
                <a:schemeClr val="dk1"/>
              </a:solidFill>
              <a:latin typeface="Arial"/>
            </a:endParaRPr>
          </a:p>
        </p:txBody>
      </p:sp>
      <p:sp>
        <p:nvSpPr>
          <p:cNvPr id="137"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激发学生的思考能力</a:t>
            </a:r>
            <a:endParaRPr lang="en-US" sz="1600" b="0" strike="noStrike" spc="-1">
              <a:solidFill>
                <a:srgbClr val="FFFFFF"/>
              </a:solidFill>
              <a:latin typeface="Arial"/>
            </a:endParaRPr>
          </a:p>
        </p:txBody>
      </p:sp>
      <p:sp>
        <p:nvSpPr>
          <p:cNvPr id="138"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启发式教学</a:t>
            </a:r>
            <a:endParaRPr lang="en-US" sz="2000" b="0" strike="noStrike" spc="-1">
              <a:solidFill>
                <a:srgbClr val="FFFFFF"/>
              </a:solidFill>
              <a:latin typeface="Arial"/>
            </a:endParaRPr>
          </a:p>
        </p:txBody>
      </p:sp>
      <p:sp>
        <p:nvSpPr>
          <p:cNvPr id="139"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注重学生的创造性思维</a:t>
            </a:r>
            <a:endParaRPr lang="en-US" sz="1600" b="0" strike="noStrike" spc="-1">
              <a:solidFill>
                <a:srgbClr val="FFFFFF"/>
              </a:solidFill>
              <a:latin typeface="Arial"/>
            </a:endParaRPr>
          </a:p>
        </p:txBody>
      </p:sp>
      <p:sp>
        <p:nvSpPr>
          <p:cNvPr id="140"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培养创新能力</a:t>
            </a:r>
            <a:endParaRPr lang="en-US" sz="2000" b="0" strike="noStrike" spc="-1">
              <a:solidFill>
                <a:srgbClr val="FFFFFF"/>
              </a:solidFill>
              <a:latin typeface="Arial"/>
            </a:endParaRPr>
          </a:p>
        </p:txBody>
      </p:sp>
      <p:sp>
        <p:nvSpPr>
          <p:cNvPr id="141"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帮助学生解决问题的能力</a:t>
            </a:r>
            <a:endParaRPr lang="en-US" sz="1600" b="0" strike="noStrike" spc="-1">
              <a:solidFill>
                <a:srgbClr val="FFFFFF"/>
              </a:solidFill>
              <a:latin typeface="Arial"/>
            </a:endParaRPr>
          </a:p>
        </p:txBody>
      </p:sp>
      <p:sp>
        <p:nvSpPr>
          <p:cNvPr id="142"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批判性思维</a:t>
            </a:r>
            <a:endParaRPr lang="en-US" sz="2000" b="0" strike="noStrike" spc="-1">
              <a:solidFill>
                <a:srgbClr val="FFFFFF"/>
              </a:solidFill>
              <a:latin typeface="Arial"/>
            </a:endParaRPr>
          </a:p>
        </p:txBody>
      </p:sp>
      <p:sp>
        <p:nvSpPr>
          <p:cNvPr id="143"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4"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个性化辅导</a:t>
            </a:r>
            <a:endParaRPr lang="en-US" sz="3600" b="0" strike="noStrike" spc="-1">
              <a:solidFill>
                <a:schemeClr val="dk1"/>
              </a:solidFill>
              <a:latin typeface="Arial"/>
            </a:endParaRPr>
          </a:p>
        </p:txBody>
      </p:sp>
      <p:sp>
        <p:nvSpPr>
          <p:cNvPr id="14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根据学生特点和需求进行辅导</a:t>
            </a:r>
            <a:endParaRPr lang="en-US" sz="1600" b="0" strike="noStrike" spc="-1">
              <a:solidFill>
                <a:srgbClr val="FFFFFF"/>
              </a:solidFill>
              <a:latin typeface="Arial"/>
            </a:endParaRPr>
          </a:p>
        </p:txBody>
      </p:sp>
      <p:sp>
        <p:nvSpPr>
          <p:cNvPr id="14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个性化指导</a:t>
            </a:r>
            <a:endParaRPr lang="en-US" sz="2000" b="0" strike="noStrike" spc="-1">
              <a:solidFill>
                <a:srgbClr val="FFFFFF"/>
              </a:solidFill>
              <a:latin typeface="Arial"/>
            </a:endParaRPr>
          </a:p>
        </p:txBody>
      </p:sp>
      <p:sp>
        <p:nvSpPr>
          <p:cNvPr id="14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4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5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帮助学生解决学习和情感问题</a:t>
            </a:r>
            <a:endParaRPr lang="en-US" sz="1600" b="0" strike="noStrike" spc="-1">
              <a:solidFill>
                <a:srgbClr val="FFFFFF"/>
              </a:solidFill>
              <a:latin typeface="Arial"/>
            </a:endParaRPr>
          </a:p>
        </p:txBody>
      </p:sp>
      <p:sp>
        <p:nvSpPr>
          <p:cNvPr id="15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解决问题</a:t>
            </a:r>
            <a:endParaRPr lang="en-US" sz="2000" b="0" strike="noStrike" spc="-1">
              <a:solidFill>
                <a:srgbClr val="FFFFFF"/>
              </a:solidFill>
              <a:latin typeface="Arial"/>
            </a:endParaRPr>
          </a:p>
        </p:txBody>
      </p:sp>
      <p:sp>
        <p:nvSpPr>
          <p:cNvPr id="15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5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建立密切的师生关系</a:t>
            </a:r>
            <a:endParaRPr lang="en-US" sz="1600" b="0" strike="noStrike" spc="-1">
              <a:solidFill>
                <a:srgbClr val="FFFFFF"/>
              </a:solidFill>
              <a:latin typeface="Arial"/>
            </a:endParaRPr>
          </a:p>
        </p:txBody>
      </p:sp>
      <p:sp>
        <p:nvSpPr>
          <p:cNvPr id="15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关怀学生</a:t>
            </a:r>
            <a:endParaRPr lang="en-US" sz="2000" b="0" strike="noStrike" spc="-1">
              <a:solidFill>
                <a:srgbClr val="FFFFFF"/>
              </a:solidFill>
              <a:latin typeface="Arial"/>
            </a:endParaRPr>
          </a:p>
        </p:txBody>
      </p:sp>
      <p:pic>
        <p:nvPicPr>
          <p:cNvPr id="155"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理论实践结合</a:t>
            </a:r>
            <a:endParaRPr lang="en-US" sz="1800" b="0" strike="noStrike" spc="-1">
              <a:solidFill>
                <a:srgbClr val="FFFFFF"/>
              </a:solidFill>
              <a:latin typeface="Arial"/>
            </a:endParaRPr>
          </a:p>
        </p:txBody>
      </p:sp>
      <p:sp>
        <p:nvSpPr>
          <p:cNvPr id="158"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实践性教学与理论知识相结合，让学生更好地理解知识。</a:t>
            </a:r>
            <a:endParaRPr lang="en-US" sz="1400" b="0" strike="noStrike" spc="-1">
              <a:solidFill>
                <a:srgbClr val="FFFFFF"/>
              </a:solidFill>
              <a:latin typeface="Arial"/>
            </a:endParaRPr>
          </a:p>
        </p:txBody>
      </p:sp>
      <p:sp>
        <p:nvSpPr>
          <p:cNvPr id="15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参与活动</a:t>
            </a:r>
            <a:endParaRPr lang="en-US" sz="1800" b="0" strike="noStrike" spc="-1">
              <a:solidFill>
                <a:srgbClr val="FFFFFF"/>
              </a:solidFill>
              <a:latin typeface="Arial"/>
            </a:endParaRPr>
          </a:p>
        </p:txBody>
      </p:sp>
      <p:sp>
        <p:nvSpPr>
          <p:cNvPr id="161"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激励学生参与各类实践活动，促进综合能力的提升。</a:t>
            </a:r>
            <a:endParaRPr lang="en-US" sz="1400" b="0" strike="noStrike" spc="-1">
              <a:solidFill>
                <a:srgbClr val="FFFFFF"/>
              </a:solidFill>
              <a:latin typeface="Arial"/>
            </a:endParaRPr>
          </a:p>
        </p:txBody>
      </p:sp>
      <p:sp>
        <p:nvSpPr>
          <p:cNvPr id="16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64"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6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注重实践教学</a:t>
            </a:r>
            <a:endParaRPr lang="en-US" sz="3600" b="0" strike="noStrike" spc="-1">
              <a:solidFill>
                <a:schemeClr val="dk1"/>
              </a:solidFill>
              <a:latin typeface="Arial"/>
            </a:endParaRPr>
          </a:p>
        </p:txBody>
      </p:sp>
      <p:sp>
        <p:nvSpPr>
          <p:cNvPr id="16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培养动手能力</a:t>
            </a:r>
            <a:endParaRPr lang="en-US" sz="1800" b="0" strike="noStrike" spc="-1">
              <a:solidFill>
                <a:srgbClr val="FFFFFF"/>
              </a:solidFill>
              <a:latin typeface="Arial"/>
            </a:endParaRPr>
          </a:p>
        </p:txBody>
      </p:sp>
      <p:sp>
        <p:nvSpPr>
          <p:cNvPr id="168"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潘老师注重培养学生的动手能力，让学生在实践中学习。</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教育的力量</a:t>
            </a:r>
            <a:endParaRPr lang="en-US" sz="3600" b="0" strike="noStrike" spc="-1">
              <a:solidFill>
                <a:schemeClr val="dk1"/>
              </a:solidFill>
              <a:latin typeface="Arial"/>
            </a:endParaRPr>
          </a:p>
        </p:txBody>
      </p:sp>
      <p:sp>
        <p:nvSpPr>
          <p:cNvPr id="17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潘老师的教学方法不仅注重知识的传授，更重要的是激发学生的内在潜能，引导他们成为更好的自己。教育是一种力量，可以改变人的命运。</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潘老师的班级管理</a:t>
            </a:r>
            <a:endParaRPr lang="en-US" sz="3600" b="0" strike="noStrike" spc="-1">
              <a:solidFill>
                <a:schemeClr val="dk1"/>
              </a:solidFill>
              <a:latin typeface="Arial"/>
            </a:endParaRPr>
          </a:p>
        </p:txBody>
      </p:sp>
      <p:sp>
        <p:nvSpPr>
          <p:cNvPr id="17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转变传统管理观念</a:t>
            </a:r>
            <a:endParaRPr lang="en-US" sz="2800" b="0" strike="noStrike" spc="-1">
              <a:solidFill>
                <a:srgbClr val="FFFFFF"/>
              </a:solidFill>
              <a:latin typeface="Arial"/>
            </a:endParaRPr>
          </a:p>
        </p:txBody>
      </p:sp>
      <p:sp>
        <p:nvSpPr>
          <p:cNvPr id="17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潘老师注重以人为本，倡导尊重、理解和包容的理念，通过建立和谐的班级氛围，激励学生积极向上。</a:t>
            </a:r>
            <a:endParaRPr lang="en-US" sz="1800" b="0" strike="noStrike" spc="-1">
              <a:solidFill>
                <a:srgbClr val="FFFFFF"/>
              </a:solidFill>
              <a:latin typeface="Arial"/>
            </a:endParaRPr>
          </a:p>
        </p:txBody>
      </p:sp>
      <p:sp>
        <p:nvSpPr>
          <p:cNvPr id="17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7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关注学生个体差异</a:t>
            </a:r>
            <a:endParaRPr lang="en-US" sz="3600" b="0" strike="noStrike" spc="-1">
              <a:solidFill>
                <a:schemeClr val="dk1"/>
              </a:solidFill>
              <a:latin typeface="Arial"/>
            </a:endParaRPr>
          </a:p>
        </p:txBody>
      </p:sp>
      <p:sp>
        <p:nvSpPr>
          <p:cNvPr id="180"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了解每个学生的个性和需求</a:t>
            </a:r>
            <a:endParaRPr lang="en-US" sz="1600" b="0" strike="noStrike" spc="-1">
              <a:solidFill>
                <a:srgbClr val="FFFFFF"/>
              </a:solidFill>
              <a:latin typeface="Arial"/>
            </a:endParaRPr>
          </a:p>
        </p:txBody>
      </p:sp>
      <p:sp>
        <p:nvSpPr>
          <p:cNvPr id="181"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个性需求</a:t>
            </a:r>
            <a:endParaRPr lang="en-US" sz="2000" b="0" strike="noStrike" spc="-1">
              <a:solidFill>
                <a:srgbClr val="FFFFFF"/>
              </a:solidFill>
              <a:latin typeface="Arial"/>
            </a:endParaRPr>
          </a:p>
        </p:txBody>
      </p:sp>
      <p:sp>
        <p:nvSpPr>
          <p:cNvPr id="182"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灵活运用不同的管理方法</a:t>
            </a:r>
            <a:endParaRPr lang="en-US" sz="1600" b="0" strike="noStrike" spc="-1">
              <a:solidFill>
                <a:srgbClr val="FFFFFF"/>
              </a:solidFill>
              <a:latin typeface="Arial"/>
            </a:endParaRPr>
          </a:p>
        </p:txBody>
      </p:sp>
      <p:sp>
        <p:nvSpPr>
          <p:cNvPr id="183"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管理方法</a:t>
            </a:r>
            <a:endParaRPr lang="en-US" sz="2000" b="0" strike="noStrike" spc="-1">
              <a:solidFill>
                <a:srgbClr val="FFFFFF"/>
              </a:solidFill>
              <a:latin typeface="Arial"/>
            </a:endParaRPr>
          </a:p>
        </p:txBody>
      </p:sp>
      <p:sp>
        <p:nvSpPr>
          <p:cNvPr id="184"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帮助每个学生实现个人目标</a:t>
            </a:r>
            <a:endParaRPr lang="en-US" sz="1600" b="0" strike="noStrike" spc="-1">
              <a:solidFill>
                <a:srgbClr val="FFFFFF"/>
              </a:solidFill>
              <a:latin typeface="Arial"/>
            </a:endParaRPr>
          </a:p>
        </p:txBody>
      </p:sp>
      <p:sp>
        <p:nvSpPr>
          <p:cNvPr id="185"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实现目标</a:t>
            </a:r>
            <a:endParaRPr lang="en-US" sz="2000" b="0" strike="noStrike" spc="-1">
              <a:solidFill>
                <a:srgbClr val="FFFFFF"/>
              </a:solidFill>
              <a:latin typeface="Arial"/>
            </a:endParaRPr>
          </a:p>
        </p:txBody>
      </p:sp>
      <p:sp>
        <p:nvSpPr>
          <p:cNvPr id="186"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7"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培养学生自我管理能力</a:t>
            </a:r>
            <a:endParaRPr lang="en-US" sz="3600" b="0" strike="noStrike" spc="-1">
              <a:solidFill>
                <a:schemeClr val="dk1"/>
              </a:solidFill>
              <a:latin typeface="Arial"/>
            </a:endParaRPr>
          </a:p>
        </p:txBody>
      </p:sp>
      <p:sp>
        <p:nvSpPr>
          <p:cNvPr id="18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倡导学生自我管理、自我约束</a:t>
            </a:r>
            <a:endParaRPr lang="en-US" sz="1600" b="0" strike="noStrike" spc="-1">
              <a:solidFill>
                <a:srgbClr val="FFFFFF"/>
              </a:solidFill>
              <a:latin typeface="Arial"/>
            </a:endParaRPr>
          </a:p>
        </p:txBody>
      </p:sp>
      <p:sp>
        <p:nvSpPr>
          <p:cNvPr id="19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自我管理</a:t>
            </a:r>
            <a:endParaRPr lang="en-US" sz="2000" b="0" strike="noStrike" spc="-1">
              <a:solidFill>
                <a:srgbClr val="FFFFFF"/>
              </a:solidFill>
              <a:latin typeface="Arial"/>
            </a:endParaRPr>
          </a:p>
        </p:txBody>
      </p:sp>
      <p:sp>
        <p:nvSpPr>
          <p:cNvPr id="19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激励学生发挥潜力</a:t>
            </a:r>
            <a:endParaRPr lang="en-US" sz="1600" b="0" strike="noStrike" spc="-1">
              <a:solidFill>
                <a:srgbClr val="FFFFFF"/>
              </a:solidFill>
              <a:latin typeface="Arial"/>
            </a:endParaRPr>
          </a:p>
        </p:txBody>
      </p:sp>
      <p:sp>
        <p:nvSpPr>
          <p:cNvPr id="19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发挥潜力</a:t>
            </a:r>
            <a:endParaRPr lang="en-US" sz="2000" b="0" strike="noStrike" spc="-1">
              <a:solidFill>
                <a:srgbClr val="FFFFFF"/>
              </a:solidFill>
              <a:latin typeface="Arial"/>
            </a:endParaRPr>
          </a:p>
        </p:txBody>
      </p:sp>
      <p:sp>
        <p:nvSpPr>
          <p:cNvPr id="19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培养学生自律自觉的品质</a:t>
            </a:r>
            <a:endParaRPr lang="en-US" sz="1600" b="0" strike="noStrike" spc="-1">
              <a:solidFill>
                <a:srgbClr val="FFFFFF"/>
              </a:solidFill>
              <a:latin typeface="Arial"/>
            </a:endParaRPr>
          </a:p>
        </p:txBody>
      </p:sp>
      <p:sp>
        <p:nvSpPr>
          <p:cNvPr id="19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自律品质</a:t>
            </a:r>
            <a:endParaRPr lang="en-US" sz="2000" b="0" strike="noStrike" spc="-1">
              <a:solidFill>
                <a:srgbClr val="FFFFFF"/>
              </a:solidFill>
              <a:latin typeface="Arial"/>
            </a:endParaRPr>
          </a:p>
        </p:txBody>
      </p:sp>
      <p:sp>
        <p:nvSpPr>
          <p:cNvPr id="19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9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合作育人</a:t>
            </a:r>
            <a:endParaRPr lang="en-US" sz="3600" b="0" strike="noStrike" spc="-1">
              <a:solidFill>
                <a:schemeClr val="dk1"/>
              </a:solidFill>
              <a:latin typeface="Arial"/>
            </a:endParaRPr>
          </a:p>
        </p:txBody>
      </p:sp>
      <p:sp>
        <p:nvSpPr>
          <p:cNvPr id="19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培养学生团队合作精神</a:t>
            </a:r>
            <a:endParaRPr lang="en-US" sz="1600" b="0" strike="noStrike" spc="-1">
              <a:solidFill>
                <a:srgbClr val="FFFFFF"/>
              </a:solidFill>
              <a:latin typeface="Arial"/>
            </a:endParaRPr>
          </a:p>
        </p:txBody>
      </p:sp>
      <p:sp>
        <p:nvSpPr>
          <p:cNvPr id="19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团队合作</a:t>
            </a:r>
            <a:endParaRPr lang="en-US" sz="2000" b="0" strike="noStrike" spc="-1">
              <a:solidFill>
                <a:srgbClr val="FFFFFF"/>
              </a:solidFill>
              <a:latin typeface="Arial"/>
            </a:endParaRPr>
          </a:p>
        </p:txBody>
      </p:sp>
      <p:sp>
        <p:nvSpPr>
          <p:cNvPr id="20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0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0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促进学生相互学习和共同成长</a:t>
            </a:r>
            <a:endParaRPr lang="en-US" sz="1600" b="0" strike="noStrike" spc="-1">
              <a:solidFill>
                <a:srgbClr val="FFFFFF"/>
              </a:solidFill>
              <a:latin typeface="Arial"/>
            </a:endParaRPr>
          </a:p>
        </p:txBody>
      </p:sp>
      <p:sp>
        <p:nvSpPr>
          <p:cNvPr id="20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共同成长</a:t>
            </a:r>
            <a:endParaRPr lang="en-US" sz="2000" b="0" strike="noStrike" spc="-1">
              <a:solidFill>
                <a:srgbClr val="FFFFFF"/>
              </a:solidFill>
              <a:latin typeface="Arial"/>
            </a:endParaRPr>
          </a:p>
        </p:txBody>
      </p:sp>
      <p:sp>
        <p:nvSpPr>
          <p:cNvPr id="2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0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帮助学生建立良好的人际关系</a:t>
            </a:r>
            <a:endParaRPr lang="en-US" sz="1600" b="0" strike="noStrike" spc="-1">
              <a:solidFill>
                <a:srgbClr val="FFFFFF"/>
              </a:solidFill>
              <a:latin typeface="Arial"/>
            </a:endParaRPr>
          </a:p>
        </p:txBody>
      </p:sp>
      <p:sp>
        <p:nvSpPr>
          <p:cNvPr id="20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人际关系</a:t>
            </a:r>
            <a:endParaRPr lang="en-US" sz="2000" b="0" strike="noStrike" spc="-1">
              <a:solidFill>
                <a:srgbClr val="FFFFFF"/>
              </a:solidFill>
              <a:latin typeface="Arial"/>
            </a:endParaRPr>
          </a:p>
        </p:txBody>
      </p:sp>
      <p:pic>
        <p:nvPicPr>
          <p:cNvPr id="207"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20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潘老师在班级管理中的爱岗敬业精神使得学生在和谐的氛围中得到充分的成长和发展，她关注学生个体差异，培养学生自我管理能力，以及通过合作育人的方式，使得班级成员之间建立起密切的联系与合作关系。</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4</a:t>
            </a:r>
            <a:r>
              <a:rPr lang="zh-CN" sz="3600" b="1" strike="noStrike" spc="299">
                <a:solidFill>
                  <a:schemeClr val="accent3"/>
                </a:solidFill>
                <a:latin typeface="Arial"/>
                <a:ea typeface="微软雅黑"/>
              </a:rPr>
              <a:t>章 潘老师的家访工作</a:t>
            </a:r>
            <a:endParaRPr lang="en-US" sz="3600" b="0" strike="noStrike" spc="-1">
              <a:solidFill>
                <a:schemeClr val="dk1"/>
              </a:solidFill>
              <a:latin typeface="Arial"/>
            </a:endParaRPr>
          </a:p>
        </p:txBody>
      </p:sp>
      <p:sp>
        <p:nvSpPr>
          <p:cNvPr id="2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1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家访工作的价值</a:t>
            </a:r>
            <a:endParaRPr lang="en-US" sz="2800" b="0" strike="noStrike" spc="-1">
              <a:solidFill>
                <a:srgbClr val="FFFFFF"/>
              </a:solidFill>
              <a:latin typeface="Arial"/>
            </a:endParaRPr>
          </a:p>
        </p:txBody>
      </p:sp>
      <p:sp>
        <p:nvSpPr>
          <p:cNvPr id="21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家访是班主任了解学生家庭情况、建立良好家校合作关系的重要途径。通过家访，潘老师可以深入了解学生的生活环境和家庭背景，为制定个性化教育方案提供依据。同时，家访也有助于及时发现学生在家庭生活中面临的问题，并提供必要的支持和帮助。</a:t>
            </a:r>
            <a:endParaRPr lang="en-US" sz="1800" b="0" strike="noStrike" spc="-1">
              <a:solidFill>
                <a:srgbClr val="FFFFFF"/>
              </a:solidFill>
              <a:latin typeface="Arial"/>
            </a:endParaRPr>
          </a:p>
        </p:txBody>
      </p:sp>
      <p:sp>
        <p:nvSpPr>
          <p:cNvPr id="2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21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家访的策略与方法</a:t>
            </a:r>
            <a:endParaRPr lang="en-US" sz="3600" b="0" strike="noStrike" spc="-1">
              <a:solidFill>
                <a:schemeClr val="dk1"/>
              </a:solidFill>
              <a:latin typeface="Arial"/>
            </a:endParaRPr>
          </a:p>
        </p:txBody>
      </p:sp>
      <p:sp>
        <p:nvSpPr>
          <p:cNvPr id="21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确定家访时间，选择家访方式</a:t>
            </a:r>
            <a:endParaRPr lang="en-US" sz="1600" b="0" strike="noStrike" spc="-1">
              <a:solidFill>
                <a:srgbClr val="FFFFFF"/>
              </a:solidFill>
              <a:latin typeface="Arial"/>
            </a:endParaRPr>
          </a:p>
        </p:txBody>
      </p:sp>
      <p:sp>
        <p:nvSpPr>
          <p:cNvPr id="22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选择合适的时间和方式</a:t>
            </a:r>
            <a:endParaRPr lang="en-US" sz="2000" b="0" strike="noStrike" spc="-1">
              <a:solidFill>
                <a:srgbClr val="FFFFFF"/>
              </a:solidFill>
              <a:latin typeface="Arial"/>
            </a:endParaRPr>
          </a:p>
        </p:txBody>
      </p:sp>
      <p:sp>
        <p:nvSpPr>
          <p:cNvPr id="22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倾听家长和学生的意见和建议</a:t>
            </a:r>
            <a:endParaRPr lang="en-US" sz="1600" b="0" strike="noStrike" spc="-1">
              <a:solidFill>
                <a:srgbClr val="FFFFFF"/>
              </a:solidFill>
              <a:latin typeface="Arial"/>
            </a:endParaRPr>
          </a:p>
        </p:txBody>
      </p:sp>
      <p:sp>
        <p:nvSpPr>
          <p:cNvPr id="22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善于倾听和沟通</a:t>
            </a:r>
            <a:endParaRPr lang="en-US" sz="2000" b="0" strike="noStrike" spc="-1">
              <a:solidFill>
                <a:srgbClr val="FFFFFF"/>
              </a:solidFill>
              <a:latin typeface="Arial"/>
            </a:endParaRPr>
          </a:p>
        </p:txBody>
      </p:sp>
      <p:sp>
        <p:nvSpPr>
          <p:cNvPr id="22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理解家庭文化差异，避免误解</a:t>
            </a:r>
            <a:endParaRPr lang="en-US" sz="1600" b="0" strike="noStrike" spc="-1">
              <a:solidFill>
                <a:srgbClr val="FFFFFF"/>
              </a:solidFill>
              <a:latin typeface="Arial"/>
            </a:endParaRPr>
          </a:p>
        </p:txBody>
      </p:sp>
      <p:sp>
        <p:nvSpPr>
          <p:cNvPr id="22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尊重文化差异</a:t>
            </a:r>
            <a:endParaRPr lang="en-US" sz="2000" b="0" strike="noStrike" spc="-1">
              <a:solidFill>
                <a:srgbClr val="FFFFFF"/>
              </a:solidFill>
              <a:latin typeface="Arial"/>
            </a:endParaRPr>
          </a:p>
        </p:txBody>
      </p:sp>
      <p:sp>
        <p:nvSpPr>
          <p:cNvPr id="22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2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家访的成果与反思</a:t>
            </a:r>
            <a:endParaRPr lang="en-US" sz="3600" b="0" strike="noStrike" spc="-1">
              <a:solidFill>
                <a:schemeClr val="dk1"/>
              </a:solidFill>
              <a:latin typeface="Arial"/>
            </a:endParaRPr>
          </a:p>
        </p:txBody>
      </p:sp>
      <p:sp>
        <p:nvSpPr>
          <p:cNvPr id="228"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建立家校合作关系，改善学生学习环境</a:t>
            </a:r>
            <a:endParaRPr lang="en-US" sz="1600" b="0" strike="noStrike" spc="-1">
              <a:solidFill>
                <a:srgbClr val="FFFFFF"/>
              </a:solidFill>
              <a:latin typeface="Arial"/>
            </a:endParaRPr>
          </a:p>
        </p:txBody>
      </p:sp>
      <p:sp>
        <p:nvSpPr>
          <p:cNvPr id="229"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取得积极成果</a:t>
            </a:r>
            <a:endParaRPr lang="en-US" sz="2000" b="0" strike="noStrike" spc="-1">
              <a:solidFill>
                <a:srgbClr val="FFFFFF"/>
              </a:solidFill>
              <a:latin typeface="Arial"/>
            </a:endParaRPr>
          </a:p>
        </p:txBody>
      </p:sp>
      <p:sp>
        <p:nvSpPr>
          <p:cNvPr id="230"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沟通困难、家庭矛盾等</a:t>
            </a:r>
            <a:endParaRPr lang="en-US" sz="1600" b="0" strike="noStrike" spc="-1">
              <a:solidFill>
                <a:srgbClr val="FFFFFF"/>
              </a:solidFill>
              <a:latin typeface="Arial"/>
            </a:endParaRPr>
          </a:p>
        </p:txBody>
      </p:sp>
      <p:sp>
        <p:nvSpPr>
          <p:cNvPr id="231"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存在的问题和挑战</a:t>
            </a:r>
            <a:endParaRPr lang="en-US" sz="2000" b="0" strike="noStrike" spc="-1">
              <a:solidFill>
                <a:srgbClr val="FFFFFF"/>
              </a:solidFill>
              <a:latin typeface="Arial"/>
            </a:endParaRPr>
          </a:p>
        </p:txBody>
      </p:sp>
      <p:sp>
        <p:nvSpPr>
          <p:cNvPr id="232"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定期家访，持续跟进</a:t>
            </a:r>
            <a:endParaRPr lang="en-US" sz="1600" b="0" strike="noStrike" spc="-1">
              <a:solidFill>
                <a:srgbClr val="FFFFFF"/>
              </a:solidFill>
              <a:latin typeface="Arial"/>
            </a:endParaRPr>
          </a:p>
        </p:txBody>
      </p:sp>
      <p:sp>
        <p:nvSpPr>
          <p:cNvPr id="233"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工作的持续性和阶段性</a:t>
            </a:r>
            <a:endParaRPr lang="en-US" sz="2000" b="0" strike="noStrike" spc="-1">
              <a:solidFill>
                <a:srgbClr val="FFFFFF"/>
              </a:solidFill>
              <a:latin typeface="Arial"/>
            </a:endParaRPr>
          </a:p>
        </p:txBody>
      </p:sp>
      <p:sp>
        <p:nvSpPr>
          <p:cNvPr id="234"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35"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3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家访的启示</a:t>
            </a:r>
            <a:endParaRPr lang="en-US" sz="3600" b="0" strike="noStrike" spc="-1">
              <a:solidFill>
                <a:schemeClr val="dk1"/>
              </a:solidFill>
              <a:latin typeface="Arial"/>
            </a:endParaRPr>
          </a:p>
        </p:txBody>
      </p:sp>
      <p:sp>
        <p:nvSpPr>
          <p:cNvPr id="23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家访不仅是了解学生，更是促进学生全面发展的桥梁</a:t>
            </a:r>
            <a:endParaRPr lang="en-US" sz="1600" b="0" strike="noStrike" spc="-1">
              <a:solidFill>
                <a:srgbClr val="FFFFFF"/>
              </a:solidFill>
              <a:latin typeface="Arial"/>
            </a:endParaRPr>
          </a:p>
        </p:txBody>
      </p:sp>
      <p:sp>
        <p:nvSpPr>
          <p:cNvPr id="23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家访意义深远</a:t>
            </a:r>
            <a:endParaRPr lang="en-US" sz="2000" b="0" strike="noStrike" spc="-1">
              <a:solidFill>
                <a:srgbClr val="FFFFFF"/>
              </a:solidFill>
              <a:latin typeface="Arial"/>
            </a:endParaRPr>
          </a:p>
        </p:txBody>
      </p:sp>
      <p:sp>
        <p:nvSpPr>
          <p:cNvPr id="23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4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4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只有持续不断的家访才能取得实质性的教育效果</a:t>
            </a:r>
            <a:endParaRPr lang="en-US" sz="1600" b="0" strike="noStrike" spc="-1">
              <a:solidFill>
                <a:srgbClr val="FFFFFF"/>
              </a:solidFill>
              <a:latin typeface="Arial"/>
            </a:endParaRPr>
          </a:p>
        </p:txBody>
      </p:sp>
      <p:sp>
        <p:nvSpPr>
          <p:cNvPr id="24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持之以恒产生影响</a:t>
            </a:r>
            <a:endParaRPr lang="en-US" sz="2000" b="0" strike="noStrike" spc="-1">
              <a:solidFill>
                <a:srgbClr val="FFFFFF"/>
              </a:solidFill>
              <a:latin typeface="Arial"/>
            </a:endParaRPr>
          </a:p>
        </p:txBody>
      </p:sp>
      <p:sp>
        <p:nvSpPr>
          <p:cNvPr id="24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4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通过家访展现班主任的责任心和关怀之情</a:t>
            </a:r>
            <a:endParaRPr lang="en-US" sz="1600" b="0" strike="noStrike" spc="-1">
              <a:solidFill>
                <a:srgbClr val="FFFFFF"/>
              </a:solidFill>
              <a:latin typeface="Arial"/>
            </a:endParaRPr>
          </a:p>
        </p:txBody>
      </p:sp>
      <p:sp>
        <p:nvSpPr>
          <p:cNvPr id="24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班主任爱岗敬业体现</a:t>
            </a:r>
            <a:endParaRPr lang="en-US" sz="2000" b="0" strike="noStrike" spc="-1">
              <a:solidFill>
                <a:srgbClr val="FFFFFF"/>
              </a:solidFill>
              <a:latin typeface="Arial"/>
            </a:endParaRPr>
          </a:p>
        </p:txBody>
      </p:sp>
      <p:pic>
        <p:nvPicPr>
          <p:cNvPr id="246"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https://d.book118.com/138047030130006046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166</Paragraphs>
  <Slides>25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潘老师的教育理念</vt:lpstr>
      <vt:lpstr>目录</vt:lpstr>
      <vt:lpstr>第一章 潘老师的教育理念</vt:lpstr>
      <vt:lpstr>从学生出发</vt:lpstr>
      <vt:lpstr>引导学生自主学习</vt:lpstr>
      <vt:lpstr>教育与实践相结合</vt:lpstr>
      <vt:lpstr>以身作则</vt:lpstr>
      <vt:lpstr>第2章 潘老师的教学方法</vt:lpstr>
      <vt:lpstr> </vt:lpstr>
      <vt:lpstr>激发学生思维</vt:lpstr>
      <vt:lpstr>个性化辅导</vt:lpstr>
      <vt:lpstr>注重实践教学</vt:lpstr>
      <vt:lpstr>教育的力量</vt:lpstr>
      <vt:lpstr>第3章 潘老师的班级管理</vt:lpstr>
      <vt:lpstr> </vt:lpstr>
      <vt:lpstr>关注学生个体差异</vt:lpstr>
      <vt:lpstr>培养学生自我管理能力</vt:lpstr>
      <vt:lpstr>合作育人</vt:lpstr>
      <vt:lpstr>总结</vt:lpstr>
      <vt:lpstr>第4章 潘老师的家访工作</vt:lpstr>
      <vt:lpstr> </vt:lpstr>
      <vt:lpstr>家访的策略与方法</vt:lpstr>
      <vt:lpstr>家访的成果与反思</vt:lpstr>
      <vt:lpstr>家访的启示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2024-09-27T20:50:59.163</cp:lastPrinted>
  <dcterms:created xsi:type="dcterms:W3CDTF">2024-09-27T12:50:59Z</dcterms:created>
  <dcterms:modified xsi:type="dcterms:W3CDTF">2024-09-27T12:51:01Z</dcterms:modified>
</cp:coreProperties>
</file>