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TGHRGK+FGMNAB+ArialMT"/>
      <p:regular r:id="rId16"/>
    </p:embeddedFont>
    <p:embeddedFont>
      <p:font typeface="NVCTRT+MS-UIGothic"/>
      <p:regular r:id="rId17"/>
    </p:embeddedFont>
    <p:embeddedFont>
      <p:font typeface="TDIIQC+WDWWFE+MicrosoftYaHei-Bold"/>
      <p:regular r:id="rId18"/>
    </p:embeddedFont>
    <p:embeddedFont>
      <p:font typeface="FKROUK+UUEOHT+MicrosoftYaHei"/>
      <p:regular r:id="rId19"/>
    </p:embeddedFont>
    <p:embeddedFont>
      <p:font typeface="RQEDLW+UUEOHT+MicrosoftYaHei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365CB-5B18-4C86-9466-4BFB582E0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586FD-A7BF-4FBA-B02A-B1779ED56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95BF7-3853-4851-9526-F4C47E1D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DB420-2D76-4CCF-9F4D-2CD97F2AB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2E69D-DB84-489A-9FCE-99302049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794F3-4749-4844-A24E-FBE050EC5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03D22-F7CC-4C2F-9D89-B787CA3D1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058F6-F476-4A59-8BB9-2737A0FC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494FE-7C2A-43D2-AAB2-0A4753B0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6CE99-A8E5-4950-9D01-8D27BE02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E4523-036B-4400-A942-7F99452FC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2001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794825"/>
            <a:ext cx="4790381" cy="1342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GHRGK+FGMNAB+ArialMT"/>
                <a:cs typeface="TGHRGK+FGMNA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VCTRT+MS-UIGothic"/>
                <a:cs typeface="NVCTRT+MS-UIGothic"/>
              </a:rPr>
              <a:t>高血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FFFFFF"/>
                </a:solidFill>
                <a:latin typeface="NVCTRT+MS-UIGothic"/>
                <a:cs typeface="NVCTRT+MS-UIGothic"/>
              </a:rPr>
              <a:t>及心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2400">
                <a:solidFill>
                  <a:srgbClr val="FFFFFF"/>
                </a:solidFill>
                <a:latin typeface="NVCTRT+MS-UIGothic"/>
                <a:cs typeface="NVCTRT+MS-UIGothic"/>
              </a:rPr>
              <a:t>血管疾病概述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GHRGK+FGMNAB+ArialMT"/>
                <a:cs typeface="TGHRGK+FGMNA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VCTRT+MS-UIGothic"/>
                <a:cs typeface="NVCTRT+MS-UIGothic"/>
              </a:rPr>
              <a:t>高血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FFFFFF"/>
                </a:solidFill>
                <a:latin typeface="NVCTRT+MS-UIGothic"/>
                <a:cs typeface="NVCTRT+MS-UIGothic"/>
              </a:rPr>
              <a:t>及心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2400">
                <a:solidFill>
                  <a:srgbClr val="FFFFFF"/>
                </a:solidFill>
                <a:latin typeface="NVCTRT+MS-UIGothic"/>
                <a:cs typeface="NVCTRT+MS-UIGothic"/>
              </a:rPr>
              <a:t>血管疾病的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NVCTRT+MS-UIGothic"/>
                <a:cs typeface="NVCTRT+MS-UIGothic"/>
              </a:rPr>
              <a:t>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TDIIQC+WDWWFE+MicrosoftYaHei-Bold"/>
                <a:cs typeface="TDIIQC+WDWWF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与分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NVCTRT+MS-UIGothic"/>
                <a:cs typeface="NVCTRT+MS-UIGothic"/>
              </a:rPr>
              <a:t>定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高血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及心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血管疾病是一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的慢性疾病，主要涉及心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血管、大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等重要器官。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NVCTRT+MS-UIGothic"/>
                <a:cs typeface="NVCTRT+MS-UIGothic"/>
              </a:rPr>
              <a:t>分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高血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可分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性高血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性高血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，心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血管疾病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括冠心病、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梗塞、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出血等。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NVCTRT+MS-UIGothic"/>
                <a:cs typeface="NVCTRT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高血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及心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血管疾病的病因复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主要包括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境、生活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等因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VCTRT+MS-UIGothic"/>
                <a:cs typeface="NVCTRT+MS-UIGothic"/>
              </a:rPr>
              <a:t>病理机制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致血管壁增厚、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性下降，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血管疾病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脉粥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硬化、血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VCTRT+MS-UIGothic"/>
                <a:cs typeface="NVCTRT+MS-UIGothic"/>
              </a:rPr>
              <a:t>栓形成等因素有关。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症状与危害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BA242F"/>
                </a:solidFill>
                <a:latin typeface="NVCTRT+MS-UIGothic"/>
                <a:cs typeface="NVCTRT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高血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的症状包括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痛、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头晕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、心悸、疲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等，心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血管疾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病的症状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根据具体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型而有所不同，如胸痛、呼吸困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瘫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BA242F"/>
                </a:solidFill>
                <a:latin typeface="NVCTRT+MS-UIGothic"/>
                <a:cs typeface="NVCTRT+MS-UIGothic"/>
              </a:rPr>
              <a:t>危害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高血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及心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血管疾病可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致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重的并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症，如心力衰竭、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卒中、心肌梗塞等，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重影响患者的生活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量和生存期。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TDIIQC+WDWWFE+MicrosoftYaHei-Bold"/>
                <a:cs typeface="TDIIQC+WDWWF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健康生活方式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NVCTRT+MS-UIGothic"/>
                <a:cs typeface="NVCTRT+MS-UIGothic"/>
              </a:rPr>
              <a:t>均衡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饮</a:t>
            </a:r>
            <a:r>
              <a:rPr sz="1550">
                <a:solidFill>
                  <a:srgbClr val="BA242F"/>
                </a:solidFill>
                <a:latin typeface="NVCTRT+MS-UIGothic"/>
                <a:cs typeface="NVCTRT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NVCTRT+MS-UIGothic"/>
                <a:cs typeface="NVCTRT+MS-UIGothic"/>
              </a:rPr>
              <a:t>控制体重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保持低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、低脂、低糖的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，多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入蔬菜水果和全谷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食物，减少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饱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和脂肪和反式</a:t>
            </a:r>
          </a:p>
          <a:p>
            <a:pPr marL="137160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脂肪的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保持健康的体重范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，避免肥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胖和超重。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NVCTRT+MS-UIGothic"/>
                <a:cs typeface="NVCTRT+MS-UIGothic"/>
              </a:rPr>
              <a:t>适量运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NVCTRT+MS-UIGothic"/>
                <a:cs typeface="NVCTRT+MS-UIGothic"/>
              </a:rPr>
              <a:t>戒烟限酒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71288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每周至少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行</a:t>
            </a:r>
            <a:r>
              <a:rPr sz="1350">
                <a:solidFill>
                  <a:srgbClr val="5C0B15"/>
                </a:solidFill>
                <a:latin typeface="FKROUK+UUEOHT+MicrosoftYaHei"/>
                <a:cs typeface="FKROUK+UUEOHT+MicrosoftYaHei"/>
              </a:rPr>
              <a:t>150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中等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度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戒烟并限制酒精的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入量，男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43100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的有氧运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，如快走、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骑车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或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性每天不超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两份，女性每天</a:t>
            </a:r>
          </a:p>
          <a:p>
            <a:pPr marL="13716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不超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一份。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032000" y="567802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游泳等，运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动时应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避免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烈运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NVCTRT+MS-UIGothic"/>
                <a:cs typeface="NVCT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定期健康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IIQC+WDWWFE+MicrosoftYaHei-Bold"/>
                <a:cs typeface="TDIIQC+WDWWF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IIQC+WDWWFE+MicrosoftYaHei-Bold"/>
                <a:cs typeface="TDIIQC+WDWWF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IIQC+WDWWFE+MicrosoftYaHei-Bold"/>
                <a:cs typeface="TDIIQC+WDWWF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NVCTRT+MS-UIGothic"/>
                <a:cs typeface="NVCTRT+MS-UIGothic"/>
              </a:rPr>
              <a:t>定期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检测</a:t>
            </a:r>
            <a:r>
              <a:rPr sz="2000" spc="25">
                <a:solidFill>
                  <a:srgbClr val="BA242F"/>
                </a:solidFill>
                <a:latin typeface="NVCTRT+MS-UIGothic"/>
                <a:cs typeface="NVCTRT+MS-UIGothic"/>
              </a:rPr>
              <a:t>血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NVCTRT+MS-UIGothic"/>
                <a:cs typeface="NVCTRT+MS-UIGothic"/>
              </a:rPr>
              <a:t>定期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检测</a:t>
            </a:r>
            <a:r>
              <a:rPr sz="2000" spc="25">
                <a:solidFill>
                  <a:srgbClr val="BA242F"/>
                </a:solidFill>
                <a:latin typeface="NVCTRT+MS-UIGothic"/>
                <a:cs typeface="NVCTRT+MS-UIGothic"/>
              </a:rPr>
              <a:t>血脂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NVCTRT+MS-UIGothic"/>
                <a:cs typeface="NVCTRT+MS-UIGothic"/>
              </a:rPr>
              <a:t>其他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至少每年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一次血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如有高血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家族史或出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高血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症状，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增加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至少每五年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一次血脂，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了解胆固醇和甘油三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酯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水平。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根据个人情况，定期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电图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、心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超声等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以便早期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血管疾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物治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BA242F"/>
                </a:solidFill>
                <a:latin typeface="NVCTRT+MS-UIGothic"/>
                <a:cs typeface="NVCTRT+MS-UIGothic"/>
              </a:rPr>
              <a:t>与管理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NVCTRT+MS-UIGothic"/>
                <a:cs typeface="NVCTRT+MS-UIGothic"/>
              </a:rPr>
              <a:t>遵循医嘱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NVCTRT+MS-UIGothic"/>
                <a:cs typeface="NVCTRT+MS-UIGothic"/>
              </a:rPr>
              <a:t>自我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BA242F"/>
                </a:solidFill>
                <a:latin typeface="NVCTRT+MS-UIGothic"/>
                <a:cs typeface="NVCTRT+MS-UIGothic"/>
              </a:rPr>
              <a:t>整生活方式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按照医生的建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使用降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降脂等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物，不要随意停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或更改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在家中定期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情况，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数据并定期与医生沟通。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物治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的同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整生活方式，如改善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食、增加运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等，以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物治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5C0B15"/>
                </a:solidFill>
                <a:latin typeface="NVCTRT+MS-UIGothic"/>
                <a:cs typeface="NVCTRT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TDIIQC+WDWWFE+MicrosoftYaHei-Bold"/>
                <a:cs typeface="TDIIQC+WDWWF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https://d.book118.com/138052001054006036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TGHRGK+FGMNAB+ArialMT</vt:lpstr>
      <vt:lpstr>Times New Roman</vt:lpstr>
      <vt:lpstr>NVCTRT+MS-UIGothic</vt:lpstr>
      <vt:lpstr>SimSun</vt:lpstr>
      <vt:lpstr>TDIIQC+WDWWFE+MicrosoftYaHei-Bold</vt:lpstr>
      <vt:lpstr>FKROUK+UUEOHT+MicrosoftYaHei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2024-09-15T16:37:27.282</cp:lastPrinted>
  <dcterms:created xsi:type="dcterms:W3CDTF">2024-09-15T08:37:27Z</dcterms:created>
  <dcterms:modified xsi:type="dcterms:W3CDTF">2024-09-15T08:37:28Z</dcterms:modified>
</cp:coreProperties>
</file>