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0693400" cy="756285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C8A2C3-23EA-475E-862D-B790BFDBD7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F5D236-6C29-4443-A180-B945E3C06B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B51B99-755F-4E2E-B987-7E1B0B243B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4960FE-6A15-46A5-A857-AE00712B24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36B8C9-0314-4C75-90ED-D53E3FAA27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48BEAD-9591-4043-B43A-EC5DB7489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87A031-FF50-4739-B434-6CB61C759B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7B0287-7244-453D-A7D5-86970F575C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173D3D-2051-4EB5-93D3-9C72E6969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20D406-4434-4022-9D67-B9322F6F0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FDB190-E5AC-4C55-B6CE-58C5193D44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052003016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781071" y="2473757"/>
            <a:ext cx="6032500" cy="1178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151"/>
              </a:lnSpc>
            </a:pPr>
            <a:endParaRPr lang="Arial" altLang="Arial" sz="100"/>
          </a:p>
          <a:p>
            <a:pPr marL="12700" algn="l" rtl="0" eaLnBrk="0">
              <a:lnSpc>
                <a:spcPct val="80000"/>
              </a:lnSpc>
            </a:pPr>
            <a:r>
              <a:rPr sz="2100" kern="0" spc="0">
                <a:solidFill>
                  <a:srgbClr val="005EEC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Simple</a:t>
            </a:r>
            <a:r>
              <a:rPr sz="2100" kern="0" spc="20">
                <a:solidFill>
                  <a:srgbClr val="005EEC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        </a:t>
            </a:r>
            <a:r>
              <a:rPr sz="2100" kern="0" spc="10">
                <a:solidFill>
                  <a:srgbClr val="005EEC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&amp;</a:t>
            </a:r>
            <a:r>
              <a:rPr sz="2100" kern="0" spc="0">
                <a:solidFill>
                  <a:srgbClr val="005EEC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Creative</a:t>
            </a:r>
            <a:endParaRPr lang="Times New Roman" altLang="Times New Roman" sz="2100"/>
          </a:p>
          <a:p>
            <a:pPr algn="l" rtl="0" eaLnBrk="0">
              <a:lnSpc>
                <a:spcPct val="104000"/>
              </a:lnSpc>
            </a:pPr>
            <a:endParaRPr lang="Arial" altLang="Arial" sz="1400"/>
          </a:p>
          <a:p>
            <a:pPr marL="33655" algn="l" rtl="0" eaLnBrk="0">
              <a:lnSpc>
                <a:spcPct val="96000"/>
              </a:lnSpc>
              <a:spcBef>
                <a:spcPts val="7"/>
              </a:spcBef>
            </a:pPr>
            <a:r>
              <a:rPr sz="4600" b="1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月经不调的症状与表现</a:t>
            </a:r>
            <a:endParaRPr lang="SimHei" altLang="SimHei" sz="4600"/>
          </a:p>
        </p:txBody>
      </p:sp>
      <p:sp>
        <p:nvSpPr>
          <p:cNvPr id="6" name="textbox 6"/>
          <p:cNvSpPr/>
          <p:nvPr/>
        </p:nvSpPr>
        <p:spPr>
          <a:xfrm>
            <a:off x="1196225" y="4393814"/>
            <a:ext cx="909955" cy="2305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611"/>
              </a:lnSpc>
            </a:pPr>
            <a:r>
              <a:rPr sz="1300" b="1" kern="0" spc="-4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汇报人</a:t>
            </a:r>
            <a:r>
              <a:rPr sz="1300" kern="0" spc="-4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：</a:t>
            </a:r>
            <a:r>
              <a:rPr sz="1300" kern="0" spc="-40">
                <a:solidFill>
                  <a:srgbClr val="FFFFFF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xxx</a:t>
            </a:r>
            <a:endParaRPr lang="Times New Roman" altLang="Times New Roman" sz="13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10" name="textbox 10"/>
          <p:cNvSpPr/>
          <p:nvPr/>
        </p:nvSpPr>
        <p:spPr>
          <a:xfrm>
            <a:off x="6026183" y="4719784"/>
            <a:ext cx="2254250" cy="7124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601"/>
              </a:lnSpc>
            </a:pPr>
            <a:endParaRPr lang="Arial" altLang="Arial" sz="100"/>
          </a:p>
          <a:p>
            <a:pPr marL="12700" algn="l" rtl="0" eaLnBrk="0">
              <a:lnSpc>
                <a:spcPct val="80000"/>
              </a:lnSpc>
            </a:pPr>
            <a:r>
              <a:rPr sz="1500" kern="0" spc="-10">
                <a:solidFill>
                  <a:srgbClr val="006BF7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05.</a:t>
            </a:r>
            <a:endParaRPr lang="SimSun" altLang="SimSun" sz="15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400"/>
          </a:p>
          <a:p>
            <a:pPr marL="18415" algn="l" rtl="0" eaLnBrk="0">
              <a:lnSpc>
                <a:spcPct val="95000"/>
              </a:lnSpc>
              <a:spcBef>
                <a:spcPts val="5"/>
              </a:spcBef>
            </a:pPr>
            <a:r>
              <a:rPr sz="1800" kern="0" spc="-50">
                <a:solidFill>
                  <a:srgbClr val="006BF7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月经不调的预防与调养</a:t>
            </a:r>
            <a:endParaRPr lang="SimHei" altLang="SimHei" sz="1800"/>
          </a:p>
        </p:txBody>
      </p:sp>
      <p:sp>
        <p:nvSpPr>
          <p:cNvPr id="12" name="textbox 12"/>
          <p:cNvSpPr/>
          <p:nvPr/>
        </p:nvSpPr>
        <p:spPr>
          <a:xfrm>
            <a:off x="2933652" y="4726136"/>
            <a:ext cx="2258060" cy="7061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601"/>
              </a:lnSpc>
            </a:pPr>
            <a:endParaRPr lang="Arial" altLang="Arial" sz="100"/>
          </a:p>
          <a:p>
            <a:pPr marL="12700" algn="l" rtl="0" eaLnBrk="0">
              <a:lnSpc>
                <a:spcPct val="80000"/>
              </a:lnSpc>
            </a:pPr>
            <a:r>
              <a:rPr sz="1500" kern="0" spc="-10">
                <a:solidFill>
                  <a:srgbClr val="0061F4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04.</a:t>
            </a:r>
            <a:endParaRPr lang="SimSun" altLang="SimSun" sz="15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400"/>
          </a:p>
          <a:p>
            <a:pPr marL="19050" algn="l" rtl="0" eaLnBrk="0">
              <a:lnSpc>
                <a:spcPct val="95000"/>
              </a:lnSpc>
              <a:spcBef>
                <a:spcPts val="3"/>
              </a:spcBef>
            </a:pPr>
            <a:r>
              <a:rPr sz="1800" kern="0" spc="-50">
                <a:solidFill>
                  <a:srgbClr val="006AF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月经不调的诊断与治疗</a:t>
            </a:r>
            <a:endParaRPr lang="SimHei" altLang="SimHei" sz="1800"/>
          </a:p>
        </p:txBody>
      </p:sp>
      <p:sp>
        <p:nvSpPr>
          <p:cNvPr id="14" name="textbox 14"/>
          <p:cNvSpPr/>
          <p:nvPr/>
        </p:nvSpPr>
        <p:spPr>
          <a:xfrm>
            <a:off x="759275" y="1316070"/>
            <a:ext cx="1304925" cy="11607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457"/>
              </a:lnSpc>
            </a:pPr>
            <a:endParaRPr lang="Arial" altLang="Arial" sz="100"/>
          </a:p>
          <a:p>
            <a:pPr marL="34290" algn="l" rtl="0" eaLnBrk="0">
              <a:lnSpc>
                <a:spcPct val="84000"/>
              </a:lnSpc>
            </a:pPr>
            <a:r>
              <a:rPr sz="1200" kern="0" spc="10">
                <a:solidFill>
                  <a:srgbClr val="005DE9">
                    <a:alpha val="100000"/>
                  </a:srgbClr>
                </a:solidFill>
                <a:latin typeface="Arial"/>
                <a:ea typeface="Arial"/>
                <a:cs typeface="Arial"/>
              </a:rPr>
              <a:t>Contents</a:t>
            </a:r>
            <a:endParaRPr lang="Arial" altLang="Arial" sz="1200"/>
          </a:p>
          <a:p>
            <a:pPr algn="r" rtl="0" eaLnBrk="0">
              <a:lnSpc>
                <a:spcPct val="97000"/>
              </a:lnSpc>
              <a:spcBef>
                <a:spcPts val="1324"/>
              </a:spcBef>
            </a:pPr>
            <a:r>
              <a:rPr sz="5500" b="1" kern="0" spc="-7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目</a:t>
            </a:r>
            <a:r>
              <a:rPr sz="5500" b="1" kern="0" spc="-2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录</a:t>
            </a:r>
            <a:endParaRPr lang="SimHei" altLang="SimHei" sz="5500"/>
          </a:p>
        </p:txBody>
      </p:sp>
      <p:sp>
        <p:nvSpPr>
          <p:cNvPr id="16" name="textbox 16"/>
          <p:cNvSpPr/>
          <p:nvPr/>
        </p:nvSpPr>
        <p:spPr>
          <a:xfrm>
            <a:off x="1384285" y="3023556"/>
            <a:ext cx="1591310" cy="7258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767"/>
              </a:lnSpc>
            </a:pPr>
            <a:endParaRPr lang="Arial" altLang="Arial" sz="100"/>
          </a:p>
          <a:p>
            <a:pPr marL="12700" algn="l" rtl="0" eaLnBrk="0">
              <a:lnSpc>
                <a:spcPct val="81000"/>
              </a:lnSpc>
            </a:pPr>
            <a:r>
              <a:rPr sz="1500" kern="0" spc="-10">
                <a:solidFill>
                  <a:srgbClr val="0069F4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01.</a:t>
            </a:r>
            <a:endParaRPr lang="SimSun" altLang="SimSun" sz="15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400"/>
          </a:p>
          <a:p>
            <a:pPr marL="19050" algn="l" rtl="0" eaLnBrk="0">
              <a:lnSpc>
                <a:spcPct val="95000"/>
              </a:lnSpc>
              <a:spcBef>
                <a:spcPts val="3"/>
              </a:spcBef>
            </a:pPr>
            <a:r>
              <a:rPr sz="1800" kern="0" spc="-50">
                <a:solidFill>
                  <a:srgbClr val="0069F4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月经不调的症状</a:t>
            </a:r>
            <a:endParaRPr lang="SimHei" altLang="SimHei" sz="1800"/>
          </a:p>
        </p:txBody>
      </p:sp>
      <p:sp>
        <p:nvSpPr>
          <p:cNvPr id="18" name="textbox 18"/>
          <p:cNvSpPr/>
          <p:nvPr/>
        </p:nvSpPr>
        <p:spPr>
          <a:xfrm>
            <a:off x="7569241" y="3024344"/>
            <a:ext cx="1584325" cy="7219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601"/>
              </a:lnSpc>
            </a:pPr>
            <a:endParaRPr lang="Arial" altLang="Arial" sz="100"/>
          </a:p>
          <a:p>
            <a:pPr marL="12700" algn="l" rtl="0" eaLnBrk="0">
              <a:lnSpc>
                <a:spcPct val="80000"/>
              </a:lnSpc>
            </a:pPr>
            <a:r>
              <a:rPr sz="1500" kern="0" spc="-10">
                <a:solidFill>
                  <a:srgbClr val="005DEA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03.</a:t>
            </a:r>
            <a:endParaRPr lang="SimSun" altLang="SimSun" sz="1500"/>
          </a:p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400"/>
          </a:p>
          <a:p>
            <a:pPr marL="12700" algn="l" rtl="0" eaLnBrk="0">
              <a:lnSpc>
                <a:spcPct val="96000"/>
              </a:lnSpc>
              <a:spcBef>
                <a:spcPts val="2"/>
              </a:spcBef>
            </a:pPr>
            <a:r>
              <a:rPr sz="1800" kern="0" spc="-50">
                <a:solidFill>
                  <a:srgbClr val="005DE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月经不调的病因</a:t>
            </a:r>
            <a:endParaRPr lang="SimHei" altLang="SimHei" sz="1800"/>
          </a:p>
        </p:txBody>
      </p:sp>
      <p:sp>
        <p:nvSpPr>
          <p:cNvPr id="20" name="textbox 20"/>
          <p:cNvSpPr/>
          <p:nvPr/>
        </p:nvSpPr>
        <p:spPr>
          <a:xfrm>
            <a:off x="4476710" y="3024344"/>
            <a:ext cx="1592580" cy="7175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601"/>
              </a:lnSpc>
            </a:pPr>
            <a:endParaRPr lang="Arial" altLang="Arial" sz="100"/>
          </a:p>
          <a:p>
            <a:pPr marL="12700" algn="l" rtl="0" eaLnBrk="0">
              <a:lnSpc>
                <a:spcPct val="80000"/>
              </a:lnSpc>
            </a:pPr>
            <a:r>
              <a:rPr sz="1500" kern="0" spc="-10">
                <a:solidFill>
                  <a:srgbClr val="005DEA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02.</a:t>
            </a:r>
            <a:endParaRPr lang="SimSun" altLang="SimSun" sz="15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400"/>
          </a:p>
          <a:p>
            <a:pPr marL="22225" algn="l" rtl="0" eaLnBrk="0">
              <a:lnSpc>
                <a:spcPct val="96000"/>
              </a:lnSpc>
              <a:spcBef>
                <a:spcPts val="5"/>
              </a:spcBef>
            </a:pPr>
            <a:r>
              <a:rPr sz="1800" b="1" kern="0" spc="-60">
                <a:solidFill>
                  <a:srgbClr val="0061F4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月经不调的表现</a:t>
            </a:r>
            <a:endParaRPr lang="SimHei" altLang="SimHei" sz="18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" name="picture 2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24" name="textbox 24"/>
          <p:cNvSpPr/>
          <p:nvPr/>
        </p:nvSpPr>
        <p:spPr>
          <a:xfrm>
            <a:off x="755620" y="2450786"/>
            <a:ext cx="4679950" cy="13138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924"/>
              </a:lnSpc>
            </a:pPr>
            <a:endParaRPr lang="Arial" altLang="Arial" sz="100"/>
          </a:p>
          <a:p>
            <a:pPr marL="12700" algn="l" rtl="0" eaLnBrk="0">
              <a:lnSpc>
                <a:spcPct val="82000"/>
              </a:lnSpc>
            </a:pPr>
            <a:r>
              <a:rPr sz="2200" kern="0" spc="-20">
                <a:solidFill>
                  <a:srgbClr val="005FEF">
                    <a:alpha val="100000"/>
                  </a:srgbClr>
                </a:solidFill>
                <a:latin typeface="Arial"/>
                <a:ea typeface="Arial"/>
                <a:cs typeface="Arial"/>
              </a:rPr>
              <a:t>Part        </a:t>
            </a:r>
            <a:r>
              <a:rPr sz="2200" kern="0" spc="-30">
                <a:solidFill>
                  <a:srgbClr val="005FEF">
                    <a:alpha val="100000"/>
                  </a:srgbClr>
                </a:solidFill>
                <a:latin typeface="Arial"/>
                <a:ea typeface="Arial"/>
                <a:cs typeface="Arial"/>
              </a:rPr>
              <a:t> One</a:t>
            </a:r>
            <a:endParaRPr lang="Arial" altLang="Arial" sz="2200"/>
          </a:p>
          <a:p>
            <a:pPr algn="l" rtl="0" eaLnBrk="0">
              <a:lnSpc>
                <a:spcPct val="103000"/>
              </a:lnSpc>
            </a:pPr>
            <a:endParaRPr lang="Arial" altLang="Arial" sz="1700"/>
          </a:p>
          <a:p>
            <a:pPr algn="l" rtl="0" eaLnBrk="0">
              <a:lnSpc>
                <a:spcPct val="11065"/>
              </a:lnSpc>
            </a:pPr>
            <a:endParaRPr lang="Arial" altLang="Arial" sz="100"/>
          </a:p>
          <a:p>
            <a:pPr marL="21590" algn="l" rtl="0" eaLnBrk="0">
              <a:lnSpc>
                <a:spcPct val="96000"/>
              </a:lnSpc>
            </a:pPr>
            <a:r>
              <a:rPr sz="5100" b="1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月经不调的症状</a:t>
            </a:r>
            <a:endParaRPr lang="SimHei" altLang="SimHei" sz="5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6" name="picture 2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28" name="textbox 28"/>
          <p:cNvSpPr/>
          <p:nvPr/>
        </p:nvSpPr>
        <p:spPr>
          <a:xfrm>
            <a:off x="2146297" y="2127345"/>
            <a:ext cx="2413635" cy="38608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80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1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周期过长或过短</a:t>
            </a:r>
            <a:endParaRPr lang="SimSun" altLang="SimSun" sz="11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marL="12700" algn="l" rtl="0" eaLnBrk="0">
              <a:lnSpc>
                <a:spcPct val="99000"/>
              </a:lnSpc>
              <a:spcBef>
                <a:spcPts val="341"/>
              </a:spcBef>
            </a:pPr>
            <a:r>
              <a:rPr sz="11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周期不规律，提前或延迟</a:t>
            </a:r>
            <a:endParaRPr lang="SimSun" altLang="SimSun" sz="11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marL="12700" algn="l" rtl="0" eaLnBrk="0">
              <a:lnSpc>
                <a:spcPct val="99000"/>
              </a:lnSpc>
              <a:spcBef>
                <a:spcPts val="338"/>
              </a:spcBef>
            </a:pPr>
            <a:r>
              <a:rPr sz="11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闭经，月经停止超过3</a:t>
            </a:r>
            <a:r>
              <a:rPr sz="11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个月</a:t>
            </a:r>
            <a:endParaRPr lang="SimSun" altLang="SimSun" sz="11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42000"/>
              </a:lnSpc>
            </a:pPr>
            <a:endParaRPr lang="Arial" altLang="Arial" sz="200"/>
          </a:p>
          <a:p>
            <a:pPr marL="12700" algn="l" rtl="0" eaLnBrk="0">
              <a:lnSpc>
                <a:spcPct val="99000"/>
              </a:lnSpc>
              <a:spcBef>
                <a:spcPts val="1"/>
              </a:spcBef>
            </a:pPr>
            <a:r>
              <a:rPr sz="11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痛经，月经来潮前或来潮时腹部疼痛</a:t>
            </a:r>
            <a:endParaRPr lang="SimSun" altLang="SimSun" sz="1100"/>
          </a:p>
        </p:txBody>
      </p:sp>
      <p:sp>
        <p:nvSpPr>
          <p:cNvPr id="30" name="textbox 30"/>
          <p:cNvSpPr/>
          <p:nvPr/>
        </p:nvSpPr>
        <p:spPr>
          <a:xfrm>
            <a:off x="818006" y="1304680"/>
            <a:ext cx="1457960" cy="4425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195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2800" b="1" kern="0" spc="0">
                <a:solidFill>
                  <a:srgbClr val="005FF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周期异常</a:t>
            </a:r>
            <a:endParaRPr lang="SimHei" altLang="SimHei" sz="28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2" name="picture 3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graphicFrame>
        <p:nvGraphicFramePr>
          <p:cNvPr id="34" name="table 34"/>
          <p:cNvGraphicFramePr>
            <a:graphicFrameLocks noGrp="1"/>
          </p:cNvGraphicFramePr>
          <p:nvPr/>
        </p:nvGraphicFramePr>
        <p:xfrm>
          <a:off x="742977" y="3507970"/>
          <a:ext cx="9003030" cy="1270635"/>
        </p:xfrm>
        <a:graphic>
          <a:graphicData uri="http://schemas.openxmlformats.org/drawingml/2006/table">
            <a:tbl>
              <a:tblPr/>
              <a:tblGrid>
                <a:gridCol w="2058670"/>
                <a:gridCol w="2451100"/>
                <a:gridCol w="2444750"/>
                <a:gridCol w="2048510"/>
              </a:tblGrid>
              <a:tr h="28320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283"/>
                        </a:lnSpc>
                      </a:pPr>
                      <a:endParaRPr lang="Arial" altLang="Arial" sz="100"/>
                    </a:p>
                    <a:p>
                      <a:pPr algn="l" rtl="0" eaLnBrk="0">
                        <a:lnSpc>
                          <a:spcPct val="94000"/>
                        </a:lnSpc>
                      </a:pPr>
                      <a:r>
                        <a:rPr sz="18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周期异常：周期</a:t>
                      </a:r>
                      <a:endParaRPr lang="SimSun" altLang="SimSun" sz="1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283"/>
                        </a:lnSpc>
                      </a:pPr>
                      <a:endParaRPr lang="Arial" altLang="Arial" sz="100"/>
                    </a:p>
                    <a:p>
                      <a:pPr marL="398779" algn="l" rtl="0" eaLnBrk="0">
                        <a:lnSpc>
                          <a:spcPct val="94000"/>
                        </a:lnSpc>
                      </a:pPr>
                      <a:r>
                        <a:rPr sz="18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经期异常：经期</a:t>
                      </a:r>
                      <a:endParaRPr lang="SimSun" altLang="SimSun" sz="1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283"/>
                        </a:lnSpc>
                      </a:pPr>
                      <a:endParaRPr lang="Arial" altLang="Arial" sz="100"/>
                    </a:p>
                    <a:p>
                      <a:pPr marL="391795" algn="l" rtl="0" eaLnBrk="0">
                        <a:lnSpc>
                          <a:spcPct val="94000"/>
                        </a:lnSpc>
                      </a:pPr>
                      <a:r>
                        <a:rPr sz="18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伴随症状：如痛</a:t>
                      </a:r>
                      <a:endParaRPr lang="SimSun" altLang="SimSun" sz="1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8143"/>
                        </a:lnSpc>
                      </a:pPr>
                      <a:endParaRPr lang="Arial" altLang="Arial" sz="100"/>
                    </a:p>
                    <a:p>
                      <a:pPr algn="r" rtl="0" eaLnBrk="0">
                        <a:lnSpc>
                          <a:spcPct val="95000"/>
                        </a:lnSpc>
                      </a:pPr>
                      <a:r>
                        <a:rPr sz="18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情绪影响：情绪</a:t>
                      </a:r>
                      <a:endParaRPr lang="SimSun" altLang="SimSun" sz="1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861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300"/>
                    </a:p>
                    <a:p>
                      <a:pPr algn="l" rtl="0" eaLnBrk="0">
                        <a:lnSpc>
                          <a:spcPct val="95000"/>
                        </a:lnSpc>
                        <a:spcBef>
                          <a:spcPts val="1"/>
                        </a:spcBef>
                      </a:pPr>
                      <a:r>
                        <a:rPr sz="18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过长或过短，超</a:t>
                      </a:r>
                      <a:endParaRPr lang="SimSun" altLang="SimSun" sz="1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300"/>
                    </a:p>
                    <a:p>
                      <a:pPr marL="398779" algn="l" rtl="0" eaLnBrk="0">
                        <a:lnSpc>
                          <a:spcPct val="95000"/>
                        </a:lnSpc>
                        <a:spcBef>
                          <a:spcPts val="1"/>
                        </a:spcBef>
                      </a:pPr>
                      <a:r>
                        <a:rPr sz="18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过长或过短，经</a:t>
                      </a:r>
                      <a:endParaRPr lang="SimSun" altLang="SimSun" sz="1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400"/>
                    </a:p>
                    <a:p>
                      <a:pPr marL="391795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18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经、腰酸、乳房</a:t>
                      </a:r>
                      <a:endParaRPr lang="SimSun" altLang="SimSun" sz="1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300"/>
                    </a:p>
                    <a:p>
                      <a:pPr marL="391795" algn="l" rtl="0" eaLnBrk="0">
                        <a:lnSpc>
                          <a:spcPct val="95000"/>
                        </a:lnSpc>
                        <a:spcBef>
                          <a:spcPts val="1"/>
                        </a:spcBef>
                      </a:pPr>
                      <a:r>
                        <a:rPr sz="1800" kern="0" spc="-9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波动大，易怒、</a:t>
                      </a:r>
                      <a:endParaRPr lang="SimSun" altLang="SimSun" sz="1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3880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300"/>
                    </a:p>
                    <a:p>
                      <a:pPr algn="l" rtl="0" eaLnBrk="0">
                        <a:lnSpc>
                          <a:spcPct val="83000"/>
                        </a:lnSpc>
                        <a:spcBef>
                          <a:spcPts val="2"/>
                        </a:spcBef>
                      </a:pPr>
                      <a:r>
                        <a:rPr sz="18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过或低于正常范</a:t>
                      </a:r>
                      <a:endParaRPr lang="SimSun" altLang="SimSun" sz="1800"/>
                    </a:p>
                    <a:p>
                      <a:pPr algn="l" rtl="0" eaLnBrk="0">
                        <a:lnSpc>
                          <a:spcPts val="2749"/>
                        </a:lnSpc>
                      </a:pPr>
                      <a:r>
                        <a:rPr sz="18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围</a:t>
                      </a:r>
                      <a:endParaRPr lang="SimSun" altLang="SimSun" sz="1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Arial" altLang="Arial" sz="300"/>
                    </a:p>
                    <a:p>
                      <a:pPr marL="398779" algn="l" rtl="0" eaLnBrk="0">
                        <a:lnSpc>
                          <a:spcPct val="95000"/>
                        </a:lnSpc>
                        <a:spcBef>
                          <a:spcPts val="3"/>
                        </a:spcBef>
                      </a:pPr>
                      <a:r>
                        <a:rPr sz="18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量过多或过少</a:t>
                      </a:r>
                      <a:endParaRPr lang="SimSun" altLang="SimSun" sz="1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300"/>
                    </a:p>
                    <a:p>
                      <a:pPr marL="391795" algn="l" rtl="0" eaLnBrk="0">
                        <a:lnSpc>
                          <a:spcPct val="95000"/>
                        </a:lnSpc>
                        <a:spcBef>
                          <a:spcPts val="3"/>
                        </a:spcBef>
                      </a:pPr>
                      <a:r>
                        <a:rPr sz="18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胀痛等不适症状</a:t>
                      </a:r>
                      <a:endParaRPr lang="SimSun" altLang="SimSun" sz="1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82000"/>
                        </a:lnSpc>
                        <a:spcBef>
                          <a:spcPts val="1"/>
                        </a:spcBef>
                      </a:pPr>
                      <a:r>
                        <a:rPr sz="18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烦躁、抑郁等情</a:t>
                      </a:r>
                      <a:endParaRPr lang="SimSun" altLang="SimSun" sz="1800"/>
                    </a:p>
                    <a:p>
                      <a:pPr marL="391795" algn="l" rtl="0" eaLnBrk="0">
                        <a:lnSpc>
                          <a:spcPts val="2776"/>
                        </a:lnSpc>
                      </a:pPr>
                      <a:r>
                        <a:rPr sz="18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绪问题</a:t>
                      </a:r>
                      <a:endParaRPr lang="SimSun" altLang="SimSun" sz="1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36" name="textbox 36"/>
          <p:cNvSpPr/>
          <p:nvPr/>
        </p:nvSpPr>
        <p:spPr>
          <a:xfrm>
            <a:off x="818006" y="1304680"/>
            <a:ext cx="1454785" cy="4425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195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2800" b="1" kern="0" spc="-10">
                <a:solidFill>
                  <a:srgbClr val="005FF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经期异常</a:t>
            </a:r>
            <a:endParaRPr lang="SimHei" altLang="SimHei" sz="28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8" name="picture 3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40" name="textbox 40"/>
          <p:cNvSpPr/>
          <p:nvPr/>
        </p:nvSpPr>
        <p:spPr>
          <a:xfrm>
            <a:off x="743002" y="3482564"/>
            <a:ext cx="9027159" cy="2965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642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8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月经量过多</a:t>
            </a:r>
            <a:r>
              <a:rPr sz="18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</a:t>
            </a:r>
            <a:r>
              <a:rPr sz="18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月经量过少</a:t>
            </a:r>
            <a:r>
              <a:rPr sz="18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</a:t>
            </a:r>
            <a:r>
              <a:rPr sz="18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月经周期不</a:t>
            </a:r>
            <a:r>
              <a:rPr sz="18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规则</a:t>
            </a:r>
            <a:r>
              <a:rPr sz="1800" kern="0" spc="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</a:t>
            </a:r>
            <a:r>
              <a:rPr sz="18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经期延长或缩短</a:t>
            </a:r>
            <a:endParaRPr lang="SimSun" altLang="SimSun" sz="1800"/>
          </a:p>
        </p:txBody>
      </p:sp>
      <p:sp>
        <p:nvSpPr>
          <p:cNvPr id="42" name="textbox 42"/>
          <p:cNvSpPr/>
          <p:nvPr/>
        </p:nvSpPr>
        <p:spPr>
          <a:xfrm>
            <a:off x="818006" y="1304680"/>
            <a:ext cx="1454785" cy="4425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195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2800" b="1" kern="0" spc="-10">
                <a:solidFill>
                  <a:srgbClr val="005FF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经量异常</a:t>
            </a:r>
            <a:endParaRPr lang="SimHei" altLang="SimHei" sz="28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4" name="picture 4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46" name="textbox 46"/>
          <p:cNvSpPr/>
          <p:nvPr/>
        </p:nvSpPr>
        <p:spPr>
          <a:xfrm>
            <a:off x="824315" y="1304680"/>
            <a:ext cx="3787775" cy="14947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195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2800" b="1" kern="0" spc="-20">
                <a:solidFill>
                  <a:srgbClr val="005FF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痛经</a:t>
            </a:r>
            <a:endParaRPr lang="SimHei" altLang="SimHei" sz="2800"/>
          </a:p>
          <a:p>
            <a:pPr algn="l" rtl="0" eaLnBrk="0">
              <a:lnSpc>
                <a:spcPct val="128000"/>
              </a:lnSpc>
            </a:pPr>
            <a:endParaRPr lang="Arial" altLang="Arial" sz="1000"/>
          </a:p>
          <a:p>
            <a:pPr algn="l" rtl="0" eaLnBrk="0">
              <a:lnSpc>
                <a:spcPct val="128000"/>
              </a:lnSpc>
            </a:pPr>
            <a:endParaRPr lang="Arial" altLang="Arial" sz="1000"/>
          </a:p>
          <a:p>
            <a:pPr algn="r" rtl="0" eaLnBrk="0">
              <a:lnSpc>
                <a:spcPct val="87000"/>
              </a:lnSpc>
              <a:spcBef>
                <a:spcPts val="542"/>
              </a:spcBef>
            </a:pPr>
            <a:r>
              <a:rPr sz="1800" kern="0" spc="7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定义：月经期间或月经前后出现</a:t>
            </a:r>
            <a:endParaRPr lang="SimHei" altLang="SimHei" sz="1800"/>
          </a:p>
          <a:p>
            <a:pPr marL="438784" algn="l" rtl="0" eaLnBrk="0">
              <a:lnSpc>
                <a:spcPts val="2792"/>
              </a:lnSpc>
            </a:pPr>
            <a:r>
              <a:rPr sz="1800" kern="0" spc="8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的下腹部疼痛、坠胀感</a:t>
            </a:r>
            <a:endParaRPr lang="SimHei" altLang="SimHei" sz="1800"/>
          </a:p>
        </p:txBody>
      </p:sp>
      <p:sp>
        <p:nvSpPr>
          <p:cNvPr id="48" name="textbox 48"/>
          <p:cNvSpPr/>
          <p:nvPr/>
        </p:nvSpPr>
        <p:spPr>
          <a:xfrm>
            <a:off x="1250939" y="4547992"/>
            <a:ext cx="3572509" cy="6515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81"/>
              </a:lnSpc>
            </a:pPr>
            <a:endParaRPr lang="Arial" altLang="Arial" sz="100"/>
          </a:p>
          <a:p>
            <a:pPr marL="12700" algn="l" rtl="0" eaLnBrk="0">
              <a:lnSpc>
                <a:spcPct val="87000"/>
              </a:lnSpc>
            </a:pPr>
            <a:r>
              <a:rPr sz="1800" kern="0" spc="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症状：可伴有恶心、呕吐、腹泻</a:t>
            </a:r>
            <a:r>
              <a:rPr sz="1800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、</a:t>
            </a:r>
            <a:endParaRPr lang="SimHei" altLang="SimHei" sz="1800"/>
          </a:p>
          <a:p>
            <a:pPr marL="12700" algn="l" rtl="0" eaLnBrk="0">
              <a:lnSpc>
                <a:spcPts val="3050"/>
              </a:lnSpc>
            </a:pPr>
            <a:r>
              <a:rPr sz="1800" kern="0" spc="9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头晕、乏力等症状</a:t>
            </a:r>
            <a:endParaRPr lang="SimHei" altLang="SimHei" sz="1800"/>
          </a:p>
        </p:txBody>
      </p:sp>
      <p:sp>
        <p:nvSpPr>
          <p:cNvPr id="50" name="textbox 50"/>
          <p:cNvSpPr/>
          <p:nvPr/>
        </p:nvSpPr>
        <p:spPr>
          <a:xfrm>
            <a:off x="6038801" y="2156650"/>
            <a:ext cx="3362959" cy="630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81"/>
              </a:lnSpc>
            </a:pPr>
            <a:endParaRPr lang="Arial" altLang="Arial" sz="100"/>
          </a:p>
          <a:p>
            <a:pPr marL="19050" algn="l" rtl="0" eaLnBrk="0">
              <a:lnSpc>
                <a:spcPct val="87000"/>
              </a:lnSpc>
            </a:pPr>
            <a:r>
              <a:rPr sz="18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原因：多种因素导致，如子宫发</a:t>
            </a:r>
            <a:endParaRPr lang="SimHei" altLang="SimHei" sz="1800"/>
          </a:p>
          <a:p>
            <a:pPr marL="12700" algn="l" rtl="0" eaLnBrk="0">
              <a:lnSpc>
                <a:spcPts val="2886"/>
              </a:lnSpc>
            </a:pPr>
            <a:r>
              <a:rPr sz="18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育不良、子宫过度前屈或后屈等</a:t>
            </a:r>
            <a:endParaRPr lang="SimHei" altLang="SimHei" sz="1800"/>
          </a:p>
        </p:txBody>
      </p:sp>
      <p:sp>
        <p:nvSpPr>
          <p:cNvPr id="52" name="textbox 52"/>
          <p:cNvSpPr/>
          <p:nvPr/>
        </p:nvSpPr>
        <p:spPr>
          <a:xfrm>
            <a:off x="6096011" y="4504463"/>
            <a:ext cx="3376929" cy="6191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81"/>
              </a:lnSpc>
            </a:pPr>
            <a:endParaRPr lang="Arial" altLang="Arial" sz="100"/>
          </a:p>
          <a:p>
            <a:pPr marL="12700" algn="l" rtl="0" eaLnBrk="0">
              <a:lnSpc>
                <a:spcPct val="87000"/>
              </a:lnSpc>
            </a:pPr>
            <a:r>
              <a:rPr sz="18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处理：可通过热敷、口服药物或</a:t>
            </a:r>
            <a:endParaRPr lang="SimHei" altLang="SimHei" sz="1800"/>
          </a:p>
          <a:p>
            <a:pPr marL="18415" algn="l" rtl="0" eaLnBrk="0">
              <a:lnSpc>
                <a:spcPts val="2792"/>
              </a:lnSpc>
            </a:pPr>
            <a:r>
              <a:rPr sz="18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手术等方式缓解疼痛</a:t>
            </a:r>
            <a:endParaRPr lang="SimHei" altLang="SimHei" sz="18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4" name="picture 5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56" name="textbox 56"/>
          <p:cNvSpPr/>
          <p:nvPr/>
        </p:nvSpPr>
        <p:spPr>
          <a:xfrm>
            <a:off x="743002" y="2510377"/>
            <a:ext cx="4700270" cy="12719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430"/>
              </a:lnSpc>
            </a:pPr>
            <a:endParaRPr lang="Arial" altLang="Arial" sz="100"/>
          </a:p>
          <a:p>
            <a:pPr marL="12700" algn="l" rtl="0" eaLnBrk="0">
              <a:lnSpc>
                <a:spcPct val="76000"/>
              </a:lnSpc>
            </a:pPr>
            <a:r>
              <a:rPr sz="1800" kern="0" spc="-20">
                <a:solidFill>
                  <a:srgbClr val="0060F2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Part</a:t>
            </a:r>
            <a:r>
              <a:rPr sz="1800" kern="0" spc="10">
                <a:solidFill>
                  <a:srgbClr val="0060F2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      </a:t>
            </a:r>
            <a:r>
              <a:rPr sz="1800" kern="0" spc="0">
                <a:solidFill>
                  <a:srgbClr val="0060F2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  </a:t>
            </a:r>
            <a:r>
              <a:rPr sz="1800" kern="0" spc="-20">
                <a:solidFill>
                  <a:srgbClr val="0060F2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Two</a:t>
            </a:r>
            <a:endParaRPr lang="Times New Roman" altLang="Times New Roman" sz="1800"/>
          </a:p>
          <a:p>
            <a:pPr algn="l" rtl="0" eaLnBrk="0">
              <a:lnSpc>
                <a:spcPct val="103000"/>
              </a:lnSpc>
            </a:pPr>
            <a:endParaRPr lang="Arial" altLang="Arial" sz="1800"/>
          </a:p>
          <a:p>
            <a:pPr algn="l" rtl="0" eaLnBrk="0">
              <a:lnSpc>
                <a:spcPct val="10659"/>
              </a:lnSpc>
            </a:pPr>
            <a:endParaRPr lang="Arial" altLang="Arial" sz="100"/>
          </a:p>
          <a:p>
            <a:pPr marL="46990" algn="l" rtl="0" eaLnBrk="0">
              <a:lnSpc>
                <a:spcPct val="97000"/>
              </a:lnSpc>
            </a:pPr>
            <a:r>
              <a:rPr sz="5100" b="1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月经不调的表现</a:t>
            </a:r>
            <a:endParaRPr lang="SimHei" altLang="SimHei" sz="5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8" name="picture 5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60" name="textbox 60"/>
          <p:cNvSpPr/>
          <p:nvPr/>
        </p:nvSpPr>
        <p:spPr>
          <a:xfrm>
            <a:off x="837002" y="1303594"/>
            <a:ext cx="3637279" cy="45859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080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2800" b="1" kern="0" spc="-10">
                <a:solidFill>
                  <a:srgbClr val="005FF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情绪波动大</a:t>
            </a:r>
            <a:endParaRPr lang="SimHei" altLang="SimHei" sz="2800"/>
          </a:p>
          <a:p>
            <a:pPr algn="l" rtl="0" eaLnBrk="0">
              <a:lnSpc>
                <a:spcPct val="138000"/>
              </a:lnSpc>
            </a:pPr>
            <a:endParaRPr lang="Arial" altLang="Arial" sz="1000"/>
          </a:p>
          <a:p>
            <a:pPr algn="l" rtl="0" eaLnBrk="0">
              <a:lnSpc>
                <a:spcPct val="138000"/>
              </a:lnSpc>
            </a:pPr>
            <a:endParaRPr lang="Arial" altLang="Arial" sz="1000"/>
          </a:p>
          <a:p>
            <a:pPr marL="184785" algn="l" rtl="0" eaLnBrk="0">
              <a:lnSpc>
                <a:spcPct val="97000"/>
              </a:lnSpc>
              <a:spcBef>
                <a:spcPts val="634"/>
              </a:spcBef>
            </a:pPr>
            <a:r>
              <a:rPr sz="2100" kern="0" spc="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情绪不稳定，容易发</a:t>
            </a:r>
            <a:r>
              <a:rPr sz="2100" kern="0" spc="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脾气</a:t>
            </a:r>
            <a:endParaRPr lang="SimSun" altLang="SimSun" sz="21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marL="184785" algn="l" rtl="0" eaLnBrk="0">
              <a:lnSpc>
                <a:spcPct val="96000"/>
              </a:lnSpc>
              <a:spcBef>
                <a:spcPts val="633"/>
              </a:spcBef>
            </a:pPr>
            <a:r>
              <a:rPr sz="2100" kern="0" spc="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焦虑、抑郁等不良情</a:t>
            </a:r>
            <a:r>
              <a:rPr sz="2100" kern="0" spc="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绪</a:t>
            </a:r>
            <a:endParaRPr lang="SimSun" altLang="SimSun" sz="21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marL="184785" algn="l" rtl="0" eaLnBrk="0">
              <a:lnSpc>
                <a:spcPct val="97000"/>
              </a:lnSpc>
              <a:spcBef>
                <a:spcPts val="639"/>
              </a:spcBef>
            </a:pPr>
            <a:r>
              <a:rPr sz="2100" kern="0" spc="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情绪波动与激素水平有关</a:t>
            </a:r>
            <a:endParaRPr lang="SimSun" altLang="SimSun" sz="21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500"/>
          </a:p>
          <a:p>
            <a:pPr algn="r" rtl="0" eaLnBrk="0">
              <a:lnSpc>
                <a:spcPct val="97000"/>
              </a:lnSpc>
              <a:spcBef>
                <a:spcPts val="2"/>
              </a:spcBef>
            </a:pPr>
            <a:r>
              <a:rPr sz="2100" kern="0" spc="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情绪问题可能导致月经不调</a:t>
            </a:r>
            <a:endParaRPr lang="SimSun" altLang="SimSun" sz="2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2" name="textbox 62"/>
          <p:cNvSpPr/>
          <p:nvPr/>
        </p:nvSpPr>
        <p:spPr>
          <a:xfrm>
            <a:off x="818006" y="1302147"/>
            <a:ext cx="8056244" cy="42532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964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2800" b="1" kern="0" spc="-10">
                <a:solidFill>
                  <a:srgbClr val="005FF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身体不适</a:t>
            </a:r>
            <a:endParaRPr lang="SimHei" altLang="SimHei" sz="2800"/>
          </a:p>
          <a:p>
            <a:pPr marL="1130935" algn="l" rtl="0" eaLnBrk="0">
              <a:lnSpc>
                <a:spcPct val="99000"/>
              </a:lnSpc>
              <a:spcBef>
                <a:spcPts val="1079"/>
              </a:spcBef>
            </a:pPr>
            <a:r>
              <a:rPr sz="11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●痛经：月经期间出现痛经症状，影响日</a:t>
            </a:r>
            <a:r>
              <a:rPr sz="11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常生活和工作。</a:t>
            </a:r>
            <a:endParaRPr lang="SimSun" altLang="SimSun" sz="11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marL="1130935" algn="l" rtl="0" eaLnBrk="0">
              <a:lnSpc>
                <a:spcPct val="98000"/>
              </a:lnSpc>
              <a:spcBef>
                <a:spcPts val="341"/>
              </a:spcBef>
            </a:pPr>
            <a:r>
              <a:rPr sz="11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●出血异常：月经周期出血量、出血时间出现异常，可能表现为月经量过多或过少，月经期延长或缩短。</a:t>
            </a:r>
            <a:endParaRPr lang="SimSun" altLang="SimSun" sz="11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marL="1130935" algn="l" rtl="0" eaLnBrk="0">
              <a:lnSpc>
                <a:spcPct val="99000"/>
              </a:lnSpc>
              <a:spcBef>
                <a:spcPts val="330"/>
              </a:spcBef>
            </a:pPr>
            <a:r>
              <a:rPr sz="11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●乳房胀痛：月经期间乳房胀痛，</a:t>
            </a:r>
            <a:r>
              <a:rPr sz="11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严重时甚至影响睡眠质量。</a:t>
            </a:r>
            <a:endParaRPr lang="SimSun" altLang="SimSun" sz="11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41000"/>
              </a:lnSpc>
            </a:pPr>
            <a:endParaRPr lang="Arial" altLang="Arial" sz="200"/>
          </a:p>
          <a:p>
            <a:pPr marL="1130935" algn="l" rtl="0" eaLnBrk="0">
              <a:lnSpc>
                <a:spcPct val="98000"/>
              </a:lnSpc>
              <a:spcBef>
                <a:spcPts val="1"/>
              </a:spcBef>
            </a:pPr>
            <a:r>
              <a:rPr sz="11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●情绪波动：月经期间女性容易出现情绪波动，如情</a:t>
            </a:r>
            <a:r>
              <a:rPr sz="11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绪低落、焦虑、易怒等。</a:t>
            </a:r>
            <a:endParaRPr lang="SimSun" altLang="SimSun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4" name="picture 6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66" name="textbox 66"/>
          <p:cNvSpPr/>
          <p:nvPr/>
        </p:nvSpPr>
        <p:spPr>
          <a:xfrm>
            <a:off x="805281" y="1303594"/>
            <a:ext cx="2536825" cy="46177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080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2800" b="1" kern="0" spc="0">
                <a:solidFill>
                  <a:srgbClr val="005FF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月经不调的表现</a:t>
            </a:r>
            <a:endParaRPr lang="SimHei" altLang="SimHei" sz="2800"/>
          </a:p>
          <a:p>
            <a:pPr algn="l" rtl="0" eaLnBrk="0">
              <a:lnSpc>
                <a:spcPct val="129000"/>
              </a:lnSpc>
            </a:pPr>
            <a:endParaRPr lang="Arial" altLang="Arial" sz="10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marL="711834" algn="l" rtl="0" eaLnBrk="0">
              <a:lnSpc>
                <a:spcPct val="98000"/>
              </a:lnSpc>
              <a:spcBef>
                <a:spcPts val="542"/>
              </a:spcBef>
            </a:pPr>
            <a:r>
              <a:rPr sz="18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疼痛感强烈</a:t>
            </a:r>
            <a:endParaRPr lang="SimSun" altLang="SimSun" sz="18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marL="711834" algn="l" rtl="0" eaLnBrk="0">
              <a:lnSpc>
                <a:spcPct val="97000"/>
              </a:lnSpc>
              <a:spcBef>
                <a:spcPts val="547"/>
              </a:spcBef>
            </a:pPr>
            <a:r>
              <a:rPr sz="18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经期不规律</a:t>
            </a:r>
            <a:endParaRPr lang="SimSun" altLang="SimSun" sz="18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marL="711834" algn="l" rtl="0" eaLnBrk="0">
              <a:lnSpc>
                <a:spcPct val="97000"/>
              </a:lnSpc>
              <a:spcBef>
                <a:spcPts val="544"/>
              </a:spcBef>
            </a:pPr>
            <a:r>
              <a:rPr sz="18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经血颜色异常</a:t>
            </a:r>
            <a:endParaRPr lang="SimSun" altLang="SimSun" sz="18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400"/>
          </a:p>
          <a:p>
            <a:pPr marL="711834" algn="l" rtl="0" eaLnBrk="0">
              <a:lnSpc>
                <a:spcPct val="97000"/>
              </a:lnSpc>
            </a:pPr>
            <a:r>
              <a:rPr sz="18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伴有其他症状</a:t>
            </a:r>
            <a:endParaRPr lang="SimSun" altLang="SimSun" sz="18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8" name="picture 6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graphicFrame>
        <p:nvGraphicFramePr>
          <p:cNvPr id="70" name="table 70"/>
          <p:cNvGraphicFramePr>
            <a:graphicFrameLocks noGrp="1"/>
          </p:cNvGraphicFramePr>
          <p:nvPr/>
        </p:nvGraphicFramePr>
        <p:xfrm>
          <a:off x="1041430" y="3533382"/>
          <a:ext cx="8577579" cy="1974214"/>
        </p:xfrm>
        <a:graphic>
          <a:graphicData uri="http://schemas.openxmlformats.org/drawingml/2006/table">
            <a:tbl>
              <a:tblPr/>
              <a:tblGrid>
                <a:gridCol w="1981835"/>
                <a:gridCol w="2306955"/>
                <a:gridCol w="2306320"/>
                <a:gridCol w="1982470"/>
              </a:tblGrid>
              <a:tr h="2889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283"/>
                        </a:lnSpc>
                      </a:pPr>
                      <a:endParaRPr lang="Arial" altLang="Arial" sz="100"/>
                    </a:p>
                    <a:p>
                      <a:pPr algn="l" rtl="0" eaLnBrk="0">
                        <a:lnSpc>
                          <a:spcPct val="94000"/>
                        </a:lnSpc>
                      </a:pPr>
                      <a:r>
                        <a:rPr sz="18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睡眠质量差：月</a:t>
                      </a:r>
                      <a:endParaRPr lang="SimSun" altLang="SimSun" sz="1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283"/>
                        </a:lnSpc>
                      </a:pPr>
                      <a:endParaRPr lang="Arial" altLang="Arial" sz="100"/>
                    </a:p>
                    <a:p>
                      <a:pPr marL="323215" algn="l" rtl="0" eaLnBrk="0">
                        <a:lnSpc>
                          <a:spcPct val="94000"/>
                        </a:lnSpc>
                      </a:pPr>
                      <a:r>
                        <a:rPr sz="18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情绪波动：月经</a:t>
                      </a:r>
                      <a:endParaRPr lang="SimSun" altLang="SimSun" sz="1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283"/>
                        </a:lnSpc>
                      </a:pPr>
                      <a:endParaRPr lang="Arial" altLang="Arial" sz="100"/>
                    </a:p>
                    <a:p>
                      <a:pPr marL="320675" algn="l" rtl="0" eaLnBrk="0">
                        <a:lnSpc>
                          <a:spcPct val="94000"/>
                        </a:lnSpc>
                      </a:pPr>
                      <a:r>
                        <a:rPr sz="18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皮肤问题：月经</a:t>
                      </a:r>
                      <a:endParaRPr lang="SimSun" altLang="SimSun" sz="1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283"/>
                        </a:lnSpc>
                      </a:pPr>
                      <a:endParaRPr lang="Arial" altLang="Arial" sz="100"/>
                    </a:p>
                    <a:p>
                      <a:pPr marL="319404" algn="l" rtl="0" eaLnBrk="0">
                        <a:lnSpc>
                          <a:spcPct val="94000"/>
                        </a:lnSpc>
                      </a:pPr>
                      <a:r>
                        <a:rPr sz="18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身体不适：月经</a:t>
                      </a:r>
                      <a:endParaRPr lang="SimSun" altLang="SimSun" sz="1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5179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0000"/>
                        </a:lnSpc>
                      </a:pPr>
                      <a:endParaRPr lang="Arial" altLang="Arial" sz="300"/>
                    </a:p>
                    <a:p>
                      <a:pPr algn="l" rtl="0" eaLnBrk="0">
                        <a:lnSpc>
                          <a:spcPct val="95000"/>
                        </a:lnSpc>
                        <a:spcBef>
                          <a:spcPts val="3"/>
                        </a:spcBef>
                      </a:pPr>
                      <a:r>
                        <a:rPr sz="18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经不调的女性可</a:t>
                      </a:r>
                      <a:endParaRPr lang="SimSun" altLang="SimSun" sz="1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0000"/>
                        </a:lnSpc>
                      </a:pPr>
                      <a:endParaRPr lang="Arial" altLang="Arial" sz="300"/>
                    </a:p>
                    <a:p>
                      <a:pPr marL="323215" algn="l" rtl="0" eaLnBrk="0">
                        <a:lnSpc>
                          <a:spcPct val="95000"/>
                        </a:lnSpc>
                        <a:spcBef>
                          <a:spcPts val="3"/>
                        </a:spcBef>
                      </a:pPr>
                      <a:r>
                        <a:rPr sz="18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不调的女性可能</a:t>
                      </a:r>
                      <a:endParaRPr lang="SimSun" altLang="SimSun" sz="1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0000"/>
                        </a:lnSpc>
                      </a:pPr>
                      <a:endParaRPr lang="Arial" altLang="Arial" sz="300"/>
                    </a:p>
                    <a:p>
                      <a:pPr marL="320675" algn="l" rtl="0" eaLnBrk="0">
                        <a:lnSpc>
                          <a:spcPct val="95000"/>
                        </a:lnSpc>
                        <a:spcBef>
                          <a:spcPts val="3"/>
                        </a:spcBef>
                      </a:pPr>
                      <a:r>
                        <a:rPr sz="18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不调的女性可能</a:t>
                      </a:r>
                      <a:endParaRPr lang="SimSun" altLang="SimSun" sz="1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0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95000"/>
                        </a:lnSpc>
                        <a:spcBef>
                          <a:spcPts val="3"/>
                        </a:spcBef>
                      </a:pPr>
                      <a:r>
                        <a:rPr sz="18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不调的女性可能</a:t>
                      </a:r>
                      <a:endParaRPr lang="SimSun" altLang="SimSun" sz="1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524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400"/>
                    </a:p>
                    <a:p>
                      <a:pPr algn="l" rtl="0" eaLnBrk="0">
                        <a:lnSpc>
                          <a:spcPct val="94000"/>
                        </a:lnSpc>
                        <a:spcBef>
                          <a:spcPts val="1"/>
                        </a:spcBef>
                      </a:pPr>
                      <a:r>
                        <a:rPr sz="18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能会出现睡眠质</a:t>
                      </a:r>
                      <a:endParaRPr lang="SimSun" altLang="SimSun" sz="1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400"/>
                    </a:p>
                    <a:p>
                      <a:pPr marL="323215" algn="l" rtl="0" eaLnBrk="0">
                        <a:lnSpc>
                          <a:spcPct val="94000"/>
                        </a:lnSpc>
                        <a:spcBef>
                          <a:spcPts val="1"/>
                        </a:spcBef>
                      </a:pPr>
                      <a:r>
                        <a:rPr sz="18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会出现情绪波动</a:t>
                      </a:r>
                      <a:endParaRPr lang="SimSun" altLang="SimSun" sz="1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400"/>
                    </a:p>
                    <a:p>
                      <a:pPr marL="320675" algn="l" rtl="0" eaLnBrk="0">
                        <a:lnSpc>
                          <a:spcPct val="94000"/>
                        </a:lnSpc>
                        <a:spcBef>
                          <a:spcPts val="1"/>
                        </a:spcBef>
                      </a:pPr>
                      <a:r>
                        <a:rPr sz="18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会出现皮肤问题</a:t>
                      </a:r>
                      <a:endParaRPr lang="SimSun" altLang="SimSun" sz="1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400"/>
                    </a:p>
                    <a:p>
                      <a:pPr algn="r" rtl="0" eaLnBrk="0">
                        <a:lnSpc>
                          <a:spcPct val="94000"/>
                        </a:lnSpc>
                        <a:spcBef>
                          <a:spcPts val="1"/>
                        </a:spcBef>
                      </a:pPr>
                      <a:r>
                        <a:rPr sz="18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会出现身体不适</a:t>
                      </a:r>
                      <a:endParaRPr lang="SimSun" altLang="SimSun" sz="1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416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400"/>
                    </a:p>
                    <a:p>
                      <a:pPr algn="l" rtl="0" eaLnBrk="0">
                        <a:lnSpc>
                          <a:spcPct val="95000"/>
                        </a:lnSpc>
                      </a:pPr>
                      <a:r>
                        <a:rPr sz="18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量差的情况，包</a:t>
                      </a:r>
                      <a:endParaRPr lang="SimSun" altLang="SimSun" sz="1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400"/>
                    </a:p>
                    <a:p>
                      <a:pPr marL="323215" algn="l" rtl="0" eaLnBrk="0">
                        <a:lnSpc>
                          <a:spcPct val="95000"/>
                        </a:lnSpc>
                      </a:pPr>
                      <a:r>
                        <a:rPr sz="18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的情况，包括情</a:t>
                      </a:r>
                      <a:endParaRPr lang="SimSun" altLang="SimSun" sz="1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400"/>
                    </a:p>
                    <a:p>
                      <a:pPr marL="320675" algn="l" rtl="0" eaLnBrk="0">
                        <a:lnSpc>
                          <a:spcPct val="95000"/>
                        </a:lnSpc>
                      </a:pPr>
                      <a:r>
                        <a:rPr sz="18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的情况，包括痤</a:t>
                      </a:r>
                      <a:endParaRPr lang="SimSun" altLang="SimSun" sz="1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2000"/>
                        </a:lnSpc>
                      </a:pPr>
                      <a:endParaRPr lang="Arial" altLang="Arial" sz="300"/>
                    </a:p>
                    <a:p>
                      <a:pPr marL="319404" algn="l" rtl="0" eaLnBrk="0">
                        <a:lnSpc>
                          <a:spcPct val="95000"/>
                        </a:lnSpc>
                      </a:pPr>
                      <a:r>
                        <a:rPr sz="18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的情况，包括头</a:t>
                      </a:r>
                      <a:endParaRPr lang="SimSun" altLang="SimSun" sz="1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79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400"/>
                    </a:p>
                    <a:p>
                      <a:pPr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1800" kern="0" spc="-9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括失眠、多梦、</a:t>
                      </a:r>
                      <a:endParaRPr lang="SimSun" altLang="SimSun" sz="1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300"/>
                    </a:p>
                    <a:p>
                      <a:pPr marL="323215" algn="l" rtl="0" eaLnBrk="0">
                        <a:lnSpc>
                          <a:spcPct val="95000"/>
                        </a:lnSpc>
                        <a:spcBef>
                          <a:spcPts val="1"/>
                        </a:spcBef>
                      </a:pPr>
                      <a:r>
                        <a:rPr sz="1800" kern="0" spc="-9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绪低落、易怒、</a:t>
                      </a:r>
                      <a:endParaRPr lang="SimSun" altLang="SimSun" sz="1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300"/>
                    </a:p>
                    <a:p>
                      <a:pPr marL="320675" algn="l" rtl="0" eaLnBrk="0">
                        <a:lnSpc>
                          <a:spcPct val="95000"/>
                        </a:lnSpc>
                        <a:spcBef>
                          <a:spcPts val="1"/>
                        </a:spcBef>
                      </a:pPr>
                      <a:r>
                        <a:rPr sz="18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疮、色斑、皮肤</a:t>
                      </a:r>
                      <a:endParaRPr lang="SimSun" altLang="SimSun" sz="1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300"/>
                    </a:p>
                    <a:p>
                      <a:pPr marL="319404" algn="l" rtl="0" eaLnBrk="0">
                        <a:lnSpc>
                          <a:spcPct val="95000"/>
                        </a:lnSpc>
                        <a:spcBef>
                          <a:spcPts val="1"/>
                        </a:spcBef>
                      </a:pPr>
                      <a:r>
                        <a:rPr sz="1800" kern="0" spc="-9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痛、乳房胀痛、</a:t>
                      </a:r>
                      <a:endParaRPr lang="SimSun" altLang="SimSun" sz="1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889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0000"/>
                        </a:lnSpc>
                      </a:pPr>
                      <a:endParaRPr lang="Arial" altLang="Arial" sz="300"/>
                    </a:p>
                    <a:p>
                      <a:pPr marL="374015" algn="l" rtl="0" eaLnBrk="0">
                        <a:lnSpc>
                          <a:spcPct val="86000"/>
                        </a:lnSpc>
                        <a:spcBef>
                          <a:spcPts val="3"/>
                        </a:spcBef>
                      </a:pPr>
                      <a:r>
                        <a:rPr sz="1700" kern="0" spc="-9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易醒等。</a:t>
                      </a:r>
                      <a:endParaRPr lang="SimSun" altLang="SimSun" sz="17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0000"/>
                        </a:lnSpc>
                      </a:pPr>
                      <a:endParaRPr lang="Arial" altLang="Arial" sz="300"/>
                    </a:p>
                    <a:p>
                      <a:pPr marL="684530" algn="l" rtl="0" eaLnBrk="0">
                        <a:lnSpc>
                          <a:spcPct val="86000"/>
                        </a:lnSpc>
                        <a:spcBef>
                          <a:spcPts val="3"/>
                        </a:spcBef>
                      </a:pPr>
                      <a:r>
                        <a:rPr sz="1700" kern="0" spc="-8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焦虑等。</a:t>
                      </a:r>
                      <a:endParaRPr lang="SimSun" altLang="SimSun" sz="17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0000"/>
                        </a:lnSpc>
                      </a:pPr>
                      <a:endParaRPr lang="Arial" altLang="Arial" sz="300"/>
                    </a:p>
                    <a:p>
                      <a:pPr marL="695325" algn="l" rtl="0" eaLnBrk="0">
                        <a:lnSpc>
                          <a:spcPct val="86000"/>
                        </a:lnSpc>
                        <a:spcBef>
                          <a:spcPts val="3"/>
                        </a:spcBef>
                      </a:pPr>
                      <a:r>
                        <a:rPr sz="1700" kern="0" spc="-9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暗沉等。</a:t>
                      </a:r>
                      <a:endParaRPr lang="SimSun" altLang="SimSun" sz="17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300"/>
                    </a:p>
                    <a:p>
                      <a:pPr marL="579755" algn="l" rtl="0" eaLnBrk="0">
                        <a:lnSpc>
                          <a:spcPct val="83000"/>
                        </a:lnSpc>
                      </a:pPr>
                      <a:r>
                        <a:rPr sz="1800" kern="0" spc="-1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下腹痛等。</a:t>
                      </a:r>
                      <a:endParaRPr lang="SimSun" altLang="SimSun" sz="1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pic>
        <p:nvPicPr>
          <p:cNvPr id="72" name="picture 7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3524223" y="1790732"/>
            <a:ext cx="1352608" cy="1327128"/>
          </a:xfrm>
          <a:prstGeom prst="rect">
            <a:avLst/>
          </a:prstGeom>
        </p:spPr>
      </p:pic>
      <p:sp>
        <p:nvSpPr>
          <p:cNvPr id="74" name="textbox 74"/>
          <p:cNvSpPr/>
          <p:nvPr/>
        </p:nvSpPr>
        <p:spPr>
          <a:xfrm>
            <a:off x="818006" y="1303594"/>
            <a:ext cx="2536825" cy="4406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080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2800" b="1" kern="0" spc="0">
                <a:solidFill>
                  <a:srgbClr val="005FF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月经不调的表现</a:t>
            </a:r>
            <a:endParaRPr lang="SimHei" altLang="SimHei" sz="28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6" name="picture 7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78" name="textbox 78"/>
          <p:cNvSpPr/>
          <p:nvPr/>
        </p:nvSpPr>
        <p:spPr>
          <a:xfrm>
            <a:off x="749311" y="2493956"/>
            <a:ext cx="4690745" cy="12801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051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1900" kern="0" spc="-20">
                <a:solidFill>
                  <a:srgbClr val="0060F2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Part</a:t>
            </a:r>
            <a:r>
              <a:rPr sz="1900" kern="0" spc="20">
                <a:solidFill>
                  <a:srgbClr val="0060F2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          </a:t>
            </a:r>
            <a:r>
              <a:rPr sz="1900" kern="0" spc="10">
                <a:solidFill>
                  <a:srgbClr val="0060F2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 </a:t>
            </a:r>
            <a:r>
              <a:rPr sz="1900" kern="0" spc="-20">
                <a:solidFill>
                  <a:srgbClr val="0060F2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Three</a:t>
            </a:r>
            <a:endParaRPr lang="Times New Roman" altLang="Times New Roman" sz="1900"/>
          </a:p>
          <a:p>
            <a:pPr algn="l" rtl="0" eaLnBrk="0">
              <a:lnSpc>
                <a:spcPct val="105000"/>
              </a:lnSpc>
            </a:pPr>
            <a:endParaRPr lang="Arial" altLang="Arial" sz="1700"/>
          </a:p>
          <a:p>
            <a:pPr algn="l" rtl="0" eaLnBrk="0">
              <a:lnSpc>
                <a:spcPct val="6896"/>
              </a:lnSpc>
            </a:pPr>
            <a:endParaRPr lang="Arial" altLang="Arial" sz="100"/>
          </a:p>
          <a:p>
            <a:pPr marL="40640" algn="l" rtl="0" eaLnBrk="0">
              <a:lnSpc>
                <a:spcPct val="97000"/>
              </a:lnSpc>
            </a:pPr>
            <a:r>
              <a:rPr sz="5100" b="1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月经不调的病因</a:t>
            </a:r>
            <a:endParaRPr lang="SimHei" altLang="SimHei" sz="5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0" name="picture 8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graphicFrame>
        <p:nvGraphicFramePr>
          <p:cNvPr id="82" name="table 82"/>
          <p:cNvGraphicFramePr>
            <a:graphicFrameLocks noGrp="1"/>
          </p:cNvGraphicFramePr>
          <p:nvPr/>
        </p:nvGraphicFramePr>
        <p:xfrm>
          <a:off x="1054048" y="3533382"/>
          <a:ext cx="8540748" cy="932814"/>
        </p:xfrm>
        <a:graphic>
          <a:graphicData uri="http://schemas.openxmlformats.org/drawingml/2006/table">
            <a:tbl>
              <a:tblPr/>
              <a:tblGrid>
                <a:gridCol w="1971675"/>
                <a:gridCol w="2243454"/>
                <a:gridCol w="2293620"/>
                <a:gridCol w="2032000"/>
              </a:tblGrid>
              <a:tr h="29464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79660"/>
                        </a:lnSpc>
                      </a:pPr>
                      <a:endParaRPr lang="Arial" altLang="Arial" sz="100"/>
                    </a:p>
                    <a:p>
                      <a:pPr algn="l" rtl="0" eaLnBrk="0">
                        <a:lnSpc>
                          <a:spcPct val="95000"/>
                        </a:lnSpc>
                      </a:pPr>
                      <a:r>
                        <a:rPr sz="18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定义：指女性体</a:t>
                      </a:r>
                      <a:endParaRPr lang="SimSun" altLang="SimSun" sz="1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283"/>
                        </a:lnSpc>
                      </a:pPr>
                      <a:endParaRPr lang="Arial" altLang="Arial" sz="100"/>
                    </a:p>
                    <a:p>
                      <a:pPr marL="320675" algn="l" rtl="0" eaLnBrk="0">
                        <a:lnSpc>
                          <a:spcPct val="94000"/>
                        </a:lnSpc>
                      </a:pPr>
                      <a:r>
                        <a:rPr sz="18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病因：压力、情</a:t>
                      </a:r>
                      <a:endParaRPr lang="SimSun" altLang="SimSun" sz="1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283"/>
                        </a:lnSpc>
                      </a:pPr>
                      <a:endParaRPr lang="Arial" altLang="Arial" sz="100"/>
                    </a:p>
                    <a:p>
                      <a:pPr marL="261620" algn="l" rtl="0" eaLnBrk="0">
                        <a:lnSpc>
                          <a:spcPct val="94000"/>
                        </a:lnSpc>
                      </a:pPr>
                      <a:r>
                        <a:rPr sz="18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影响：导致月经</a:t>
                      </a:r>
                      <a:endParaRPr lang="SimSun" altLang="SimSun" sz="1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8141"/>
                        </a:lnSpc>
                      </a:pPr>
                      <a:endParaRPr lang="Arial" altLang="Arial" sz="100"/>
                    </a:p>
                    <a:p>
                      <a:pPr marL="285750" algn="l" rtl="0" eaLnBrk="0">
                        <a:lnSpc>
                          <a:spcPct val="95000"/>
                        </a:lnSpc>
                      </a:pPr>
                      <a:r>
                        <a:rPr sz="18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治疗：调整生活</a:t>
                      </a:r>
                      <a:endParaRPr lang="SimSun" altLang="SimSun" sz="1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381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300"/>
                    </a:p>
                    <a:p>
                      <a:pPr marL="6350" algn="l" rtl="0" eaLnBrk="0">
                        <a:lnSpc>
                          <a:spcPct val="95000"/>
                        </a:lnSpc>
                        <a:spcBef>
                          <a:spcPts val="1"/>
                        </a:spcBef>
                      </a:pPr>
                      <a:r>
                        <a:rPr sz="18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内激素水平异常</a:t>
                      </a:r>
                      <a:endParaRPr lang="SimSun" altLang="SimSun" sz="1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400"/>
                    </a:p>
                    <a:p>
                      <a:pPr marL="320675" algn="l" rtl="0" eaLnBrk="0">
                        <a:lnSpc>
                          <a:spcPct val="82000"/>
                        </a:lnSpc>
                        <a:spcBef>
                          <a:spcPts val="4"/>
                        </a:spcBef>
                      </a:pPr>
                      <a:r>
                        <a:rPr sz="18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绪波动、环境变</a:t>
                      </a:r>
                      <a:endParaRPr lang="SimSun" altLang="SimSun" sz="1800"/>
                    </a:p>
                    <a:p>
                      <a:pPr marL="561975" algn="l" rtl="0" eaLnBrk="0">
                        <a:lnSpc>
                          <a:spcPts val="2710"/>
                        </a:lnSpc>
                      </a:pPr>
                      <a:r>
                        <a:rPr sz="18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化、药物等</a:t>
                      </a:r>
                      <a:endParaRPr lang="SimSun" altLang="SimSun" sz="1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300"/>
                    </a:p>
                    <a:p>
                      <a:pPr marL="261620" algn="l" rtl="0" eaLnBrk="0">
                        <a:lnSpc>
                          <a:spcPct val="82000"/>
                        </a:lnSpc>
                        <a:spcBef>
                          <a:spcPts val="3"/>
                        </a:spcBef>
                      </a:pPr>
                      <a:r>
                        <a:rPr sz="1800" kern="0" spc="-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周期紊乱、痛经、</a:t>
                      </a:r>
                      <a:endParaRPr lang="SimSun" altLang="SimSun" sz="1800"/>
                    </a:p>
                    <a:p>
                      <a:pPr marL="261620" algn="l" rtl="0" eaLnBrk="0">
                        <a:lnSpc>
                          <a:spcPts val="2772"/>
                        </a:lnSpc>
                      </a:pPr>
                      <a:r>
                        <a:rPr sz="18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经前期综合征等</a:t>
                      </a:r>
                      <a:endParaRPr lang="SimSun" altLang="SimSun" sz="1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300"/>
                    </a:p>
                    <a:p>
                      <a:pPr marL="279400" algn="l" rtl="0" eaLnBrk="0">
                        <a:lnSpc>
                          <a:spcPct val="82000"/>
                        </a:lnSpc>
                        <a:spcBef>
                          <a:spcPts val="1"/>
                        </a:spcBef>
                      </a:pPr>
                      <a:r>
                        <a:rPr sz="1800" kern="0" spc="-1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方式、减轻压力、</a:t>
                      </a:r>
                      <a:endParaRPr lang="SimSun" altLang="SimSun" sz="1800"/>
                    </a:p>
                    <a:p>
                      <a:pPr marL="523240" algn="l" rtl="0" eaLnBrk="0">
                        <a:lnSpc>
                          <a:spcPts val="2767"/>
                        </a:lnSpc>
                      </a:pPr>
                      <a:r>
                        <a:rPr sz="1800" kern="0" spc="-8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咨询医生等</a:t>
                      </a:r>
                      <a:endParaRPr lang="SimSun" altLang="SimSun" sz="1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84" name="textbox 84"/>
          <p:cNvSpPr/>
          <p:nvPr/>
        </p:nvSpPr>
        <p:spPr>
          <a:xfrm>
            <a:off x="818042" y="1304846"/>
            <a:ext cx="1811020" cy="4502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24"/>
              </a:lnSpc>
            </a:pPr>
            <a:endParaRPr lang="Arial" altLang="Arial" sz="100"/>
          </a:p>
          <a:p>
            <a:pPr algn="r" rtl="0" eaLnBrk="0">
              <a:lnSpc>
                <a:spcPct val="96000"/>
              </a:lnSpc>
            </a:pPr>
            <a:r>
              <a:rPr sz="2900" b="1" kern="0" spc="-90">
                <a:solidFill>
                  <a:srgbClr val="005FF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内分泌失调</a:t>
            </a:r>
            <a:endParaRPr lang="SimHei" altLang="SimHei" sz="29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9423400" cy="629285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https://d.book118.com/138052003016006024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Times New Roman</vt:lpstr>
      <vt:lpstr>SimHei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2024-08-31T00:47:39.197</cp:lastPrinted>
  <dcterms:created xsi:type="dcterms:W3CDTF">2024-08-30T16:47:39Z</dcterms:created>
  <dcterms:modified xsi:type="dcterms:W3CDTF">2024-08-30T16:47:40Z</dcterms:modified>
</cp:coreProperties>
</file>