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FEDE001-0C49-448A-9AD4-F4DC44C1ED1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8" name="PlaceHolder 1"/>
          <p:cNvSpPr>
            <a:spLocks noGrp="1"/>
          </p:cNvSpPr>
          <p:nvPr>
            <p:ph type="sldImg"/>
          </p:nvPr>
        </p:nvSpPr>
        <p:spPr>
          <a:xfrm>
            <a:off x="685800" y="1143000"/>
            <a:ext cx="5486040" cy="3085920"/>
          </a:xfrm>
          <a:prstGeom prst="rect">
            <a:avLst/>
          </a:prstGeom>
          <a:ln w="0">
            <a:noFill/>
          </a:ln>
        </p:spPr>
      </p:sp>
      <p:sp>
        <p:nvSpPr>
          <p:cNvPr id="40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 name="PlaceHolder 1"/>
          <p:cNvSpPr>
            <a:spLocks noGrp="1"/>
          </p:cNvSpPr>
          <p:nvPr>
            <p:ph type="sldImg"/>
          </p:nvPr>
        </p:nvSpPr>
        <p:spPr>
          <a:xfrm>
            <a:off x="685800" y="1143000"/>
            <a:ext cx="5486040" cy="3085920"/>
          </a:xfrm>
          <a:prstGeom prst="rect">
            <a:avLst/>
          </a:prstGeom>
          <a:ln w="0">
            <a:noFill/>
          </a:ln>
        </p:spPr>
      </p:sp>
      <p:sp>
        <p:nvSpPr>
          <p:cNvPr id="41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6F63BA-FC3A-4ABF-B579-94471A21F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3DE27-8876-43B7-913D-86CBB2C83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2975EF-75FC-459C-98E4-3608AD37E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65B02E-B2B3-4072-BCBD-0BA3901D9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FA7B9A-ECBC-4200-9865-26271589D4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B687DE-A7E6-4B08-8770-2D55A981BC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2D2B1F-1061-4B3D-87B7-E26AAE50D4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56C1BC-3E97-4197-94F4-45A428C9C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E6474-AA98-416B-896B-FE58B32C9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81376-DA9F-43C1-B7C5-BA25DD6F2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378D17-5C53-4571-A523-AECECCA04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F7F2ADD-D6B8-4727-A1F6-C04AF1FB126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4017373-C6A3-4FA4-B410-F17A76281E6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5210403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医院安全事故应急预案的停电处理</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医院安全事故应急预案的停电处理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停电事故的处理流程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人员应急处置培训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设备应急备份措施</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信息系统应急管理</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医院安全事故应急预案的停电处理</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医院安全事故应急预案</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医院安全事故应急预案是为了应对可能发生的紧急情况而制定的预先安排方案。在医疗机构中，停电是一种常见的突发事件，停电处理在应急预案中扮演着至关重要的角色。</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医院停电的影响</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停电会导致医疗设备无法正常运转，给患者的生命安全带来威胁</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患者生命安全受到威胁</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许多医疗设备依赖电力供应，停电后无法正常使用</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医疗设备无法正常运转</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停电可能导致数据丢失，医院内部信息传递受阻</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数据丢失和信息不畅</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停电会使医院的正常运作陷入瘫痪状态，影响医疗服务质量</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医院运作陷入瘫痪</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安排患者转移</a:t>
            </a:r>
            <a:endParaRPr lang="en-US" sz="1800" b="0" strike="noStrike" spc="-1">
              <a:solidFill>
                <a:srgbClr val="FFFFFF"/>
              </a:solidFill>
              <a:latin typeface="Arial"/>
            </a:endParaRPr>
          </a:p>
        </p:txBody>
      </p:sp>
      <p:sp>
        <p:nvSpPr>
          <p:cNvPr id="109"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根据情况，安排患者转移至其他医疗机构或安全区域</a:t>
            </a:r>
            <a:endParaRPr lang="en-US" sz="1400" b="0" strike="noStrike" spc="-1">
              <a:solidFill>
                <a:srgbClr val="FFFFFF"/>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通知相关部门和人员</a:t>
            </a:r>
            <a:endParaRPr lang="en-US" sz="1800" b="0" strike="noStrike" spc="-1">
              <a:solidFill>
                <a:srgbClr val="FFFFFF"/>
              </a:solidFill>
              <a:latin typeface="Arial"/>
            </a:endParaRPr>
          </a:p>
        </p:txBody>
      </p:sp>
      <p:sp>
        <p:nvSpPr>
          <p:cNvPr id="112"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及时通知医护人员、患者及家属，做好沟通工作</a:t>
            </a:r>
            <a:endParaRPr lang="en-US" sz="1400" b="0" strike="noStrike" spc="-1">
              <a:solidFill>
                <a:srgbClr val="FFFFFF"/>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确保安全疏散</a:t>
            </a:r>
            <a:endParaRPr lang="en-US" sz="1800" b="0" strike="noStrike" spc="-1">
              <a:solidFill>
                <a:srgbClr val="FFFFFF"/>
              </a:solidFill>
              <a:latin typeface="Arial"/>
            </a:endParaRPr>
          </a:p>
        </p:txBody>
      </p:sp>
      <p:sp>
        <p:nvSpPr>
          <p:cNvPr id="115"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组织人员进行安全疏散，防止发生拥挤和混乱情况</a:t>
            </a:r>
            <a:endParaRPr lang="en-US" sz="1400" b="0" strike="noStrike" spc="-1">
              <a:solidFill>
                <a:srgbClr val="FFFFFF"/>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停电处理的紧急措施</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启动备用电源</a:t>
            </a:r>
            <a:endParaRPr lang="en-US" sz="1800" b="0" strike="noStrike" spc="-1">
              <a:solidFill>
                <a:srgbClr val="FFFFFF"/>
              </a:solidFill>
              <a:latin typeface="Arial"/>
            </a:endParaRPr>
          </a:p>
        </p:txBody>
      </p:sp>
      <p:sp>
        <p:nvSpPr>
          <p:cNvPr id="119"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备用电源是在停电时保障医院部分设备继续运作的重要措施</a:t>
            </a:r>
            <a:endParaRPr lang="en-US" sz="1400" b="0" strike="noStrike" spc="-1">
              <a:solidFill>
                <a:srgbClr val="FFFFFF"/>
              </a:solidFill>
              <a:latin typeface="Arial"/>
            </a:endParaRPr>
          </a:p>
        </p:txBody>
      </p:sp>
      <p:pic>
        <p:nvPicPr>
          <p:cNvPr id="12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circle(in)">
                                      <p:cBhvr additive="repl">
                                        <p:cTn id="7" dur="2000"/>
                                        <p:tgtEl>
                                          <p:spTgt spid="12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6"/>
                                        </p:tgtEl>
                                        <p:attrNameLst>
                                          <p:attrName>style.visibility</p:attrName>
                                        </p:attrNameLst>
                                      </p:cBhvr>
                                      <p:to>
                                        <p:strVal val="visible"/>
                                      </p:to>
                                    </p:set>
                                    <p:animEffect transition="in" filter="circle(in)">
                                      <p:cBhvr additive="repl">
                                        <p:cTn id="10" dur="2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21"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22"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2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实施停电处理方案</a:t>
            </a:r>
            <a:endParaRPr lang="en-US" sz="3600" b="0" strike="noStrike" spc="-1">
              <a:solidFill>
                <a:schemeClr val="dk1"/>
              </a:solidFill>
              <a:latin typeface="Arial"/>
            </a:endParaRPr>
          </a:p>
        </p:txBody>
      </p:sp>
      <p:sp>
        <p:nvSpPr>
          <p:cNvPr id="12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明确每个人员的职责和任务，确保停电处理有序进行</a:t>
            </a:r>
            <a:endParaRPr lang="en-US" sz="1600" b="0" strike="noStrike" spc="-1">
              <a:solidFill>
                <a:srgbClr val="FFFFFF"/>
              </a:solidFill>
              <a:latin typeface="Arial"/>
            </a:endParaRPr>
          </a:p>
        </p:txBody>
      </p:sp>
      <p:sp>
        <p:nvSpPr>
          <p:cNvPr id="12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划定责任范围和任务分工</a:t>
            </a:r>
            <a:endParaRPr lang="en-US" sz="2000" b="0" strike="noStrike" spc="-1">
              <a:solidFill>
                <a:srgbClr val="FFFFFF"/>
              </a:solidFill>
              <a:latin typeface="Arial"/>
            </a:endParaRPr>
          </a:p>
        </p:txBody>
      </p:sp>
      <p:sp>
        <p:nvSpPr>
          <p:cNvPr id="12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根据预案和计划，有条不紊地执行停电处理措施</a:t>
            </a:r>
            <a:endParaRPr lang="en-US" sz="1600" b="0" strike="noStrike" spc="-1">
              <a:solidFill>
                <a:srgbClr val="FFFFFF"/>
              </a:solidFill>
              <a:latin typeface="Arial"/>
            </a:endParaRPr>
          </a:p>
        </p:txBody>
      </p:sp>
      <p:sp>
        <p:nvSpPr>
          <p:cNvPr id="12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按计划执行停电处理方案</a:t>
            </a:r>
            <a:endParaRPr lang="en-US" sz="2000" b="0" strike="noStrike" spc="-1">
              <a:solidFill>
                <a:srgbClr val="FFFFFF"/>
              </a:solidFill>
              <a:latin typeface="Arial"/>
            </a:endParaRPr>
          </a:p>
        </p:txBody>
      </p:sp>
      <p:sp>
        <p:nvSpPr>
          <p:cNvPr id="1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建立协调指挥中心，统一指挥调度停电处理工作</a:t>
            </a:r>
            <a:endParaRPr lang="en-US" sz="1600" b="0" strike="noStrike" spc="-1">
              <a:solidFill>
                <a:srgbClr val="FFFFFF"/>
              </a:solidFill>
              <a:latin typeface="Arial"/>
            </a:endParaRPr>
          </a:p>
        </p:txBody>
      </p:sp>
      <p:sp>
        <p:nvSpPr>
          <p:cNvPr id="13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设立指挥中心</a:t>
            </a:r>
            <a:endParaRPr lang="en-US" sz="2000" b="0" strike="noStrike" spc="-1">
              <a:solidFill>
                <a:srgbClr val="FFFFFF"/>
              </a:solidFill>
              <a:latin typeface="Arial"/>
            </a:endParaRPr>
          </a:p>
        </p:txBody>
      </p:sp>
      <p:pic>
        <p:nvPicPr>
          <p:cNvPr id="133"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circle(in)">
                                      <p:cBhvr additive="repl">
                                        <p:cTn id="7" dur="2000"/>
                                        <p:tgtEl>
                                          <p:spTgt spid="13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22"/>
                                        </p:tgtEl>
                                        <p:attrNameLst>
                                          <p:attrName>style.visibility</p:attrName>
                                        </p:attrNameLst>
                                      </p:cBhvr>
                                      <p:to>
                                        <p:strVal val="visible"/>
                                      </p:to>
                                    </p:set>
                                    <p:animEffect transition="in" filter="circle(in)">
                                      <p:cBhvr additive="repl">
                                        <p:cTn id="10" dur="2000"/>
                                        <p:tgtEl>
                                          <p:spTgt spid="12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21"/>
                                        </p:tgtEl>
                                        <p:attrNameLst>
                                          <p:attrName>style.visibility</p:attrName>
                                        </p:attrNameLst>
                                      </p:cBhvr>
                                      <p:to>
                                        <p:strVal val="visible"/>
                                      </p:to>
                                    </p:set>
                                    <p:animEffect transition="in" filter="circle(in)">
                                      <p:cBhvr additive="repl">
                                        <p:cTn id="13" dur="100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34" name="图片 21"/>
          <p:cNvPicPr/>
          <p:nvPr/>
        </p:nvPicPr>
        <p:blipFill>
          <a:blip r:embed="rId3"/>
          <a:srcRect r="81819"/>
          <a:stretch>
            <a:fillRect/>
          </a:stretch>
        </p:blipFill>
        <p:spPr>
          <a:xfrm>
            <a:off x="-392760" y="3057480"/>
            <a:ext cx="2992320" cy="6857640"/>
          </a:xfrm>
          <a:prstGeom prst="rect">
            <a:avLst/>
          </a:prstGeom>
          <a:ln w="0">
            <a:noFill/>
          </a:ln>
        </p:spPr>
      </p:pic>
      <p:pic>
        <p:nvPicPr>
          <p:cNvPr id="135"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3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3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医院安全事故应急预案的停电处理是非常重要的一环，只有制定科学的预案并且经常进行演练，医院在停电等紧急情况下才能做到有条不紊地进行处理，确保患者和医护人员的安全。</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circle(in)">
                                      <p:cBhvr additive="repl">
                                        <p:cTn id="7" dur="2000"/>
                                        <p:tgtEl>
                                          <p:spTgt spid="135"/>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34"/>
                                        </p:tgtEl>
                                        <p:attrNameLst>
                                          <p:attrName>style.visibility</p:attrName>
                                        </p:attrNameLst>
                                      </p:cBhvr>
                                      <p:to>
                                        <p:strVal val="visible"/>
                                      </p:to>
                                    </p:set>
                                    <p:anim calcmode="lin" valueType="num">
                                      <p:cBhvr additive="repl">
                                        <p:cTn id="10" dur="1000" fill="hold"/>
                                        <p:tgtEl>
                                          <p:spTgt spid="134"/>
                                        </p:tgtEl>
                                        <p:attrNameLst>
                                          <p:attrName>ppt_x</p:attrName>
                                        </p:attrNameLst>
                                      </p:cBhvr>
                                      <p:tavLst>
                                        <p:tav tm="0">
                                          <p:val>
                                            <p:strVal val="1+#ppt_w/2"/>
                                          </p:val>
                                        </p:tav>
                                        <p:tav tm="100000">
                                          <p:val>
                                            <p:strVal val="#ppt_x"/>
                                          </p:val>
                                        </p:tav>
                                      </p:tavLst>
                                    </p:anim>
                                    <p:anim calcmode="lin" valueType="num">
                                      <p:cBhvr additive="repl">
                                        <p:cTn id="11" dur="1000" fill="hold"/>
                                        <p:tgtEl>
                                          <p:spTgt spid="1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38"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39"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停电事故的处理流程</a:t>
            </a:r>
            <a:endParaRPr lang="en-US" sz="3600" b="0" strike="noStrike" spc="-1">
              <a:solidFill>
                <a:schemeClr val="dk1"/>
              </a:solidFill>
              <a:latin typeface="Arial"/>
            </a:endParaRPr>
          </a:p>
        </p:txBody>
      </p:sp>
      <p:sp>
        <p:nvSpPr>
          <p:cNvPr id="14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circle(in)">
                                      <p:cBhvr additive="repl">
                                        <p:cTn id="7" dur="2000"/>
                                        <p:tgtEl>
                                          <p:spTgt spid="139"/>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38"/>
                                        </p:tgtEl>
                                        <p:attrNameLst>
                                          <p:attrName>style.visibility</p:attrName>
                                        </p:attrNameLst>
                                      </p:cBhvr>
                                      <p:to>
                                        <p:strVal val="visible"/>
                                      </p:to>
                                    </p:set>
                                    <p:animEffect transition="in" filter="circle(in)">
                                      <p:cBhvr additive="repl">
                                        <p:cTn id="10" dur="1000"/>
                                        <p:tgtEl>
                                          <p:spTgt spid="1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43"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44"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预案启动流程</a:t>
            </a:r>
            <a:endParaRPr lang="en-US" sz="2800" b="0" strike="noStrike" spc="-1">
              <a:solidFill>
                <a:srgbClr val="FFFFFF"/>
              </a:solidFill>
              <a:latin typeface="Arial"/>
            </a:endParaRPr>
          </a:p>
        </p:txBody>
      </p:sp>
      <p:sp>
        <p:nvSpPr>
          <p:cNvPr id="14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在医院发现停电情况后，需要立即启动应急预案。这个过程需要快速响应并展开处理，确保医院内部的安全和秩序。</a:t>
            </a:r>
            <a:endParaRPr lang="en-US" sz="1800" b="0" strike="noStrike" spc="-1">
              <a:solidFill>
                <a:srgbClr val="FFFFFF"/>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4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9"/>
                                        </p:tgtEl>
                                        <p:attrNameLst>
                                          <p:attrName>style.visibility</p:attrName>
                                        </p:attrNameLst>
                                      </p:cBhvr>
                                      <p:to>
                                        <p:strVal val="visible"/>
                                      </p:to>
                                    </p:set>
                                    <p:animEffect transition="in" filter="circle(in)">
                                      <p:cBhvr additive="repl">
                                        <p:cTn id="7" dur="2000"/>
                                        <p:tgtEl>
                                          <p:spTgt spid="14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44"/>
                                        </p:tgtEl>
                                        <p:attrNameLst>
                                          <p:attrName>style.visibility</p:attrName>
                                        </p:attrNameLst>
                                      </p:cBhvr>
                                      <p:to>
                                        <p:strVal val="visible"/>
                                      </p:to>
                                    </p:set>
                                    <p:animEffect transition="in" filter="circle(in)">
                                      <p:cBhvr additive="repl">
                                        <p:cTn id="10" dur="2000"/>
                                        <p:tgtEl>
                                          <p:spTgt spid="144"/>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43"/>
                                        </p:tgtEl>
                                        <p:attrNameLst>
                                          <p:attrName>style.visibility</p:attrName>
                                        </p:attrNameLst>
                                      </p:cBhvr>
                                      <p:to>
                                        <p:strVal val="visible"/>
                                      </p:to>
                                    </p:set>
                                    <p:animEffect transition="in" filter="circle(in)">
                                      <p:cBhvr additive="repl">
                                        <p:cTn id="13" dur="1000"/>
                                        <p:tgtEl>
                                          <p:spTgt spid="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应急处理流程</a:t>
            </a:r>
            <a:endParaRPr lang="en-US" sz="3600" b="0" strike="noStrike" spc="-1">
              <a:solidFill>
                <a:schemeClr val="dk1"/>
              </a:solidFill>
              <a:latin typeface="Arial"/>
            </a:endParaRPr>
          </a:p>
        </p:txBody>
      </p:sp>
      <p:sp>
        <p:nvSpPr>
          <p:cNvPr id="15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明确目标和措施</a:t>
            </a:r>
            <a:endParaRPr lang="en-US" sz="1600" b="0" strike="noStrike" spc="-1">
              <a:solidFill>
                <a:srgbClr val="FFFFFF"/>
              </a:solidFill>
              <a:latin typeface="Arial"/>
            </a:endParaRPr>
          </a:p>
        </p:txBody>
      </p:sp>
      <p:sp>
        <p:nvSpPr>
          <p:cNvPr id="15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制定应急处理方案</a:t>
            </a:r>
            <a:endParaRPr lang="en-US" sz="2000" b="0" strike="noStrike" spc="-1">
              <a:solidFill>
                <a:srgbClr val="FFFFFF"/>
              </a:solidFill>
              <a:latin typeface="Arial"/>
            </a:endParaRPr>
          </a:p>
        </p:txBody>
      </p:sp>
      <p:sp>
        <p:nvSpPr>
          <p:cNvPr id="15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协调各部门行动</a:t>
            </a:r>
            <a:endParaRPr lang="en-US" sz="1600" b="0" strike="noStrike" spc="-1">
              <a:solidFill>
                <a:srgbClr val="FFFFFF"/>
              </a:solidFill>
              <a:latin typeface="Arial"/>
            </a:endParaRPr>
          </a:p>
        </p:txBody>
      </p:sp>
      <p:sp>
        <p:nvSpPr>
          <p:cNvPr id="15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组织力量协同合作</a:t>
            </a:r>
            <a:endParaRPr lang="en-US" sz="2000" b="0" strike="noStrike" spc="-1">
              <a:solidFill>
                <a:srgbClr val="FFFFFF"/>
              </a:solidFill>
              <a:latin typeface="Arial"/>
            </a:endParaRPr>
          </a:p>
        </p:txBody>
      </p:sp>
      <p:sp>
        <p:nvSpPr>
          <p:cNvPr id="15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执行应急预案</a:t>
            </a:r>
            <a:endParaRPr lang="en-US" sz="1600" b="0" strike="noStrike" spc="-1">
              <a:solidFill>
                <a:srgbClr val="FFFFFF"/>
              </a:solidFill>
              <a:latin typeface="Arial"/>
            </a:endParaRPr>
          </a:p>
        </p:txBody>
      </p:sp>
      <p:sp>
        <p:nvSpPr>
          <p:cNvPr id="15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实施应急处理措施</a:t>
            </a:r>
            <a:endParaRPr lang="en-US" sz="2000" b="0" strike="noStrike" spc="-1">
              <a:solidFill>
                <a:srgbClr val="FFFFFF"/>
              </a:solidFill>
              <a:latin typeface="Arial"/>
            </a:endParaRPr>
          </a:p>
        </p:txBody>
      </p:sp>
      <p:sp>
        <p:nvSpPr>
          <p:cNvPr id="15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反思并改进</a:t>
            </a:r>
            <a:endParaRPr lang="en-US" sz="1600" b="0" strike="noStrike" spc="-1">
              <a:solidFill>
                <a:srgbClr val="FFFFFF"/>
              </a:solidFill>
              <a:latin typeface="Arial"/>
            </a:endParaRPr>
          </a:p>
        </p:txBody>
      </p:sp>
      <p:sp>
        <p:nvSpPr>
          <p:cNvPr id="15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评估和总结处理效果</a:t>
            </a:r>
            <a:endParaRPr lang="en-US" sz="2000" b="0" strike="noStrike" spc="-1">
              <a:solidFill>
                <a:srgbClr val="FFFFFF"/>
              </a:solidFill>
              <a:latin typeface="Arial"/>
            </a:endParaRPr>
          </a:p>
        </p:txBody>
      </p:sp>
      <p:pic>
        <p:nvPicPr>
          <p:cNvPr id="16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circle(in)">
                                      <p:cBhvr additive="repl">
                                        <p:cTn id="7" dur="2000"/>
                                        <p:tgtEl>
                                          <p:spTgt spid="16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circle(in)">
                                      <p:cBhvr additive="repl">
                                        <p:cTn id="10"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1"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62"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6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整体协调流程</a:t>
            </a:r>
            <a:endParaRPr lang="en-US" sz="3600" b="0" strike="noStrike" spc="-1">
              <a:solidFill>
                <a:schemeClr val="dk1"/>
              </a:solidFill>
              <a:latin typeface="Arial"/>
            </a:endParaRPr>
          </a:p>
        </p:txBody>
      </p:sp>
      <p:sp>
        <p:nvSpPr>
          <p:cNvPr id="16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保障医护顺利工作</a:t>
            </a:r>
            <a:endParaRPr lang="en-US" sz="1600" b="0" strike="noStrike" spc="-1">
              <a:solidFill>
                <a:srgbClr val="FFFFFF"/>
              </a:solidFill>
              <a:latin typeface="Arial"/>
            </a:endParaRPr>
          </a:p>
        </p:txBody>
      </p:sp>
      <p:sp>
        <p:nvSpPr>
          <p:cNvPr id="16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协调医护人员</a:t>
            </a:r>
            <a:endParaRPr lang="en-US" sz="2000" b="0" strike="noStrike" spc="-1">
              <a:solidFill>
                <a:srgbClr val="FFFFFF"/>
              </a:solidFill>
              <a:latin typeface="Arial"/>
            </a:endParaRPr>
          </a:p>
        </p:txBody>
      </p:sp>
      <p:sp>
        <p:nvSpPr>
          <p:cNvPr id="16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保障设备正常运行</a:t>
            </a:r>
            <a:endParaRPr lang="en-US" sz="1600" b="0" strike="noStrike" spc="-1">
              <a:solidFill>
                <a:srgbClr val="FFFFFF"/>
              </a:solidFill>
              <a:latin typeface="Arial"/>
            </a:endParaRPr>
          </a:p>
        </p:txBody>
      </p:sp>
      <p:sp>
        <p:nvSpPr>
          <p:cNvPr id="16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协调设备维护和保障</a:t>
            </a:r>
            <a:endParaRPr lang="en-US" sz="2000" b="0" strike="noStrike" spc="-1">
              <a:solidFill>
                <a:srgbClr val="FFFFFF"/>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确保患者安全</a:t>
            </a:r>
            <a:endParaRPr lang="en-US" sz="1600" b="0" strike="noStrike" spc="-1">
              <a:solidFill>
                <a:srgbClr val="FFFFFF"/>
              </a:solidFill>
              <a:latin typeface="Arial"/>
            </a:endParaRPr>
          </a:p>
        </p:txBody>
      </p:sp>
      <p:sp>
        <p:nvSpPr>
          <p:cNvPr id="17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协调患者安全撤离</a:t>
            </a:r>
            <a:endParaRPr lang="en-US" sz="2000" b="0" strike="noStrike" spc="-1">
              <a:solidFill>
                <a:srgbClr val="FFFFFF"/>
              </a:solidFill>
              <a:latin typeface="Arial"/>
            </a:endParaRPr>
          </a:p>
        </p:txBody>
      </p:sp>
      <p:pic>
        <p:nvPicPr>
          <p:cNvPr id="173"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3"/>
                                        </p:tgtEl>
                                        <p:attrNameLst>
                                          <p:attrName>style.visibility</p:attrName>
                                        </p:attrNameLst>
                                      </p:cBhvr>
                                      <p:to>
                                        <p:strVal val="visible"/>
                                      </p:to>
                                    </p:set>
                                    <p:animEffect transition="in" filter="circle(in)">
                                      <p:cBhvr additive="repl">
                                        <p:cTn id="7" dur="2000"/>
                                        <p:tgtEl>
                                          <p:spTgt spid="17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2"/>
                                        </p:tgtEl>
                                        <p:attrNameLst>
                                          <p:attrName>style.visibility</p:attrName>
                                        </p:attrNameLst>
                                      </p:cBhvr>
                                      <p:to>
                                        <p:strVal val="visible"/>
                                      </p:to>
                                    </p:set>
                                    <p:animEffect transition="in" filter="circle(in)">
                                      <p:cBhvr additive="repl">
                                        <p:cTn id="10" dur="2000"/>
                                        <p:tgtEl>
                                          <p:spTgt spid="16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1"/>
                                        </p:tgtEl>
                                        <p:attrNameLst>
                                          <p:attrName>style.visibility</p:attrName>
                                        </p:attrNameLst>
                                      </p:cBhvr>
                                      <p:to>
                                        <p:strVal val="visible"/>
                                      </p:to>
                                    </p:set>
                                    <p:animEffect transition="in" filter="circle(in)">
                                      <p:cBhvr additive="repl">
                                        <p:cTn id="13" dur="10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74"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制定事故报告</a:t>
            </a:r>
            <a:endParaRPr lang="en-US" sz="1800" b="0" strike="noStrike" spc="-1">
              <a:solidFill>
                <a:srgbClr val="FFFFFF"/>
              </a:solidFill>
              <a:latin typeface="Arial"/>
            </a:endParaRPr>
          </a:p>
        </p:txBody>
      </p:sp>
      <p:sp>
        <p:nvSpPr>
          <p:cNvPr id="177"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撰写详细报告</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提交相关部门审核</a:t>
            </a:r>
            <a:endParaRPr lang="en-US" sz="1400" b="0" strike="noStrike" spc="-1">
              <a:solidFill>
                <a:srgbClr val="FFFFFF"/>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进行事故调查和分析</a:t>
            </a:r>
            <a:endParaRPr lang="en-US" sz="1800" b="0" strike="noStrike" spc="-1">
              <a:solidFill>
                <a:srgbClr val="FFFFFF"/>
              </a:solidFill>
              <a:latin typeface="Arial"/>
            </a:endParaRPr>
          </a:p>
        </p:txBody>
      </p:sp>
      <p:sp>
        <p:nvSpPr>
          <p:cNvPr id="180"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调查事故原因</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分析应对措施</a:t>
            </a:r>
            <a:endParaRPr lang="en-US" sz="1400" b="0" strike="noStrike" spc="-1">
              <a:solidFill>
                <a:srgbClr val="FFFFFF"/>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完善应急预案</a:t>
            </a:r>
            <a:endParaRPr lang="en-US" sz="1800" b="0" strike="noStrike" spc="-1">
              <a:solidFill>
                <a:srgbClr val="FFFFFF"/>
              </a:solidFill>
              <a:latin typeface="Arial"/>
            </a:endParaRPr>
          </a:p>
        </p:txBody>
      </p:sp>
      <p:sp>
        <p:nvSpPr>
          <p:cNvPr id="183"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总结经验教训</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更新预案内容</a:t>
            </a:r>
            <a:endParaRPr lang="en-US" sz="1400" b="0" strike="noStrike" spc="-1">
              <a:solidFill>
                <a:srgbClr val="FFFFFF"/>
              </a:solidFill>
              <a:latin typeface="Arial"/>
            </a:endParaRPr>
          </a:p>
        </p:txBody>
      </p:sp>
      <p:sp>
        <p:nvSpPr>
          <p:cNvPr id="18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事故后续处理流程</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统计损失和受伤情况</a:t>
            </a:r>
            <a:endParaRPr lang="en-US" sz="1800" b="0" strike="noStrike" spc="-1">
              <a:solidFill>
                <a:srgbClr val="FFFFFF"/>
              </a:solidFill>
              <a:latin typeface="Arial"/>
            </a:endParaRPr>
          </a:p>
        </p:txBody>
      </p:sp>
      <p:sp>
        <p:nvSpPr>
          <p:cNvPr id="187"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分类汇总损失数据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记录受伤情况</a:t>
            </a:r>
            <a:endParaRPr lang="en-US" sz="1400" b="0" strike="noStrike" spc="-1">
              <a:solidFill>
                <a:srgbClr val="FFFFFF"/>
              </a:solidFill>
              <a:latin typeface="Arial"/>
            </a:endParaRPr>
          </a:p>
        </p:txBody>
      </p:sp>
      <p:pic>
        <p:nvPicPr>
          <p:cNvPr id="18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circle(in)">
                                      <p:cBhvr additive="repl">
                                        <p:cTn id="7" dur="2000"/>
                                        <p:tgtEl>
                                          <p:spTgt spid="18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74"/>
                                        </p:tgtEl>
                                        <p:attrNameLst>
                                          <p:attrName>style.visibility</p:attrName>
                                        </p:attrNameLst>
                                      </p:cBhvr>
                                      <p:to>
                                        <p:strVal val="visible"/>
                                      </p:to>
                                    </p:set>
                                    <p:animEffect transition="in" filter="circle(in)">
                                      <p:cBhvr additive="repl">
                                        <p:cTn id="10" dur="2000"/>
                                        <p:tgtEl>
                                          <p:spTgt spid="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89" name="图片 21"/>
          <p:cNvPicPr/>
          <p:nvPr/>
        </p:nvPicPr>
        <p:blipFill>
          <a:blip r:embed="rId3"/>
          <a:srcRect r="81819"/>
          <a:stretch>
            <a:fillRect/>
          </a:stretch>
        </p:blipFill>
        <p:spPr>
          <a:xfrm>
            <a:off x="-392760" y="3057480"/>
            <a:ext cx="2992320" cy="6857640"/>
          </a:xfrm>
          <a:prstGeom prst="rect">
            <a:avLst/>
          </a:prstGeom>
          <a:ln w="0">
            <a:noFill/>
          </a:ln>
        </p:spPr>
      </p:pic>
      <p:pic>
        <p:nvPicPr>
          <p:cNvPr id="190"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9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总结</a:t>
            </a:r>
            <a:endParaRPr lang="en-US" sz="3600" b="0" strike="noStrike" spc="-1">
              <a:solidFill>
                <a:schemeClr val="dk1"/>
              </a:solidFill>
              <a:latin typeface="Arial"/>
            </a:endParaRPr>
          </a:p>
        </p:txBody>
      </p:sp>
      <p:sp>
        <p:nvSpPr>
          <p:cNvPr id="19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停电事故处理对医院来说至关重要，需要保持高度的警惕和应变能力。制定合理的应急预案，快速响应和准确处理，是保障医院安全的关键。同时，事故后的统计、分析和完善工作也是不可或缺的环节。</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0"/>
                                        </p:tgtEl>
                                        <p:attrNameLst>
                                          <p:attrName>style.visibility</p:attrName>
                                        </p:attrNameLst>
                                      </p:cBhvr>
                                      <p:to>
                                        <p:strVal val="visible"/>
                                      </p:to>
                                    </p:set>
                                    <p:animEffect transition="in" filter="circle(in)">
                                      <p:cBhvr additive="repl">
                                        <p:cTn id="7" dur="2000"/>
                                        <p:tgtEl>
                                          <p:spTgt spid="190"/>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89"/>
                                        </p:tgtEl>
                                        <p:attrNameLst>
                                          <p:attrName>style.visibility</p:attrName>
                                        </p:attrNameLst>
                                      </p:cBhvr>
                                      <p:to>
                                        <p:strVal val="visible"/>
                                      </p:to>
                                    </p:set>
                                    <p:anim calcmode="lin" valueType="num">
                                      <p:cBhvr additive="repl">
                                        <p:cTn id="10" dur="1000" fill="hold"/>
                                        <p:tgtEl>
                                          <p:spTgt spid="189"/>
                                        </p:tgtEl>
                                        <p:attrNameLst>
                                          <p:attrName>ppt_x</p:attrName>
                                        </p:attrNameLst>
                                      </p:cBhvr>
                                      <p:tavLst>
                                        <p:tav tm="0">
                                          <p:val>
                                            <p:strVal val="1+#ppt_w/2"/>
                                          </p:val>
                                        </p:tav>
                                        <p:tav tm="100000">
                                          <p:val>
                                            <p:strVal val="#ppt_x"/>
                                          </p:val>
                                        </p:tav>
                                      </p:tavLst>
                                    </p:anim>
                                    <p:anim calcmode="lin" valueType="num">
                                      <p:cBhvr additive="repl">
                                        <p:cTn id="11" dur="1000" fill="hold"/>
                                        <p:tgtEl>
                                          <p:spTgt spid="18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9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9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9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9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人员应急处置培训</a:t>
            </a:r>
            <a:endParaRPr lang="en-US" sz="3600" b="0" strike="noStrike" spc="-1">
              <a:solidFill>
                <a:schemeClr val="dk1"/>
              </a:solidFill>
              <a:latin typeface="Arial"/>
            </a:endParaRPr>
          </a:p>
        </p:txBody>
      </p:sp>
      <p:sp>
        <p:nvSpPr>
          <p:cNvPr id="19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94"/>
                                        </p:tgtEl>
                                        <p:attrNameLst>
                                          <p:attrName>style.visibility</p:attrName>
                                        </p:attrNameLst>
                                      </p:cBhvr>
                                      <p:to>
                                        <p:strVal val="visible"/>
                                      </p:to>
                                    </p:set>
                                    <p:animEffect transition="in" filter="circle(in)">
                                      <p:cBhvr additive="repl">
                                        <p:cTn id="7" dur="2000"/>
                                        <p:tgtEl>
                                          <p:spTgt spid="19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93"/>
                                        </p:tgtEl>
                                        <p:attrNameLst>
                                          <p:attrName>style.visibility</p:attrName>
                                        </p:attrNameLst>
                                      </p:cBhvr>
                                      <p:to>
                                        <p:strVal val="visible"/>
                                      </p:to>
                                    </p:set>
                                    <p:animEffect transition="in" filter="circle(in)">
                                      <p:cBhvr additive="repl">
                                        <p:cTn id="10" dur="1000"/>
                                        <p:tgtEl>
                                          <p:spTgt spid="1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8"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9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人员培训计划</a:t>
            </a:r>
            <a:endParaRPr lang="en-US" sz="3600" b="0" strike="noStrike" spc="-1">
              <a:solidFill>
                <a:schemeClr val="dk1"/>
              </a:solidFill>
              <a:latin typeface="Arial"/>
            </a:endParaRPr>
          </a:p>
        </p:txBody>
      </p:sp>
      <p:sp>
        <p:nvSpPr>
          <p:cNvPr id="200"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包括基本的应急处理流程和安全知识</a:t>
            </a:r>
            <a:endParaRPr lang="en-US" sz="1600" b="0" strike="noStrike" spc="-1">
              <a:solidFill>
                <a:srgbClr val="FFFFFF"/>
              </a:solidFill>
              <a:latin typeface="Arial"/>
            </a:endParaRPr>
          </a:p>
        </p:txBody>
      </p:sp>
      <p:sp>
        <p:nvSpPr>
          <p:cNvPr id="201"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初级员工必备知识</a:t>
            </a:r>
            <a:endParaRPr lang="en-US" sz="2000" b="0" strike="noStrike" spc="-1">
              <a:solidFill>
                <a:srgbClr val="FFFFFF"/>
              </a:solidFill>
              <a:latin typeface="Arial"/>
            </a:endParaRPr>
          </a:p>
        </p:txBody>
      </p:sp>
      <p:sp>
        <p:nvSpPr>
          <p:cNvPr id="202"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涉及复杂情况下的处置技巧和领导能力</a:t>
            </a:r>
            <a:endParaRPr lang="en-US" sz="1600" b="0" strike="noStrike" spc="-1">
              <a:solidFill>
                <a:srgbClr val="FFFFFF"/>
              </a:solidFill>
              <a:latin typeface="Arial"/>
            </a:endParaRPr>
          </a:p>
        </p:txBody>
      </p:sp>
      <p:sp>
        <p:nvSpPr>
          <p:cNvPr id="203"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高级员工应急处置技能</a:t>
            </a:r>
            <a:endParaRPr lang="en-US" sz="2000" b="0" strike="noStrike" spc="-1">
              <a:solidFill>
                <a:srgbClr val="FFFFFF"/>
              </a:solidFill>
              <a:latin typeface="Arial"/>
            </a:endParaRPr>
          </a:p>
        </p:txBody>
      </p:sp>
      <p:sp>
        <p:nvSpPr>
          <p:cNvPr id="204"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通过实际演练提高员工应急响应能力</a:t>
            </a:r>
            <a:endParaRPr lang="en-US" sz="1600" b="0" strike="noStrike" spc="-1">
              <a:solidFill>
                <a:srgbClr val="FFFFFF"/>
              </a:solidFill>
              <a:latin typeface="Arial"/>
            </a:endParaRPr>
          </a:p>
        </p:txBody>
      </p:sp>
      <p:sp>
        <p:nvSpPr>
          <p:cNvPr id="205"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模拟演练的重要性</a:t>
            </a:r>
            <a:endParaRPr lang="en-US" sz="2000" b="0" strike="noStrike" spc="-1">
              <a:solidFill>
                <a:srgbClr val="FFFFFF"/>
              </a:solidFill>
              <a:latin typeface="Arial"/>
            </a:endParaRPr>
          </a:p>
        </p:txBody>
      </p:sp>
      <p:sp>
        <p:nvSpPr>
          <p:cNvPr id="206"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7"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0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circle(in)">
                                      <p:cBhvr additive="repl">
                                        <p:cTn id="7" dur="2000"/>
                                        <p:tgtEl>
                                          <p:spTgt spid="20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8"/>
                                        </p:tgtEl>
                                        <p:attrNameLst>
                                          <p:attrName>style.visibility</p:attrName>
                                        </p:attrNameLst>
                                      </p:cBhvr>
                                      <p:to>
                                        <p:strVal val="visible"/>
                                      </p:to>
                                    </p:set>
                                    <p:animEffect transition="in" filter="circle(in)">
                                      <p:cBhvr additive="repl">
                                        <p:cTn id="10" dur="200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209" name="图片 21"/>
          <p:cNvPicPr/>
          <p:nvPr/>
        </p:nvPicPr>
        <p:blipFill>
          <a:blip r:embed="rId3"/>
          <a:srcRect r="81819"/>
          <a:stretch>
            <a:fillRect/>
          </a:stretch>
        </p:blipFill>
        <p:spPr>
          <a:xfrm>
            <a:off x="-392760" y="3057480"/>
            <a:ext cx="2992320" cy="6857640"/>
          </a:xfrm>
          <a:prstGeom prst="rect">
            <a:avLst/>
          </a:prstGeom>
          <a:ln w="0">
            <a:noFill/>
          </a:ln>
        </p:spPr>
      </p:pic>
      <p:pic>
        <p:nvPicPr>
          <p:cNvPr id="210"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21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培训内容</a:t>
            </a:r>
            <a:endParaRPr lang="en-US" sz="3600" b="0" strike="noStrike" spc="-1">
              <a:solidFill>
                <a:schemeClr val="dk1"/>
              </a:solidFill>
              <a:latin typeface="Arial"/>
            </a:endParaRPr>
          </a:p>
        </p:txBody>
      </p:sp>
      <p:sp>
        <p:nvSpPr>
          <p:cNvPr id="21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培训内容应包括应急预案的熟悉程度、停电下的处置措施、团队合作与沟通技巧以及个人安全保障和自救方法。</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0"/>
                                        </p:tgtEl>
                                        <p:attrNameLst>
                                          <p:attrName>style.visibility</p:attrName>
                                        </p:attrNameLst>
                                      </p:cBhvr>
                                      <p:to>
                                        <p:strVal val="visible"/>
                                      </p:to>
                                    </p:set>
                                    <p:animEffect transition="in" filter="circle(in)">
                                      <p:cBhvr additive="repl">
                                        <p:cTn id="7" dur="2000"/>
                                        <p:tgtEl>
                                          <p:spTgt spid="210"/>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209"/>
                                        </p:tgtEl>
                                        <p:attrNameLst>
                                          <p:attrName>style.visibility</p:attrName>
                                        </p:attrNameLst>
                                      </p:cBhvr>
                                      <p:to>
                                        <p:strVal val="visible"/>
                                      </p:to>
                                    </p:set>
                                    <p:anim calcmode="lin" valueType="num">
                                      <p:cBhvr additive="repl">
                                        <p:cTn id="10" dur="1000" fill="hold"/>
                                        <p:tgtEl>
                                          <p:spTgt spid="209"/>
                                        </p:tgtEl>
                                        <p:attrNameLst>
                                          <p:attrName>ppt_x</p:attrName>
                                        </p:attrNameLst>
                                      </p:cBhvr>
                                      <p:tavLst>
                                        <p:tav tm="0">
                                          <p:val>
                                            <p:strVal val="1+#ppt_w/2"/>
                                          </p:val>
                                        </p:tav>
                                        <p:tav tm="100000">
                                          <p:val>
                                            <p:strVal val="#ppt_x"/>
                                          </p:val>
                                        </p:tav>
                                      </p:tavLst>
                                    </p:anim>
                                    <p:anim calcmode="lin" valueType="num">
                                      <p:cBhvr additive="repl">
                                        <p:cTn id="11" dur="1000" fill="hold"/>
                                        <p:tgtEl>
                                          <p:spTgt spid="20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3"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模拟演练的效果评估</a:t>
            </a:r>
            <a:endParaRPr lang="en-US" sz="1800" b="0" strike="noStrike" spc="-1">
              <a:solidFill>
                <a:srgbClr val="FFFFFF"/>
              </a:solidFill>
              <a:latin typeface="Arial"/>
            </a:endParaRPr>
          </a:p>
        </p:txBody>
      </p:sp>
      <p:sp>
        <p:nvSpPr>
          <p:cNvPr id="216"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评估演练中员工的表现和改进空间</a:t>
            </a:r>
            <a:endParaRPr lang="en-US" sz="1400" b="0" strike="noStrike" spc="-1">
              <a:solidFill>
                <a:srgbClr val="FFFFFF"/>
              </a:solidFill>
              <a:latin typeface="Arial"/>
            </a:endParaRPr>
          </a:p>
        </p:txBody>
      </p:sp>
      <p:sp>
        <p:nvSpPr>
          <p:cNvPr id="2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培训资料更新和修订</a:t>
            </a:r>
            <a:endParaRPr lang="en-US" sz="1800" b="0" strike="noStrike" spc="-1">
              <a:solidFill>
                <a:srgbClr val="FFFFFF"/>
              </a:solidFill>
              <a:latin typeface="Arial"/>
            </a:endParaRPr>
          </a:p>
        </p:txBody>
      </p:sp>
      <p:sp>
        <p:nvSpPr>
          <p:cNvPr id="219"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不断更新培训资料以适应变化的安全环境</a:t>
            </a:r>
            <a:endParaRPr lang="en-US" sz="1400" b="0" strike="noStrike" spc="-1">
              <a:solidFill>
                <a:srgbClr val="FFFFFF"/>
              </a:solidFill>
              <a:latin typeface="Arial"/>
            </a:endParaRPr>
          </a:p>
        </p:txBody>
      </p:sp>
      <p:sp>
        <p:nvSpPr>
          <p:cNvPr id="2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22"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2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培训效果评估</a:t>
            </a:r>
            <a:endParaRPr lang="en-US" sz="3600" b="0" strike="noStrike" spc="-1">
              <a:solidFill>
                <a:schemeClr val="dk1"/>
              </a:solidFill>
              <a:latin typeface="Arial"/>
            </a:endParaRPr>
          </a:p>
        </p:txBody>
      </p:sp>
      <p:sp>
        <p:nvSpPr>
          <p:cNvPr id="2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考核员工应急处理能力</a:t>
            </a:r>
            <a:endParaRPr lang="en-US" sz="1800" b="0" strike="noStrike" spc="-1">
              <a:solidFill>
                <a:srgbClr val="FFFFFF"/>
              </a:solidFill>
              <a:latin typeface="Arial"/>
            </a:endParaRPr>
          </a:p>
        </p:txBody>
      </p:sp>
      <p:sp>
        <p:nvSpPr>
          <p:cNvPr id="226"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定期考核员工应对突发事件的能力</a:t>
            </a:r>
            <a:endParaRPr lang="en-US" sz="1400" b="0" strike="noStrike" spc="-1">
              <a:solidFill>
                <a:srgbClr val="FFFFFF"/>
              </a:solidFill>
              <a:latin typeface="Arial"/>
            </a:endParaRPr>
          </a:p>
        </p:txBody>
      </p:sp>
      <p:pic>
        <p:nvPicPr>
          <p:cNvPr id="22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7"/>
                                        </p:tgtEl>
                                        <p:attrNameLst>
                                          <p:attrName>style.visibility</p:attrName>
                                        </p:attrNameLst>
                                      </p:cBhvr>
                                      <p:to>
                                        <p:strVal val="visible"/>
                                      </p:to>
                                    </p:set>
                                    <p:animEffect transition="in" filter="circle(in)">
                                      <p:cBhvr additive="repl">
                                        <p:cTn id="7" dur="2000"/>
                                        <p:tgtEl>
                                          <p:spTgt spid="22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3"/>
                                        </p:tgtEl>
                                        <p:attrNameLst>
                                          <p:attrName>style.visibility</p:attrName>
                                        </p:attrNameLst>
                                      </p:cBhvr>
                                      <p:to>
                                        <p:strVal val="visible"/>
                                      </p:to>
                                    </p:set>
                                    <p:animEffect transition="in" filter="circle(in)">
                                      <p:cBhvr additive="repl">
                                        <p:cTn id="10" dur="2000"/>
                                        <p:tgtEl>
                                          <p:spTgt spid="2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https://d.book118.com/138052104034006046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医院安全事故应急预案的停电处理</vt:lpstr>
      <vt:lpstr>目录</vt:lpstr>
      <vt:lpstr>第1章 医院安全事故应急预案的停电处理</vt:lpstr>
      <vt:lpstr> </vt:lpstr>
      <vt:lpstr>医院停电的影响</vt:lpstr>
      <vt:lpstr>停电处理的紧急措施</vt:lpstr>
      <vt:lpstr>实施停电处理方案</vt:lpstr>
      <vt:lpstr>总结</vt:lpstr>
      <vt:lpstr>第2章 停电事故的处理流程</vt:lpstr>
      <vt:lpstr> </vt:lpstr>
      <vt:lpstr>应急处理流程</vt:lpstr>
      <vt:lpstr>整体协调流程</vt:lpstr>
      <vt:lpstr>事故后续处理流程</vt:lpstr>
      <vt:lpstr>总结</vt:lpstr>
      <vt:lpstr>第3章 人员应急处置培训</vt:lpstr>
      <vt:lpstr>人员培训计划</vt:lpstr>
      <vt:lpstr>培训内容</vt:lpstr>
      <vt:lpstr>培训效果评估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2024-09-27T00:47:51.224</cp:lastPrinted>
  <dcterms:created xsi:type="dcterms:W3CDTF">2024-09-26T16:47:51Z</dcterms:created>
  <dcterms:modified xsi:type="dcterms:W3CDTF">2024-09-26T16:47:53Z</dcterms:modified>
</cp:coreProperties>
</file>