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20104100" cy="1130935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FC2A1-23D0-44D3-9B53-7A070F710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6E5B4-640E-4CBE-9F03-9499D7C24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A350F-7FE2-410B-877A-A57AD565C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D0BDA-4495-44B7-AF22-F5EB609DD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D318B8-AA8D-4BE6-9EA7-E8D1C333E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627362-49E5-42CF-892F-4E4E31A05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61071D-78BF-452D-A9C9-9F6D78AC2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BBAC5-5A8B-499C-ADD9-C6C9A4FA4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43B69-EBBB-4363-894E-A5126CDE0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B51A2-BBF2-47D3-BFA4-AF3EE0068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68AD9-0E06-424F-9BED-16E2F610E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507807" y="3505898"/>
            <a:ext cx="17088486" cy="237496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3015615" y="6333236"/>
            <a:ext cx="14072870" cy="282733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650" b="0" i="0">
                <a:solidFill>
                  <a:schemeClr val="bg1"/>
                </a:solidFill>
                <a:latin typeface="Microsoft JhengHei UI"/>
                <a:cs typeface="Microsoft JhengHei UI"/>
              </a:defRPr>
            </a:lvl1pPr>
          </a:lstStyle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pc="-5"/>
              <a:t>数据来源：⻢蜂窝⼤数据中⼼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95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1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950" b="1" i="0">
                <a:solidFill>
                  <a:srgbClr val="FED40E"/>
                </a:solidFill>
                <a:latin typeface="Microsoft JhengHei UI"/>
                <a:cs typeface="Microsoft JhengHei U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650" b="0" i="0">
                <a:solidFill>
                  <a:schemeClr val="bg1"/>
                </a:solidFill>
                <a:latin typeface="Microsoft JhengHei UI"/>
                <a:cs typeface="Microsoft JhengHei UI"/>
              </a:defRPr>
            </a:lvl1pPr>
          </a:lstStyle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pc="-5"/>
              <a:t>数据来源：⻢蜂窝⼤数据中⼼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95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1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950" b="1" i="0">
                <a:solidFill>
                  <a:srgbClr val="FED40E"/>
                </a:solidFill>
                <a:latin typeface="Microsoft JhengHei UI"/>
                <a:cs typeface="Microsoft JhengHei U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005205" y="2601150"/>
            <a:ext cx="8745284" cy="746417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0353611" y="2601150"/>
            <a:ext cx="8745284" cy="746417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650" b="0" i="0">
                <a:solidFill>
                  <a:schemeClr val="bg1"/>
                </a:solidFill>
                <a:latin typeface="Microsoft JhengHei UI"/>
                <a:cs typeface="Microsoft JhengHei UI"/>
              </a:defRPr>
            </a:lvl1pPr>
          </a:lstStyle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pc="-5"/>
              <a:t>数据来源：⻢蜂窝⼤数据中⼼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95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1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950" b="1" i="0">
                <a:solidFill>
                  <a:srgbClr val="FED40E"/>
                </a:solidFill>
                <a:latin typeface="Microsoft JhengHei UI"/>
                <a:cs typeface="Microsoft JhengHei U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650" b="0" i="0">
                <a:solidFill>
                  <a:schemeClr val="bg1"/>
                </a:solidFill>
                <a:latin typeface="Microsoft JhengHei UI"/>
                <a:cs typeface="Microsoft JhengHei UI"/>
              </a:defRPr>
            </a:lvl1pPr>
          </a:lstStyle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pc="-5"/>
              <a:t>数据来源：⻢蜂窝⼤数据中⼼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95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1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20104100" cy="11308715"/>
          </a:xfrm>
          <a:custGeom>
            <a:rect l="l" t="t" r="r" b="b"/>
            <a:pathLst>
              <a:path w="20104100" h="11308715">
                <a:moveTo>
                  <a:pt x="0" y="11308556"/>
                </a:moveTo>
                <a:lnTo>
                  <a:pt x="20104099" y="11308556"/>
                </a:lnTo>
                <a:lnTo>
                  <a:pt x="20104099" y="0"/>
                </a:lnTo>
                <a:lnTo>
                  <a:pt x="0" y="0"/>
                </a:lnTo>
                <a:lnTo>
                  <a:pt x="0" y="11308556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974968" y="1113287"/>
            <a:ext cx="173355" cy="687705"/>
          </a:xfrm>
          <a:custGeom>
            <a:rect l="l" t="t" r="r" b="b"/>
            <a:pathLst>
              <a:path w="173355" h="687705">
                <a:moveTo>
                  <a:pt x="86548" y="0"/>
                </a:moveTo>
                <a:lnTo>
                  <a:pt x="78991" y="330"/>
                </a:lnTo>
                <a:lnTo>
                  <a:pt x="71505" y="1316"/>
                </a:lnTo>
                <a:lnTo>
                  <a:pt x="25291" y="25373"/>
                </a:lnTo>
                <a:lnTo>
                  <a:pt x="2122" y="69847"/>
                </a:lnTo>
                <a:lnTo>
                  <a:pt x="0" y="106854"/>
                </a:lnTo>
                <a:lnTo>
                  <a:pt x="0" y="580680"/>
                </a:lnTo>
                <a:lnTo>
                  <a:pt x="5142" y="630532"/>
                </a:lnTo>
                <a:lnTo>
                  <a:pt x="39909" y="673908"/>
                </a:lnTo>
                <a:lnTo>
                  <a:pt x="78991" y="687203"/>
                </a:lnTo>
                <a:lnTo>
                  <a:pt x="86548" y="687534"/>
                </a:lnTo>
                <a:lnTo>
                  <a:pt x="94105" y="687203"/>
                </a:lnTo>
                <a:lnTo>
                  <a:pt x="133187" y="673908"/>
                </a:lnTo>
                <a:lnTo>
                  <a:pt x="167954" y="630532"/>
                </a:lnTo>
                <a:lnTo>
                  <a:pt x="173097" y="580680"/>
                </a:lnTo>
                <a:lnTo>
                  <a:pt x="173097" y="106854"/>
                </a:lnTo>
                <a:lnTo>
                  <a:pt x="167954" y="57001"/>
                </a:lnTo>
                <a:lnTo>
                  <a:pt x="133187" y="13625"/>
                </a:lnTo>
                <a:lnTo>
                  <a:pt x="94105" y="330"/>
                </a:lnTo>
                <a:lnTo>
                  <a:pt x="86548" y="0"/>
                </a:lnTo>
                <a:close/>
              </a:path>
            </a:pathLst>
          </a:custGeom>
          <a:solidFill>
            <a:srgbClr val="FED41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18282166" y="0"/>
            <a:ext cx="1068705" cy="1256665"/>
          </a:xfrm>
          <a:custGeom>
            <a:rect l="l" t="t" r="r" b="b"/>
            <a:pathLst>
              <a:path w="1068705" h="1256665">
                <a:moveTo>
                  <a:pt x="1068145" y="0"/>
                </a:moveTo>
                <a:lnTo>
                  <a:pt x="0" y="0"/>
                </a:lnTo>
                <a:lnTo>
                  <a:pt x="0" y="1041113"/>
                </a:lnTo>
                <a:lnTo>
                  <a:pt x="164" y="1083975"/>
                </a:lnTo>
                <a:lnTo>
                  <a:pt x="4452" y="1145997"/>
                </a:lnTo>
                <a:lnTo>
                  <a:pt x="23280" y="1193291"/>
                </a:lnTo>
                <a:lnTo>
                  <a:pt x="63216" y="1233225"/>
                </a:lnTo>
                <a:lnTo>
                  <a:pt x="110508" y="1252053"/>
                </a:lnTo>
                <a:lnTo>
                  <a:pt x="172530" y="1256341"/>
                </a:lnTo>
                <a:lnTo>
                  <a:pt x="215396" y="1256506"/>
                </a:lnTo>
                <a:lnTo>
                  <a:pt x="852748" y="1256506"/>
                </a:lnTo>
                <a:lnTo>
                  <a:pt x="895608" y="1256341"/>
                </a:lnTo>
                <a:lnTo>
                  <a:pt x="957631" y="1252053"/>
                </a:lnTo>
                <a:lnTo>
                  <a:pt x="1004929" y="1233225"/>
                </a:lnTo>
                <a:lnTo>
                  <a:pt x="1044865" y="1193291"/>
                </a:lnTo>
                <a:lnTo>
                  <a:pt x="1063692" y="1145997"/>
                </a:lnTo>
                <a:lnTo>
                  <a:pt x="1067980" y="1083975"/>
                </a:lnTo>
                <a:lnTo>
                  <a:pt x="1068145" y="1041113"/>
                </a:lnTo>
                <a:lnTo>
                  <a:pt x="1068145" y="0"/>
                </a:lnTo>
                <a:close/>
              </a:path>
            </a:pathLst>
          </a:custGeom>
          <a:solidFill>
            <a:srgbClr val="FFD5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k object 19"/>
          <p:cNvSpPr/>
          <p:nvPr/>
        </p:nvSpPr>
        <p:spPr>
          <a:xfrm>
            <a:off x="18369242" y="296592"/>
            <a:ext cx="893995" cy="837083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bk object 20"/>
          <p:cNvSpPr/>
          <p:nvPr/>
        </p:nvSpPr>
        <p:spPr>
          <a:xfrm>
            <a:off x="12694430" y="4405433"/>
            <a:ext cx="252729" cy="128270"/>
          </a:xfrm>
          <a:custGeom>
            <a:rect l="l" t="t" r="r" b="b"/>
            <a:pathLst>
              <a:path w="252727" h="128270">
                <a:moveTo>
                  <a:pt x="252411" y="0"/>
                </a:moveTo>
                <a:lnTo>
                  <a:pt x="0" y="0"/>
                </a:lnTo>
                <a:lnTo>
                  <a:pt x="126205" y="127900"/>
                </a:lnTo>
                <a:lnTo>
                  <a:pt x="252411" y="0"/>
                </a:lnTo>
                <a:close/>
              </a:path>
            </a:pathLst>
          </a:custGeom>
          <a:solidFill>
            <a:srgbClr val="F8BA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k object 21"/>
          <p:cNvSpPr/>
          <p:nvPr/>
        </p:nvSpPr>
        <p:spPr>
          <a:xfrm flipH="1">
            <a:off x="14057164" y="5057438"/>
            <a:ext cx="0" cy="5057775"/>
          </a:xfrm>
          <a:custGeom>
            <a:rect l="l" t="t" r="r" b="b"/>
            <a:pathLst>
              <a:path h="5057775">
                <a:moveTo>
                  <a:pt x="0" y="0"/>
                </a:moveTo>
                <a:lnTo>
                  <a:pt x="0" y="5057437"/>
                </a:lnTo>
              </a:path>
            </a:pathLst>
          </a:custGeom>
          <a:ln w="3175">
            <a:solidFill>
              <a:srgbClr val="D5D5D5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bk object 22"/>
          <p:cNvSpPr/>
          <p:nvPr/>
        </p:nvSpPr>
        <p:spPr>
          <a:xfrm flipH="1">
            <a:off x="15167077" y="5057438"/>
            <a:ext cx="0" cy="5057775"/>
          </a:xfrm>
          <a:custGeom>
            <a:rect l="l" t="t" r="r" b="b"/>
            <a:pathLst>
              <a:path h="5057775">
                <a:moveTo>
                  <a:pt x="0" y="0"/>
                </a:moveTo>
                <a:lnTo>
                  <a:pt x="0" y="5057437"/>
                </a:lnTo>
              </a:path>
            </a:pathLst>
          </a:custGeom>
          <a:ln w="3175">
            <a:solidFill>
              <a:srgbClr val="D5D5D5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bk object 23"/>
          <p:cNvSpPr/>
          <p:nvPr/>
        </p:nvSpPr>
        <p:spPr>
          <a:xfrm flipH="1">
            <a:off x="16266520" y="5057438"/>
            <a:ext cx="0" cy="5057775"/>
          </a:xfrm>
          <a:custGeom>
            <a:rect l="l" t="t" r="r" b="b"/>
            <a:pathLst>
              <a:path h="5057775">
                <a:moveTo>
                  <a:pt x="0" y="0"/>
                </a:moveTo>
                <a:lnTo>
                  <a:pt x="0" y="5057437"/>
                </a:lnTo>
              </a:path>
            </a:pathLst>
          </a:custGeom>
          <a:ln w="3175">
            <a:solidFill>
              <a:srgbClr val="D5D5D5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bk object 24"/>
          <p:cNvSpPr/>
          <p:nvPr/>
        </p:nvSpPr>
        <p:spPr>
          <a:xfrm flipH="1">
            <a:off x="17376432" y="5057438"/>
            <a:ext cx="0" cy="5057775"/>
          </a:xfrm>
          <a:custGeom>
            <a:rect l="l" t="t" r="r" b="b"/>
            <a:pathLst>
              <a:path h="5057775">
                <a:moveTo>
                  <a:pt x="0" y="0"/>
                </a:moveTo>
                <a:lnTo>
                  <a:pt x="0" y="5057437"/>
                </a:lnTo>
              </a:path>
            </a:pathLst>
          </a:custGeom>
          <a:ln w="3175">
            <a:solidFill>
              <a:srgbClr val="D5D5D5"/>
            </a:solidFill>
            <a:prstDash val="sysDot"/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bk object 25"/>
          <p:cNvSpPr/>
          <p:nvPr/>
        </p:nvSpPr>
        <p:spPr>
          <a:xfrm flipH="1">
            <a:off x="13502205" y="5052202"/>
            <a:ext cx="0" cy="5057775"/>
          </a:xfrm>
          <a:custGeom>
            <a:rect l="l" t="t" r="r" b="b"/>
            <a:pathLst>
              <a:path h="5057775">
                <a:moveTo>
                  <a:pt x="0" y="5057437"/>
                </a:moveTo>
                <a:lnTo>
                  <a:pt x="0" y="0"/>
                </a:lnTo>
              </a:path>
            </a:pathLst>
          </a:custGeom>
          <a:ln w="1047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650" b="0" i="0">
                <a:solidFill>
                  <a:schemeClr val="bg1"/>
                </a:solidFill>
                <a:latin typeface="Microsoft JhengHei UI"/>
                <a:cs typeface="Microsoft JhengHei UI"/>
              </a:defRPr>
            </a:lvl1pPr>
          </a:lstStyle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pc="-5"/>
              <a:t>数据来源：⻢蜂窝⼤数据中⼼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95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1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20104100" cy="11308715"/>
          </a:xfrm>
          <a:custGeom>
            <a:rect l="l" t="t" r="r" b="b"/>
            <a:pathLst>
              <a:path w="20104100" h="11308715">
                <a:moveTo>
                  <a:pt x="0" y="11308556"/>
                </a:moveTo>
                <a:lnTo>
                  <a:pt x="20104099" y="11308556"/>
                </a:lnTo>
                <a:lnTo>
                  <a:pt x="20104099" y="0"/>
                </a:lnTo>
                <a:lnTo>
                  <a:pt x="0" y="0"/>
                </a:lnTo>
                <a:lnTo>
                  <a:pt x="0" y="11308556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16873" y="1244456"/>
            <a:ext cx="1282064" cy="7797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950" b="1" i="0">
                <a:solidFill>
                  <a:srgbClr val="FED40E"/>
                </a:solidFill>
                <a:latin typeface="Microsoft JhengHei UI"/>
                <a:cs typeface="Microsoft JhengHei U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437810" y="4620745"/>
            <a:ext cx="15228478" cy="26435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16849772" y="10667327"/>
            <a:ext cx="2748280" cy="2781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50" b="0" i="0">
                <a:solidFill>
                  <a:schemeClr val="bg1"/>
                </a:solidFill>
                <a:latin typeface="Microsoft JhengHei UI"/>
                <a:cs typeface="Microsoft JhengHei UI"/>
              </a:defRPr>
            </a:lvl1pPr>
          </a:lstStyle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pc="-5"/>
              <a:t>数据来源：⻢蜂窝⼤数据中⼼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1005205" y="10517696"/>
            <a:ext cx="4623943" cy="56546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9868991" y="10814026"/>
            <a:ext cx="356234" cy="3219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95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ct val="100000"/>
              </a:lnSpc>
              <a:spcBef>
                <a:spcPts val="60"/>
              </a:spcBef>
            </a:pPr>
            <a:fld id="{81D60167-4931-47E6-BA6A-407CBD079E47}" type="slidenum">
              <a:rPr spc="1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hyperlink" Target="https://www.baogaoting.com/" TargetMode="Externa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hyperlink" Target="mailto:&#21487;&#36890;&#36807;AD@mafengwo.com&#32852;&#31995;&#25105;&#20204;" TargetMode="External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12.png" /><Relationship Id="rId4" Type="http://schemas.openxmlformats.org/officeDocument/2006/relationships/image" Target="../media/image14.png" /><Relationship Id="rId5" Type="http://schemas.openxmlformats.org/officeDocument/2006/relationships/image" Target="../media/image1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jpeg" /><Relationship Id="rId3" Type="http://schemas.openxmlformats.org/officeDocument/2006/relationships/image" Target="../media/image1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Relationship Id="rId6" Type="http://schemas.openxmlformats.org/officeDocument/2006/relationships/image" Target="../media/image21.png" /><Relationship Id="rId7" Type="http://schemas.openxmlformats.org/officeDocument/2006/relationships/image" Target="../media/image22.png" /><Relationship Id="rId8" Type="http://schemas.openxmlformats.org/officeDocument/2006/relationships/image" Target="../media/image23.png" /><Relationship Id="rId9" Type="http://schemas.openxmlformats.org/officeDocument/2006/relationships/image" Target="../media/image2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5412401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0104098" cy="1130855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353722" y="10525239"/>
            <a:ext cx="4591685" cy="7296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501265">
              <a:lnSpc>
                <a:spcPct val="139900"/>
              </a:lnSpc>
              <a:spcBef>
                <a:spcPts val="100"/>
              </a:spcBef>
            </a:pPr>
            <a:r>
              <a:rPr sz="1650" spc="-30">
                <a:solidFill>
                  <a:srgbClr val="D5D5D5"/>
                </a:solidFill>
                <a:latin typeface="Microsoft JhengHei UI"/>
                <a:cs typeface="Microsoft JhengHei UI"/>
                <a:hlinkClick r:id="rId3"/>
              </a:rPr>
              <a:t>图⽚来源：@王缘雄壹 向雪⼭⾛去，致我们的旅⾏⼈⽣（川⻄11天⾃驾）</a:t>
            </a:r>
            <a:endParaRPr sz="1650">
              <a:latin typeface="Microsoft JhengHei UI"/>
              <a:cs typeface="Microsoft JhengHei U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964253" y="10805734"/>
            <a:ext cx="165735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spc="15">
                <a:latin typeface="Arial"/>
                <a:cs typeface="Arial"/>
                <a:hlinkClick r:id="rId3"/>
              </a:rPr>
              <a:t>1</a:t>
            </a:r>
            <a:endParaRPr sz="195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0" y="2873995"/>
            <a:ext cx="9190355" cy="6306185"/>
          </a:xfrm>
          <a:custGeom>
            <a:rect l="l" t="t" r="r" b="b"/>
            <a:pathLst>
              <a:path w="9190355" h="6306184">
                <a:moveTo>
                  <a:pt x="8878511" y="0"/>
                </a:moveTo>
                <a:lnTo>
                  <a:pt x="0" y="0"/>
                </a:lnTo>
                <a:lnTo>
                  <a:pt x="0" y="6305623"/>
                </a:lnTo>
                <a:lnTo>
                  <a:pt x="8878511" y="6305623"/>
                </a:lnTo>
                <a:lnTo>
                  <a:pt x="8940488" y="6305385"/>
                </a:lnTo>
                <a:lnTo>
                  <a:pt x="8990469" y="6303715"/>
                </a:lnTo>
                <a:lnTo>
                  <a:pt x="9030168" y="6299184"/>
                </a:lnTo>
                <a:lnTo>
                  <a:pt x="9098553" y="6271961"/>
                </a:lnTo>
                <a:lnTo>
                  <a:pt x="9130567" y="6246232"/>
                </a:lnTo>
                <a:lnTo>
                  <a:pt x="9156296" y="6214218"/>
                </a:lnTo>
                <a:lnTo>
                  <a:pt x="9174695" y="6176964"/>
                </a:lnTo>
                <a:lnTo>
                  <a:pt x="9188050" y="6106135"/>
                </a:lnTo>
                <a:lnTo>
                  <a:pt x="9189719" y="6056154"/>
                </a:lnTo>
                <a:lnTo>
                  <a:pt x="9189957" y="5994178"/>
                </a:lnTo>
                <a:lnTo>
                  <a:pt x="9189957" y="311444"/>
                </a:lnTo>
                <a:lnTo>
                  <a:pt x="9189719" y="249469"/>
                </a:lnTo>
                <a:lnTo>
                  <a:pt x="9188050" y="199488"/>
                </a:lnTo>
                <a:lnTo>
                  <a:pt x="9183519" y="159789"/>
                </a:lnTo>
                <a:lnTo>
                  <a:pt x="9156296" y="91404"/>
                </a:lnTo>
                <a:lnTo>
                  <a:pt x="9130567" y="59390"/>
                </a:lnTo>
                <a:lnTo>
                  <a:pt x="9098553" y="33660"/>
                </a:lnTo>
                <a:lnTo>
                  <a:pt x="9061298" y="15261"/>
                </a:lnTo>
                <a:lnTo>
                  <a:pt x="8990469" y="1907"/>
                </a:lnTo>
                <a:lnTo>
                  <a:pt x="8940488" y="238"/>
                </a:lnTo>
                <a:lnTo>
                  <a:pt x="8878511" y="0"/>
                </a:lnTo>
                <a:close/>
              </a:path>
            </a:pathLst>
          </a:custGeom>
          <a:solidFill>
            <a:srgbClr val="FFD511">
              <a:alpha val="95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928844" y="5709490"/>
            <a:ext cx="5975985" cy="561340"/>
          </a:xfrm>
          <a:custGeom>
            <a:rect l="l" t="t" r="r" b="b"/>
            <a:pathLst>
              <a:path w="5975984" h="561339">
                <a:moveTo>
                  <a:pt x="5842944" y="0"/>
                </a:moveTo>
                <a:lnTo>
                  <a:pt x="132967" y="0"/>
                </a:lnTo>
                <a:lnTo>
                  <a:pt x="106487" y="101"/>
                </a:lnTo>
                <a:lnTo>
                  <a:pt x="85132" y="815"/>
                </a:lnTo>
                <a:lnTo>
                  <a:pt x="38951" y="14382"/>
                </a:lnTo>
                <a:lnTo>
                  <a:pt x="6419" y="54971"/>
                </a:lnTo>
                <a:lnTo>
                  <a:pt x="0" y="106589"/>
                </a:lnTo>
                <a:lnTo>
                  <a:pt x="0" y="454748"/>
                </a:lnTo>
                <a:lnTo>
                  <a:pt x="2649" y="493065"/>
                </a:lnTo>
                <a:lnTo>
                  <a:pt x="25273" y="535962"/>
                </a:lnTo>
                <a:lnTo>
                  <a:pt x="68170" y="558586"/>
                </a:lnTo>
                <a:lnTo>
                  <a:pt x="106487" y="561235"/>
                </a:lnTo>
                <a:lnTo>
                  <a:pt x="132967" y="561337"/>
                </a:lnTo>
                <a:lnTo>
                  <a:pt x="5842944" y="561337"/>
                </a:lnTo>
                <a:lnTo>
                  <a:pt x="5890779" y="560522"/>
                </a:lnTo>
                <a:lnTo>
                  <a:pt x="5936960" y="546955"/>
                </a:lnTo>
                <a:lnTo>
                  <a:pt x="5969493" y="506366"/>
                </a:lnTo>
                <a:lnTo>
                  <a:pt x="5975911" y="454748"/>
                </a:lnTo>
                <a:lnTo>
                  <a:pt x="5975911" y="106589"/>
                </a:lnTo>
                <a:lnTo>
                  <a:pt x="5973262" y="68272"/>
                </a:lnTo>
                <a:lnTo>
                  <a:pt x="5950638" y="25375"/>
                </a:lnTo>
                <a:lnTo>
                  <a:pt x="5907741" y="2751"/>
                </a:lnTo>
                <a:lnTo>
                  <a:pt x="5869424" y="101"/>
                </a:lnTo>
                <a:lnTo>
                  <a:pt x="5842944" y="0"/>
                </a:lnTo>
                <a:close/>
              </a:path>
            </a:pathLst>
          </a:custGeom>
          <a:solidFill>
            <a:srgbClr val="3D3D3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770153" y="4272775"/>
            <a:ext cx="7987030" cy="3543935"/>
          </a:xfrm>
          <a:prstGeom prst="rect">
            <a:avLst/>
          </a:prstGeom>
        </p:spPr>
        <p:txBody>
          <a:bodyPr vert="horz" wrap="square" lIns="0" tIns="313690" rIns="0" bIns="0" rtlCol="0">
            <a:spAutoFit/>
          </a:bodyPr>
          <a:lstStyle/>
          <a:p>
            <a:pPr marL="177165">
              <a:lnSpc>
                <a:spcPct val="100000"/>
              </a:lnSpc>
              <a:spcBef>
                <a:spcPts val="2470"/>
              </a:spcBef>
            </a:pPr>
            <a:r>
              <a:rPr sz="6250" spc="690">
                <a:solidFill>
                  <a:srgbClr val="3D3D3D"/>
                </a:solidFill>
                <a:latin typeface="宋体"/>
                <a:cs typeface="宋体"/>
                <a:hlinkClick r:id="rId3"/>
              </a:rPr>
              <a:t>旅</a:t>
            </a:r>
            <a:r>
              <a:rPr sz="6250" spc="585">
                <a:solidFill>
                  <a:srgbClr val="3D3D3D"/>
                </a:solidFill>
                <a:latin typeface="宋体"/>
                <a:cs typeface="宋体"/>
                <a:hlinkClick r:id="rId3"/>
              </a:rPr>
              <a:t>游</a:t>
            </a:r>
            <a:r>
              <a:rPr sz="6250" spc="685">
                <a:solidFill>
                  <a:srgbClr val="3D3D3D"/>
                </a:solidFill>
                <a:latin typeface="宋体"/>
                <a:cs typeface="宋体"/>
                <a:hlinkClick r:id="rId3"/>
              </a:rPr>
              <a:t>大</a:t>
            </a:r>
            <a:r>
              <a:rPr sz="6250" spc="725">
                <a:solidFill>
                  <a:srgbClr val="3D3D3D"/>
                </a:solidFill>
                <a:latin typeface="宋体"/>
                <a:cs typeface="宋体"/>
                <a:hlinkClick r:id="rId3"/>
              </a:rPr>
              <a:t>数</a:t>
            </a:r>
            <a:r>
              <a:rPr sz="6250" spc="605">
                <a:solidFill>
                  <a:srgbClr val="3D3D3D"/>
                </a:solidFill>
                <a:latin typeface="宋体"/>
                <a:cs typeface="宋体"/>
                <a:hlinkClick r:id="rId3"/>
              </a:rPr>
              <a:t>据</a:t>
            </a:r>
            <a:r>
              <a:rPr sz="6250" spc="530">
                <a:solidFill>
                  <a:srgbClr val="3D3D3D"/>
                </a:solidFill>
                <a:latin typeface="宋体"/>
                <a:cs typeface="宋体"/>
                <a:hlinkClick r:id="rId3"/>
              </a:rPr>
              <a:t>系</a:t>
            </a:r>
            <a:r>
              <a:rPr sz="6250" spc="665">
                <a:solidFill>
                  <a:srgbClr val="3D3D3D"/>
                </a:solidFill>
                <a:latin typeface="宋体"/>
                <a:cs typeface="宋体"/>
                <a:hlinkClick r:id="rId3"/>
              </a:rPr>
              <a:t>列</a:t>
            </a:r>
            <a:r>
              <a:rPr sz="6250" spc="585">
                <a:solidFill>
                  <a:srgbClr val="3D3D3D"/>
                </a:solidFill>
                <a:latin typeface="宋体"/>
                <a:cs typeface="宋体"/>
                <a:hlinkClick r:id="rId3"/>
              </a:rPr>
              <a:t>报</a:t>
            </a:r>
            <a:r>
              <a:rPr sz="6250" spc="20">
                <a:solidFill>
                  <a:srgbClr val="3D3D3D"/>
                </a:solidFill>
                <a:latin typeface="宋体"/>
                <a:cs typeface="宋体"/>
                <a:hlinkClick r:id="rId3"/>
              </a:rPr>
              <a:t>告</a:t>
            </a:r>
            <a:endParaRPr sz="6250">
              <a:latin typeface="宋体"/>
              <a:cs typeface="宋体"/>
            </a:endParaRPr>
          </a:p>
          <a:p>
            <a:pPr marL="275590">
              <a:lnSpc>
                <a:spcPct val="100000"/>
              </a:lnSpc>
              <a:spcBef>
                <a:spcPts val="1345"/>
              </a:spcBef>
            </a:pPr>
            <a:r>
              <a:rPr sz="3550" spc="235">
                <a:solidFill>
                  <a:srgbClr val="FFD511"/>
                </a:solidFill>
                <a:latin typeface="Tahoma"/>
                <a:cs typeface="Tahoma"/>
                <a:hlinkClick r:id="rId3"/>
              </a:rPr>
              <a:t>TOURISM </a:t>
            </a:r>
            <a:r>
              <a:rPr sz="3550" spc="140">
                <a:solidFill>
                  <a:srgbClr val="FFD511"/>
                </a:solidFill>
                <a:latin typeface="Tahoma"/>
                <a:cs typeface="Tahoma"/>
                <a:hlinkClick r:id="rId3"/>
              </a:rPr>
              <a:t>DATA</a:t>
            </a:r>
            <a:r>
              <a:rPr sz="3550" spc="665">
                <a:solidFill>
                  <a:srgbClr val="FFD511"/>
                </a:solidFill>
                <a:latin typeface="Tahoma"/>
                <a:cs typeface="Tahoma"/>
                <a:hlinkClick r:id="rId3"/>
              </a:rPr>
              <a:t> </a:t>
            </a:r>
            <a:r>
              <a:rPr sz="3550" spc="320">
                <a:solidFill>
                  <a:srgbClr val="FFD511"/>
                </a:solidFill>
                <a:latin typeface="Tahoma"/>
                <a:cs typeface="Tahoma"/>
                <a:hlinkClick r:id="rId3"/>
              </a:rPr>
              <a:t>REPORT</a:t>
            </a:r>
            <a:endParaRPr sz="355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2325"/>
              </a:spcBef>
            </a:pPr>
            <a:r>
              <a:rPr sz="8250" b="1" spc="-10">
                <a:solidFill>
                  <a:srgbClr val="3D3C3D"/>
                </a:solidFill>
                <a:latin typeface="Microsoft JhengHei UI"/>
                <a:cs typeface="Microsoft JhengHei UI"/>
                <a:hlinkClick r:id="rId3"/>
              </a:rPr>
              <a:t>⾃驾游</a:t>
            </a:r>
            <a:endParaRPr sz="8250">
              <a:latin typeface="Microsoft JhengHei UI"/>
              <a:cs typeface="Microsoft JhengHei U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933443" y="3278090"/>
            <a:ext cx="3281679" cy="13830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900" b="0" spc="475">
                <a:solidFill>
                  <a:srgbClr val="3D3C3D"/>
                </a:solidFill>
                <a:latin typeface="Arial Black"/>
                <a:cs typeface="Arial Black"/>
                <a:hlinkClick r:id="rId3"/>
              </a:rPr>
              <a:t>2</a:t>
            </a:r>
            <a:r>
              <a:rPr sz="8900" b="0" spc="480">
                <a:solidFill>
                  <a:srgbClr val="3D3C3D"/>
                </a:solidFill>
                <a:latin typeface="Arial Black"/>
                <a:cs typeface="Arial Black"/>
                <a:hlinkClick r:id="rId3"/>
              </a:rPr>
              <a:t>0</a:t>
            </a:r>
            <a:r>
              <a:rPr sz="8900" b="0" spc="455">
                <a:solidFill>
                  <a:srgbClr val="3D3C3D"/>
                </a:solidFill>
                <a:latin typeface="Arial Black"/>
                <a:cs typeface="Arial Black"/>
                <a:hlinkClick r:id="rId3"/>
              </a:rPr>
              <a:t>23</a:t>
            </a:r>
            <a:endParaRPr sz="8900">
              <a:latin typeface="Arial Black"/>
              <a:cs typeface="Arial Black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0104098" cy="1130855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0" y="0"/>
            <a:ext cx="20104100" cy="11308715"/>
          </a:xfrm>
          <a:custGeom>
            <a:rect l="l" t="t" r="r" b="b"/>
            <a:pathLst>
              <a:path w="20104100" h="11308715">
                <a:moveTo>
                  <a:pt x="0" y="11308556"/>
                </a:moveTo>
                <a:lnTo>
                  <a:pt x="20104099" y="11308556"/>
                </a:lnTo>
                <a:lnTo>
                  <a:pt x="20104099" y="0"/>
                </a:lnTo>
                <a:lnTo>
                  <a:pt x="0" y="0"/>
                </a:lnTo>
                <a:lnTo>
                  <a:pt x="0" y="11308556"/>
                </a:lnTo>
                <a:close/>
              </a:path>
            </a:pathLst>
          </a:custGeom>
          <a:solidFill>
            <a:srgbClr val="1A1A1A">
              <a:alpha val="9355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2553182" y="3065440"/>
            <a:ext cx="15923261" cy="5624830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230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年，⾃驾游热度不断攀升，消费者对旅⾏品质的期望也显著增加，他们偏好的⽬的地选择、玩乐项⽬和游玩⽅式等成为</a:t>
            </a:r>
            <a:endParaRPr sz="2300">
              <a:latin typeface="Microsoft JhengHei UI"/>
              <a:cs typeface="Microsoft JhengHei UI"/>
            </a:endParaRPr>
          </a:p>
          <a:p>
            <a:pPr marL="12700" marR="5080" algn="just">
              <a:lnSpc>
                <a:spcPct val="121800"/>
              </a:lnSpc>
            </a:pP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⾏业关注的焦点。为全⾯了解后疫情时代的</a:t>
            </a:r>
            <a:r>
              <a:rPr sz="2300" spc="21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300" spc="21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消费者，深⼊把握⾃由⾏市场的未来趋势，洞察游客新消费⾏为和消费 需求，⻢蜂窝发布了《</a:t>
            </a:r>
            <a:r>
              <a:rPr sz="230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年⾃驾游数据报告》。报告将</a:t>
            </a:r>
            <a:r>
              <a:rPr sz="230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r>
              <a:rPr sz="2300" spc="35">
                <a:solidFill>
                  <a:srgbClr val="FFFFFF"/>
                </a:solidFill>
                <a:latin typeface="Arial"/>
                <a:cs typeface="Arial"/>
              </a:rPr>
              <a:t>1-10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⽉与</a:t>
            </a:r>
            <a:r>
              <a:rPr sz="2300">
                <a:solidFill>
                  <a:srgbClr val="FFFFFF"/>
                </a:solidFill>
                <a:latin typeface="Arial"/>
                <a:cs typeface="Arial"/>
              </a:rPr>
              <a:t>2019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年、</a:t>
            </a:r>
            <a:r>
              <a:rPr sz="2300">
                <a:solidFill>
                  <a:srgbClr val="FFFFFF"/>
                </a:solidFill>
                <a:latin typeface="Arial"/>
                <a:cs typeface="Arial"/>
              </a:rPr>
              <a:t>2022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年同期进⾏⽐较，通过⾃驾游⼈群 画像、热⻔玩法、搜索指数、互动指数等维度的⼤数据分析，全⽅位解析了</a:t>
            </a:r>
            <a:r>
              <a:rPr sz="230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年⾃驾游市场的热点、发展态势以及⾃驾游</a:t>
            </a:r>
            <a:endParaRPr sz="2300">
              <a:latin typeface="Microsoft JhengHei UI"/>
              <a:cs typeface="Microsoft JhengHei UI"/>
            </a:endParaRPr>
          </a:p>
          <a:p>
            <a:pPr marL="12700">
              <a:lnSpc>
                <a:spcPct val="100000"/>
              </a:lnSpc>
              <a:spcBef>
                <a:spcPts val="605"/>
              </a:spcBef>
            </a:pP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⼈群的⾏为偏好，并据此作出对⾃驾游⼈群未来消费⾏为的洞察和预测。</a:t>
            </a:r>
            <a:endParaRPr sz="2300">
              <a:latin typeface="Microsoft JhengHei UI"/>
              <a:cs typeface="Microsoft JhengHei U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450">
              <a:latin typeface="Microsoft JhengHei UI"/>
              <a:cs typeface="Microsoft JhengHei UI"/>
            </a:endParaRPr>
          </a:p>
          <a:p>
            <a:pPr marL="12700">
              <a:lnSpc>
                <a:spcPct val="100000"/>
              </a:lnSpc>
            </a:pP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数据来源：⻢蜂窝</a:t>
            </a:r>
            <a:endParaRPr sz="2300">
              <a:latin typeface="Microsoft JhengHei UI"/>
              <a:cs typeface="Microsoft JhengHei U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850">
              <a:latin typeface="Microsoft JhengHei UI"/>
              <a:cs typeface="Microsoft JhengHei UI"/>
            </a:endParaRPr>
          </a:p>
          <a:p>
            <a:pPr marL="12700">
              <a:lnSpc>
                <a:spcPct val="100000"/>
              </a:lnSpc>
            </a:pP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报告周期：</a:t>
            </a:r>
            <a:r>
              <a:rPr sz="2300" spc="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r>
              <a:rPr sz="2300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⽉</a:t>
            </a:r>
            <a:r>
              <a:rPr sz="2300" spc="45">
                <a:solidFill>
                  <a:srgbClr val="FFFFFF"/>
                </a:solidFill>
                <a:latin typeface="Arial"/>
                <a:cs typeface="Arial"/>
              </a:rPr>
              <a:t>-10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⽉</a:t>
            </a:r>
            <a:endParaRPr sz="2300">
              <a:latin typeface="Microsoft JhengHei UI"/>
              <a:cs typeface="Microsoft JhengHei UI"/>
            </a:endParaRPr>
          </a:p>
          <a:p>
            <a:pPr marL="12700" marR="5324475">
              <a:lnSpc>
                <a:spcPct val="221099"/>
              </a:lnSpc>
              <a:spcBef>
                <a:spcPts val="65"/>
              </a:spcBef>
            </a:pP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报告声明：报告所有权归⻢蜂窝所有。如有转载或引⽤，请注明出处【⻢蜂窝】 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  <a:hlinkClick r:id="rId3"/>
              </a:rPr>
              <a:t>联系⽅式：如果您对报告中的内容存在异议，可通过</a:t>
            </a:r>
            <a:r>
              <a:rPr sz="2300" spc="-15">
                <a:solidFill>
                  <a:srgbClr val="FFFFFF"/>
                </a:solidFill>
                <a:latin typeface="Arial"/>
                <a:cs typeface="Arial"/>
              </a:rPr>
              <a:t>AD@mafengwo.com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联系我们</a:t>
            </a:r>
            <a:endParaRPr sz="2300">
              <a:latin typeface="Microsoft JhengHei UI"/>
              <a:cs typeface="Microsoft JhengHei U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282494" y="3236900"/>
            <a:ext cx="87975" cy="247063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282494" y="6081884"/>
            <a:ext cx="87975" cy="247063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282494" y="6827776"/>
            <a:ext cx="87975" cy="247063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282494" y="7626022"/>
            <a:ext cx="87975" cy="247063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2282494" y="8371913"/>
            <a:ext cx="87975" cy="247063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1688619" y="1244456"/>
            <a:ext cx="2538730" cy="7797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/>
              <a:t>数据说明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242447" y="1765040"/>
            <a:ext cx="2884805" cy="5283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300" b="1" spc="220">
                <a:solidFill>
                  <a:srgbClr val="FFFFFF"/>
                </a:solidFill>
                <a:latin typeface="Arial"/>
                <a:cs typeface="Arial"/>
              </a:rPr>
              <a:t>STATEMENT</a:t>
            </a:r>
            <a:r>
              <a:rPr sz="3300" b="1" spc="-590">
                <a:solidFill>
                  <a:srgbClr val="FFFFFF"/>
                </a:solidFill>
                <a:latin typeface="Arial"/>
                <a:cs typeface="Arial"/>
              </a:rPr>
              <a:t> </a:t>
            </a:r>
            <a:endParaRPr sz="3300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18282166" y="0"/>
            <a:ext cx="1068705" cy="1256665"/>
          </a:xfrm>
          <a:custGeom>
            <a:rect l="l" t="t" r="r" b="b"/>
            <a:pathLst>
              <a:path w="1068705" h="1256665">
                <a:moveTo>
                  <a:pt x="1068145" y="0"/>
                </a:moveTo>
                <a:lnTo>
                  <a:pt x="0" y="0"/>
                </a:lnTo>
                <a:lnTo>
                  <a:pt x="0" y="1041113"/>
                </a:lnTo>
                <a:lnTo>
                  <a:pt x="164" y="1083975"/>
                </a:lnTo>
                <a:lnTo>
                  <a:pt x="4452" y="1145997"/>
                </a:lnTo>
                <a:lnTo>
                  <a:pt x="23280" y="1193291"/>
                </a:lnTo>
                <a:lnTo>
                  <a:pt x="63216" y="1233225"/>
                </a:lnTo>
                <a:lnTo>
                  <a:pt x="110508" y="1252053"/>
                </a:lnTo>
                <a:lnTo>
                  <a:pt x="172530" y="1256341"/>
                </a:lnTo>
                <a:lnTo>
                  <a:pt x="215396" y="1256506"/>
                </a:lnTo>
                <a:lnTo>
                  <a:pt x="852748" y="1256506"/>
                </a:lnTo>
                <a:lnTo>
                  <a:pt x="895608" y="1256341"/>
                </a:lnTo>
                <a:lnTo>
                  <a:pt x="957631" y="1252053"/>
                </a:lnTo>
                <a:lnTo>
                  <a:pt x="1004929" y="1233225"/>
                </a:lnTo>
                <a:lnTo>
                  <a:pt x="1044865" y="1193291"/>
                </a:lnTo>
                <a:lnTo>
                  <a:pt x="1063692" y="1145997"/>
                </a:lnTo>
                <a:lnTo>
                  <a:pt x="1067980" y="1083975"/>
                </a:lnTo>
                <a:lnTo>
                  <a:pt x="1068145" y="1041113"/>
                </a:lnTo>
                <a:lnTo>
                  <a:pt x="1068145" y="0"/>
                </a:lnTo>
                <a:close/>
              </a:path>
            </a:pathLst>
          </a:custGeom>
          <a:solidFill>
            <a:srgbClr val="FFD5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8369242" y="296592"/>
            <a:ext cx="893995" cy="837083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0104098" cy="1130855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0" y="0"/>
            <a:ext cx="20104100" cy="11308715"/>
          </a:xfrm>
          <a:custGeom>
            <a:rect l="l" t="t" r="r" b="b"/>
            <a:pathLst>
              <a:path w="20104100" h="11308715">
                <a:moveTo>
                  <a:pt x="0" y="11308556"/>
                </a:moveTo>
                <a:lnTo>
                  <a:pt x="20104099" y="11308556"/>
                </a:lnTo>
                <a:lnTo>
                  <a:pt x="20104099" y="0"/>
                </a:lnTo>
                <a:lnTo>
                  <a:pt x="0" y="0"/>
                </a:lnTo>
                <a:lnTo>
                  <a:pt x="0" y="11308556"/>
                </a:lnTo>
                <a:close/>
              </a:path>
            </a:pathLst>
          </a:custGeom>
          <a:solidFill>
            <a:srgbClr val="1A1A1A">
              <a:alpha val="9355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/>
              <a:t>摘要</a:t>
            </a:r>
          </a:p>
        </p:txBody>
      </p:sp>
      <p:sp>
        <p:nvSpPr>
          <p:cNvPr id="5" name="object 5"/>
          <p:cNvSpPr/>
          <p:nvPr/>
        </p:nvSpPr>
        <p:spPr>
          <a:xfrm>
            <a:off x="18282166" y="0"/>
            <a:ext cx="1068705" cy="1256665"/>
          </a:xfrm>
          <a:custGeom>
            <a:rect l="l" t="t" r="r" b="b"/>
            <a:pathLst>
              <a:path w="1068705" h="1256665">
                <a:moveTo>
                  <a:pt x="1068145" y="0"/>
                </a:moveTo>
                <a:lnTo>
                  <a:pt x="0" y="0"/>
                </a:lnTo>
                <a:lnTo>
                  <a:pt x="0" y="1041113"/>
                </a:lnTo>
                <a:lnTo>
                  <a:pt x="164" y="1083975"/>
                </a:lnTo>
                <a:lnTo>
                  <a:pt x="4452" y="1145997"/>
                </a:lnTo>
                <a:lnTo>
                  <a:pt x="23280" y="1193291"/>
                </a:lnTo>
                <a:lnTo>
                  <a:pt x="63216" y="1233225"/>
                </a:lnTo>
                <a:lnTo>
                  <a:pt x="110508" y="1252053"/>
                </a:lnTo>
                <a:lnTo>
                  <a:pt x="172530" y="1256341"/>
                </a:lnTo>
                <a:lnTo>
                  <a:pt x="215396" y="1256506"/>
                </a:lnTo>
                <a:lnTo>
                  <a:pt x="852748" y="1256506"/>
                </a:lnTo>
                <a:lnTo>
                  <a:pt x="895608" y="1256341"/>
                </a:lnTo>
                <a:lnTo>
                  <a:pt x="957631" y="1252053"/>
                </a:lnTo>
                <a:lnTo>
                  <a:pt x="1004929" y="1233225"/>
                </a:lnTo>
                <a:lnTo>
                  <a:pt x="1044865" y="1193291"/>
                </a:lnTo>
                <a:lnTo>
                  <a:pt x="1063692" y="1145997"/>
                </a:lnTo>
                <a:lnTo>
                  <a:pt x="1067980" y="1083975"/>
                </a:lnTo>
                <a:lnTo>
                  <a:pt x="1068145" y="1041113"/>
                </a:lnTo>
                <a:lnTo>
                  <a:pt x="1068145" y="0"/>
                </a:lnTo>
                <a:close/>
              </a:path>
            </a:pathLst>
          </a:custGeom>
          <a:solidFill>
            <a:srgbClr val="FFD5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8369242" y="296592"/>
            <a:ext cx="893995" cy="83708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2372076" y="1765040"/>
            <a:ext cx="15845789" cy="86455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300" b="1" spc="245">
                <a:solidFill>
                  <a:srgbClr val="FFFFFF"/>
                </a:solidFill>
                <a:latin typeface="Arial"/>
                <a:cs typeface="Arial"/>
              </a:rPr>
              <a:t>ABSTRACT</a:t>
            </a:r>
            <a:r>
              <a:rPr sz="3300" b="1" spc="-590">
                <a:solidFill>
                  <a:srgbClr val="FFFFFF"/>
                </a:solidFill>
                <a:latin typeface="Arial"/>
                <a:cs typeface="Arial"/>
              </a:rPr>
              <a:t> </a:t>
            </a:r>
            <a:endParaRPr sz="3300">
              <a:latin typeface="Arial"/>
              <a:cs typeface="Arial"/>
            </a:endParaRPr>
          </a:p>
          <a:p>
            <a:pPr marL="133350" marR="8890">
              <a:lnSpc>
                <a:spcPct val="121800"/>
              </a:lnSpc>
              <a:spcBef>
                <a:spcPts val="2405"/>
              </a:spcBef>
            </a:pPr>
            <a:r>
              <a:rPr sz="2300" spc="220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300" spc="10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300" spc="220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300" spc="10">
                <a:solidFill>
                  <a:srgbClr val="FFFFFF"/>
                </a:solidFill>
                <a:latin typeface="Microsoft JhengHei UI"/>
                <a:cs typeface="Microsoft JhengHei UI"/>
              </a:rPr>
              <a:t>已成为假期出游的热⻔选择，</a:t>
            </a:r>
            <a:r>
              <a:rPr sz="2300" spc="1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300" spc="10">
                <a:solidFill>
                  <a:srgbClr val="FFFFFF"/>
                </a:solidFill>
                <a:latin typeface="Microsoft JhengHei UI"/>
                <a:cs typeface="Microsoft JhengHei UI"/>
              </a:rPr>
              <a:t>年热度同⽐增⻓</a:t>
            </a:r>
            <a:r>
              <a:rPr sz="2300" spc="75">
                <a:solidFill>
                  <a:srgbClr val="FFFFFF"/>
                </a:solidFill>
                <a:latin typeface="Arial"/>
                <a:cs typeface="Arial"/>
              </a:rPr>
              <a:t>39%</a:t>
            </a:r>
            <a:r>
              <a:rPr sz="2300" spc="75">
                <a:solidFill>
                  <a:srgbClr val="FFFFFF"/>
                </a:solidFill>
                <a:latin typeface="Microsoft JhengHei UI"/>
                <a:cs typeface="Microsoft JhengHei UI"/>
              </a:rPr>
              <a:t>，</a:t>
            </a:r>
            <a:r>
              <a:rPr sz="2300" spc="10">
                <a:solidFill>
                  <a:srgbClr val="FFFFFF"/>
                </a:solidFill>
                <a:latin typeface="Microsoft JhengHei UI"/>
                <a:cs typeface="Microsoft JhengHei UI"/>
              </a:rPr>
              <a:t>⾃驾游热潮主要分布在春节、暑期和国庆，约有</a:t>
            </a:r>
            <a:r>
              <a:rPr sz="2300" spc="95">
                <a:solidFill>
                  <a:srgbClr val="FFFFFF"/>
                </a:solidFill>
                <a:latin typeface="Arial"/>
                <a:cs typeface="Arial"/>
              </a:rPr>
              <a:t>28%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⽤ 户选择在暑期⾃驾游玩。</a:t>
            </a:r>
            <a:r>
              <a:rPr sz="230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r>
              <a:rPr sz="2300" spc="21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亲⼦游</a:t>
            </a:r>
            <a:r>
              <a:rPr sz="2300" spc="21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和</a:t>
            </a:r>
            <a:r>
              <a:rPr sz="2300" spc="21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夜游</a:t>
            </a:r>
            <a:r>
              <a:rPr sz="2300" spc="21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的热度也显著增⻓，同⽐涨幅分别为</a:t>
            </a:r>
            <a:r>
              <a:rPr sz="2300" spc="65">
                <a:solidFill>
                  <a:srgbClr val="FFFFFF"/>
                </a:solidFill>
                <a:latin typeface="Arial"/>
                <a:cs typeface="Arial"/>
              </a:rPr>
              <a:t>114%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和</a:t>
            </a:r>
            <a:r>
              <a:rPr sz="2300" spc="65">
                <a:solidFill>
                  <a:srgbClr val="FFFFFF"/>
                </a:solidFill>
                <a:latin typeface="Arial"/>
                <a:cs typeface="Arial"/>
              </a:rPr>
              <a:t>112%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。</a:t>
            </a:r>
            <a:endParaRPr sz="2300">
              <a:latin typeface="Microsoft JhengHei UI"/>
              <a:cs typeface="Microsoft JhengHei U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550">
              <a:latin typeface="Microsoft JhengHei UI"/>
              <a:cs typeface="Microsoft JhengHei UI"/>
            </a:endParaRPr>
          </a:p>
          <a:p>
            <a:pPr marL="133350" marR="5080">
              <a:lnSpc>
                <a:spcPct val="121800"/>
              </a:lnSpc>
            </a:pPr>
            <a:r>
              <a:rPr sz="2300" spc="3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300" spc="35">
                <a:solidFill>
                  <a:srgbClr val="FFFFFF"/>
                </a:solidFill>
                <a:latin typeface="Microsoft JhengHei UI"/>
                <a:cs typeface="Microsoft JhengHei UI"/>
              </a:rPr>
              <a:t>年，华北</a:t>
            </a:r>
            <a:r>
              <a:rPr sz="2300" spc="24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300" spc="35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300" spc="24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300" spc="35">
                <a:solidFill>
                  <a:srgbClr val="FFFFFF"/>
                </a:solidFill>
                <a:latin typeface="Microsoft JhengHei UI"/>
                <a:cs typeface="Microsoft JhengHei UI"/>
              </a:rPr>
              <a:t>热度飙升，⼭⻄热度同⽐增⻓</a:t>
            </a:r>
            <a:r>
              <a:rPr sz="2300" spc="85">
                <a:solidFill>
                  <a:srgbClr val="FFFFFF"/>
                </a:solidFill>
                <a:latin typeface="Arial"/>
                <a:cs typeface="Arial"/>
              </a:rPr>
              <a:t>133%</a:t>
            </a:r>
            <a:r>
              <a:rPr sz="2300" spc="85">
                <a:solidFill>
                  <a:srgbClr val="FFFFFF"/>
                </a:solidFill>
                <a:latin typeface="Microsoft JhengHei UI"/>
                <a:cs typeface="Microsoft JhengHei UI"/>
              </a:rPr>
              <a:t>，</a:t>
            </a:r>
            <a:r>
              <a:rPr sz="2300" spc="35">
                <a:solidFill>
                  <a:srgbClr val="FFFFFF"/>
                </a:solidFill>
                <a:latin typeface="Microsoft JhengHei UI"/>
                <a:cs typeface="Microsoft JhengHei UI"/>
              </a:rPr>
              <a:t>在⾃驾游热⻔省份中，云南、⼴东、四川、北京、浙江等省 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份在</a:t>
            </a:r>
            <a:r>
              <a:rPr sz="230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r>
              <a:rPr sz="2300" spc="21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300" spc="21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热⻔⽬的地居于榜单⾼位。北京、成都、⻄安在</a:t>
            </a:r>
            <a:r>
              <a:rPr sz="230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年⼈⽓最⾼的⾃驾游城市中排名前三。</a:t>
            </a:r>
            <a:endParaRPr sz="2300">
              <a:latin typeface="Microsoft JhengHei UI"/>
              <a:cs typeface="Microsoft JhengHei U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550">
              <a:latin typeface="Microsoft JhengHei UI"/>
              <a:cs typeface="Microsoft JhengHei UI"/>
            </a:endParaRPr>
          </a:p>
          <a:p>
            <a:pPr marL="133350" marR="5080">
              <a:lnSpc>
                <a:spcPct val="121800"/>
              </a:lnSpc>
              <a:spcBef>
                <a:spcPts val="5"/>
              </a:spcBef>
            </a:pPr>
            <a:r>
              <a:rPr sz="2300" spc="35">
                <a:solidFill>
                  <a:srgbClr val="FFFFFF"/>
                </a:solidFill>
                <a:latin typeface="Microsoft JhengHei UI"/>
                <a:cs typeface="Microsoft JhengHei UI"/>
              </a:rPr>
              <a:t>⻘⽢、川⻄环线热度不减</a:t>
            </a:r>
            <a:r>
              <a:rPr sz="2300" spc="140">
                <a:solidFill>
                  <a:srgbClr val="FFFFFF"/>
                </a:solidFill>
                <a:latin typeface="Microsoft JhengHei UI"/>
                <a:cs typeface="Microsoft JhengHei UI"/>
              </a:rPr>
              <a:t>，</a:t>
            </a:r>
            <a:r>
              <a:rPr sz="2300" spc="140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300" spc="35">
                <a:solidFill>
                  <a:srgbClr val="FFFFFF"/>
                </a:solidFill>
                <a:latin typeface="Microsoft JhengHei UI"/>
                <a:cs typeface="Microsoft JhengHei UI"/>
              </a:rPr>
              <a:t>草原</a:t>
            </a:r>
            <a:r>
              <a:rPr sz="2300" spc="70">
                <a:solidFill>
                  <a:srgbClr val="FFFFFF"/>
                </a:solidFill>
                <a:latin typeface="Arial"/>
                <a:cs typeface="Arial"/>
              </a:rPr>
              <a:t>+</a:t>
            </a:r>
            <a:r>
              <a:rPr sz="2300" spc="35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300" spc="24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300" spc="35">
                <a:solidFill>
                  <a:srgbClr val="FFFFFF"/>
                </a:solidFill>
                <a:latin typeface="Microsoft JhengHei UI"/>
                <a:cs typeface="Microsoft JhengHei UI"/>
              </a:rPr>
              <a:t>备受⻘睐，</a:t>
            </a:r>
            <a:r>
              <a:rPr sz="2300" spc="3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300" spc="35">
                <a:solidFill>
                  <a:srgbClr val="FFFFFF"/>
                </a:solidFill>
                <a:latin typeface="Microsoft JhengHei UI"/>
                <a:cs typeface="Microsoft JhengHei UI"/>
              </a:rPr>
              <a:t>年⾃驾游消费者中，有</a:t>
            </a:r>
            <a:r>
              <a:rPr sz="2300" spc="120">
                <a:solidFill>
                  <a:srgbClr val="FFFFFF"/>
                </a:solidFill>
                <a:latin typeface="Arial"/>
                <a:cs typeface="Arial"/>
              </a:rPr>
              <a:t>46%</a:t>
            </a:r>
            <a:r>
              <a:rPr sz="2300" spc="35">
                <a:solidFill>
                  <a:srgbClr val="FFFFFF"/>
                </a:solidFill>
                <a:latin typeface="Microsoft JhengHei UI"/>
                <a:cs typeface="Microsoft JhengHei UI"/>
              </a:rPr>
              <a:t>选择了历史、⽂化和艺术等⼈⽂景 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观作为他们的⾸选⽬的地</a:t>
            </a:r>
            <a:r>
              <a:rPr sz="2300" spc="70">
                <a:solidFill>
                  <a:srgbClr val="FFFFFF"/>
                </a:solidFill>
                <a:latin typeface="Microsoft JhengHei UI"/>
                <a:cs typeface="Microsoft JhengHei UI"/>
              </a:rPr>
              <a:t>，</a:t>
            </a:r>
            <a:r>
              <a:rPr sz="2300" spc="70">
                <a:solidFill>
                  <a:srgbClr val="FFFFFF"/>
                </a:solidFill>
                <a:latin typeface="Arial"/>
                <a:cs typeface="Arial"/>
              </a:rPr>
              <a:t>38%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的⽤户更偏好⾃然景观。</a:t>
            </a:r>
            <a:endParaRPr sz="2300">
              <a:latin typeface="Microsoft JhengHei UI"/>
              <a:cs typeface="Microsoft JhengHei U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550">
              <a:latin typeface="Microsoft JhengHei UI"/>
              <a:cs typeface="Microsoft JhengHei UI"/>
            </a:endParaRPr>
          </a:p>
          <a:p>
            <a:pPr marL="133350" marR="5080">
              <a:lnSpc>
                <a:spcPct val="121800"/>
              </a:lnSpc>
            </a:pPr>
            <a:r>
              <a:rPr sz="2300" spc="3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300" spc="35">
                <a:solidFill>
                  <a:srgbClr val="FFFFFF"/>
                </a:solidFill>
                <a:latin typeface="Microsoft JhengHei UI"/>
                <a:cs typeface="Microsoft JhengHei UI"/>
              </a:rPr>
              <a:t>年，⼀线、新⼀线都市⼈仍是⾃驾游的主要客群，占⽐</a:t>
            </a:r>
            <a:r>
              <a:rPr sz="2300" spc="40">
                <a:solidFill>
                  <a:srgbClr val="FFFFFF"/>
                </a:solidFill>
                <a:latin typeface="Microsoft JhengHei UI"/>
                <a:cs typeface="Microsoft JhengHei UI"/>
              </a:rPr>
              <a:t>从</a:t>
            </a:r>
            <a:r>
              <a:rPr sz="2300" spc="35">
                <a:solidFill>
                  <a:srgbClr val="FFFFFF"/>
                </a:solidFill>
                <a:latin typeface="Arial"/>
                <a:cs typeface="Arial"/>
              </a:rPr>
              <a:t>2022</a:t>
            </a:r>
            <a:r>
              <a:rPr sz="2300" spc="35">
                <a:solidFill>
                  <a:srgbClr val="FFFFFF"/>
                </a:solidFill>
                <a:latin typeface="Microsoft JhengHei UI"/>
                <a:cs typeface="Microsoft JhengHei UI"/>
              </a:rPr>
              <a:t>年的</a:t>
            </a:r>
            <a:r>
              <a:rPr sz="2300" spc="120">
                <a:solidFill>
                  <a:srgbClr val="FFFFFF"/>
                </a:solidFill>
                <a:latin typeface="Arial"/>
                <a:cs typeface="Arial"/>
              </a:rPr>
              <a:t>70%</a:t>
            </a:r>
            <a:r>
              <a:rPr sz="2300" spc="35">
                <a:solidFill>
                  <a:srgbClr val="FFFFFF"/>
                </a:solidFill>
                <a:latin typeface="Microsoft JhengHei UI"/>
                <a:cs typeface="Microsoft JhengHei UI"/>
              </a:rPr>
              <a:t>增⻓⾄</a:t>
            </a:r>
            <a:r>
              <a:rPr sz="2300" spc="120">
                <a:solidFill>
                  <a:srgbClr val="FFFFFF"/>
                </a:solidFill>
                <a:latin typeface="Arial"/>
                <a:cs typeface="Arial"/>
              </a:rPr>
              <a:t>84%</a:t>
            </a:r>
            <a:r>
              <a:rPr sz="2300" spc="35">
                <a:solidFill>
                  <a:srgbClr val="FFFFFF"/>
                </a:solidFill>
                <a:latin typeface="Microsoft JhengHei UI"/>
                <a:cs typeface="Microsoft JhengHei UI"/>
              </a:rPr>
              <a:t>。在⾃驾游消费者客源城市中，  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北京、上海、成都、重庆、⼴州、深圳、⻄安、南京、天津、杭州位居前⼗，他们合⼒贡献了超过七成的游客量。</a:t>
            </a:r>
            <a:endParaRPr sz="2300">
              <a:latin typeface="Microsoft JhengHei UI"/>
              <a:cs typeface="Microsoft JhengHei UI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2150">
              <a:latin typeface="Microsoft JhengHei UI"/>
              <a:cs typeface="Microsoft JhengHei UI"/>
            </a:endParaRPr>
          </a:p>
          <a:p>
            <a:pPr marL="133350">
              <a:lnSpc>
                <a:spcPct val="100000"/>
              </a:lnSpc>
            </a:pP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数据显示，⾃驾游消费者中男性是主要决策者，占⽐⾼达</a:t>
            </a:r>
            <a:r>
              <a:rPr sz="2300" spc="70">
                <a:solidFill>
                  <a:srgbClr val="FFFFFF"/>
                </a:solidFill>
                <a:latin typeface="Arial"/>
                <a:cs typeface="Arial"/>
              </a:rPr>
              <a:t>60%</a:t>
            </a:r>
            <a:r>
              <a:rPr sz="2300" spc="70">
                <a:solidFill>
                  <a:srgbClr val="FFFFFF"/>
                </a:solidFill>
                <a:latin typeface="Microsoft JhengHei UI"/>
                <a:cs typeface="Microsoft JhengHei UI"/>
              </a:rPr>
              <a:t>；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⽽在消费者性别年龄分布上，</a:t>
            </a:r>
            <a:r>
              <a:rPr sz="2300" spc="5">
                <a:solidFill>
                  <a:srgbClr val="FFFFFF"/>
                </a:solidFill>
                <a:latin typeface="Arial"/>
                <a:cs typeface="Arial"/>
              </a:rPr>
              <a:t>90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后、</a:t>
            </a:r>
            <a:r>
              <a:rPr sz="2300">
                <a:solidFill>
                  <a:srgbClr val="FFFFFF"/>
                </a:solidFill>
                <a:latin typeface="Arial"/>
                <a:cs typeface="Arial"/>
              </a:rPr>
              <a:t>80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后成为⾃驾游的两</a:t>
            </a:r>
            <a:endParaRPr sz="2300">
              <a:latin typeface="Microsoft JhengHei UI"/>
              <a:cs typeface="Microsoft JhengHei UI"/>
            </a:endParaRPr>
          </a:p>
          <a:p>
            <a:pPr marL="133350" marR="207645">
              <a:lnSpc>
                <a:spcPct val="121800"/>
              </a:lnSpc>
            </a:pP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⼤</a:t>
            </a:r>
            <a:r>
              <a:rPr sz="2300" spc="21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主⼒军</a:t>
            </a:r>
            <a:r>
              <a:rPr sz="2300" spc="110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300" spc="110">
                <a:solidFill>
                  <a:srgbClr val="FFFFFF"/>
                </a:solidFill>
                <a:latin typeface="Microsoft JhengHei UI"/>
                <a:cs typeface="Microsoft JhengHei UI"/>
              </a:rPr>
              <a:t>，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在⾃驾游⼈群中共占⽐</a:t>
            </a:r>
            <a:r>
              <a:rPr sz="2300" spc="90">
                <a:solidFill>
                  <a:srgbClr val="FFFFFF"/>
                </a:solidFill>
                <a:latin typeface="Arial"/>
                <a:cs typeface="Arial"/>
              </a:rPr>
              <a:t>70%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。⾃驾游旅⾏者中，亲⼦家庭⼈群占⽐</a:t>
            </a:r>
            <a:r>
              <a:rPr sz="2300" spc="70">
                <a:solidFill>
                  <a:srgbClr val="FFFFFF"/>
                </a:solidFill>
                <a:latin typeface="Arial"/>
                <a:cs typeface="Arial"/>
              </a:rPr>
              <a:t>36%</a:t>
            </a:r>
            <a:r>
              <a:rPr sz="2300" spc="70">
                <a:solidFill>
                  <a:srgbClr val="FFFFFF"/>
                </a:solidFill>
                <a:latin typeface="Microsoft JhengHei UI"/>
                <a:cs typeface="Microsoft JhengHei UI"/>
              </a:rPr>
              <a:t>，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相较于</a:t>
            </a:r>
            <a:r>
              <a:rPr sz="2300">
                <a:solidFill>
                  <a:srgbClr val="FFFFFF"/>
                </a:solidFill>
                <a:latin typeface="Arial"/>
                <a:cs typeface="Arial"/>
              </a:rPr>
              <a:t>2022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年同期占⽐增⻓</a:t>
            </a:r>
            <a:r>
              <a:rPr sz="2300" spc="90">
                <a:solidFill>
                  <a:srgbClr val="FFFFFF"/>
                </a:solidFill>
                <a:latin typeface="Arial"/>
                <a:cs typeface="Arial"/>
              </a:rPr>
              <a:t>4%</a:t>
            </a:r>
            <a:r>
              <a:rPr sz="2300" spc="90">
                <a:solidFill>
                  <a:srgbClr val="FFFFFF"/>
                </a:solidFill>
                <a:latin typeface="Microsoft JhengHei UI"/>
                <a:cs typeface="Microsoft JhengHei UI"/>
              </a:rPr>
              <a:t>，  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其次是与朋友同学结伴出⾏的⼈群，占⽐</a:t>
            </a:r>
            <a:r>
              <a:rPr sz="2300" spc="90">
                <a:solidFill>
                  <a:srgbClr val="FFFFFF"/>
                </a:solidFill>
                <a:latin typeface="Arial"/>
                <a:cs typeface="Arial"/>
              </a:rPr>
              <a:t>32%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。</a:t>
            </a:r>
            <a:endParaRPr sz="2300">
              <a:latin typeface="Microsoft JhengHei UI"/>
              <a:cs typeface="Microsoft JhengHei UI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550">
              <a:latin typeface="Microsoft JhengHei UI"/>
              <a:cs typeface="Microsoft JhengHei UI"/>
            </a:endParaRPr>
          </a:p>
          <a:p>
            <a:pPr marL="133350" marR="129539" algn="just">
              <a:lnSpc>
                <a:spcPct val="120700"/>
              </a:lnSpc>
            </a:pPr>
            <a:r>
              <a:rPr sz="2300" spc="21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⾃驾</a:t>
            </a:r>
            <a:r>
              <a:rPr sz="2300" spc="40">
                <a:solidFill>
                  <a:srgbClr val="FFFFFF"/>
                </a:solidFill>
                <a:latin typeface="Arial"/>
                <a:cs typeface="Arial"/>
              </a:rPr>
              <a:t>+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夜游</a:t>
            </a:r>
            <a:r>
              <a:rPr sz="2300" spc="21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正成为新趋势，⼩众玩法备受欢迎，</a:t>
            </a:r>
            <a:r>
              <a:rPr sz="2300" spc="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r>
              <a:rPr sz="2300" spc="21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300" spc="21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热度飙升⼩众玩法</a:t>
            </a:r>
            <a:r>
              <a:rPr sz="2300" spc="45">
                <a:solidFill>
                  <a:srgbClr val="FFFFFF"/>
                </a:solidFill>
                <a:latin typeface="Arial"/>
                <a:cs typeface="Arial"/>
              </a:rPr>
              <a:t>top10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分别为海上夜钓、探访夜市、星 空观测、⺠俗体验、⻛帆冲浪、森林瑜伽、村落探秘、夜间徒步、海滩派对，这些玩法都越来越受到追求个性化体验游客 的⻘睐。</a:t>
            </a:r>
            <a:endParaRPr sz="2300">
              <a:latin typeface="Microsoft JhengHei UI"/>
              <a:cs typeface="Microsoft JhengHei U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2186060" y="2723850"/>
            <a:ext cx="87975" cy="247063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2186060" y="3928579"/>
            <a:ext cx="87975" cy="247063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2186060" y="5141991"/>
            <a:ext cx="87975" cy="247063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186060" y="6413132"/>
            <a:ext cx="87975" cy="247063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2186060" y="7684273"/>
            <a:ext cx="87975" cy="247063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2186060" y="9261319"/>
            <a:ext cx="87975" cy="247063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0104098" cy="1130855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0" y="0"/>
            <a:ext cx="20104100" cy="11308715"/>
          </a:xfrm>
          <a:custGeom>
            <a:rect l="l" t="t" r="r" b="b"/>
            <a:pathLst>
              <a:path w="20104100" h="11308715">
                <a:moveTo>
                  <a:pt x="0" y="11308556"/>
                </a:moveTo>
                <a:lnTo>
                  <a:pt x="20104099" y="11308556"/>
                </a:lnTo>
                <a:lnTo>
                  <a:pt x="20104099" y="0"/>
                </a:lnTo>
                <a:lnTo>
                  <a:pt x="0" y="0"/>
                </a:lnTo>
                <a:lnTo>
                  <a:pt x="0" y="11308556"/>
                </a:lnTo>
                <a:close/>
              </a:path>
            </a:pathLst>
          </a:custGeom>
          <a:solidFill>
            <a:srgbClr val="000000">
              <a:alpha val="1528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5843969" y="10525239"/>
            <a:ext cx="4101465" cy="7296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801495">
              <a:lnSpc>
                <a:spcPct val="139900"/>
              </a:lnSpc>
              <a:spcBef>
                <a:spcPts val="100"/>
              </a:spcBef>
            </a:pPr>
            <a:r>
              <a:rPr sz="1650" spc="-30">
                <a:solidFill>
                  <a:srgbClr val="FFFFFF"/>
                </a:solidFill>
                <a:latin typeface="Microsoft JhengHei UI"/>
                <a:cs typeface="Microsoft JhengHei UI"/>
              </a:rPr>
              <a:t>图⽚来源：@烂烂的布头 </a:t>
            </a:r>
            <a:r>
              <a:rPr sz="1650" spc="-5">
                <a:solidFill>
                  <a:srgbClr val="FFFFFF"/>
                </a:solidFill>
                <a:latin typeface="Microsoft JhengHei UI"/>
                <a:cs typeface="Microsoft JhengHei UI"/>
              </a:rPr>
              <a:t>信仰拉萨，春上林芝</a:t>
            </a:r>
            <a:r>
              <a:rPr sz="1650" spc="114">
                <a:solidFill>
                  <a:srgbClr val="FFFFFF"/>
                </a:solidFill>
                <a:latin typeface="Microsoft JhengHei UI"/>
                <a:cs typeface="Microsoft JhengHei UI"/>
              </a:rPr>
              <a:t> </a:t>
            </a:r>
            <a:r>
              <a:rPr sz="1650" spc="-95">
                <a:solidFill>
                  <a:srgbClr val="FFFFFF"/>
                </a:solidFill>
                <a:latin typeface="Microsoft JhengHei UI"/>
                <a:cs typeface="Microsoft JhengHei UI"/>
              </a:rPr>
              <a:t>|</a:t>
            </a:r>
            <a:r>
              <a:rPr sz="1650" spc="114">
                <a:solidFill>
                  <a:srgbClr val="FFFFFF"/>
                </a:solidFill>
                <a:latin typeface="Microsoft JhengHei UI"/>
                <a:cs typeface="Microsoft JhengHei UI"/>
              </a:rPr>
              <a:t> </a:t>
            </a:r>
            <a:r>
              <a:rPr sz="1650">
                <a:solidFill>
                  <a:srgbClr val="FFFFFF"/>
                </a:solidFill>
                <a:latin typeface="Microsoft JhengHei UI"/>
                <a:cs typeface="Microsoft JhengHei UI"/>
              </a:rPr>
              <a:t>带⽗⺟⻄藏9⽇⾃驾游</a:t>
            </a:r>
            <a:endParaRPr sz="1650">
              <a:latin typeface="Microsoft JhengHei UI"/>
              <a:cs typeface="Microsoft JhengHei U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64253" y="10805734"/>
            <a:ext cx="165735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spc="15">
                <a:latin typeface="Arial"/>
                <a:cs typeface="Arial"/>
              </a:rPr>
              <a:t>4</a:t>
            </a:r>
            <a:endParaRPr sz="195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706710" y="3867875"/>
            <a:ext cx="6412403" cy="357280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0" y="3867875"/>
            <a:ext cx="3714750" cy="3573145"/>
          </a:xfrm>
          <a:custGeom>
            <a:rect l="l" t="t" r="r" b="b"/>
            <a:pathLst>
              <a:path w="3714750" h="3573145">
                <a:moveTo>
                  <a:pt x="0" y="3572804"/>
                </a:moveTo>
                <a:lnTo>
                  <a:pt x="0" y="0"/>
                </a:lnTo>
                <a:lnTo>
                  <a:pt x="3714612" y="0"/>
                </a:lnTo>
                <a:lnTo>
                  <a:pt x="3714612" y="3572804"/>
                </a:lnTo>
                <a:lnTo>
                  <a:pt x="0" y="3572804"/>
                </a:lnTo>
                <a:close/>
              </a:path>
            </a:pathLst>
          </a:custGeom>
          <a:solidFill>
            <a:srgbClr val="FFD5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1382055" y="4422280"/>
            <a:ext cx="2945130" cy="90551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5750" spc="-175">
                <a:solidFill>
                  <a:srgbClr val="3D3D3D"/>
                </a:solidFill>
                <a:latin typeface="Arial"/>
                <a:cs typeface="Arial"/>
              </a:rPr>
              <a:t>PART</a:t>
            </a:r>
            <a:r>
              <a:rPr sz="5750" spc="-8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5750" spc="10">
                <a:solidFill>
                  <a:srgbClr val="3D3D3D"/>
                </a:solidFill>
                <a:latin typeface="Arial"/>
                <a:cs typeface="Arial"/>
              </a:rPr>
              <a:t>01</a:t>
            </a:r>
            <a:endParaRPr sz="575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82055" y="5380945"/>
            <a:ext cx="5051425" cy="10306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6600" b="1" spc="-5">
                <a:solidFill>
                  <a:srgbClr val="3D3D3D"/>
                </a:solidFill>
                <a:latin typeface="Microsoft JhengHei UI"/>
                <a:cs typeface="Microsoft JhengHei UI"/>
              </a:rPr>
              <a:t>热度数据分析</a:t>
            </a:r>
            <a:endParaRPr sz="6600">
              <a:latin typeface="Microsoft JhengHei UI"/>
              <a:cs typeface="Microsoft JhengHei U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382055" y="6354985"/>
            <a:ext cx="4034790" cy="5029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100" spc="-140">
                <a:solidFill>
                  <a:srgbClr val="3D3D3D"/>
                </a:solidFill>
                <a:latin typeface="Arial"/>
                <a:cs typeface="Arial"/>
              </a:rPr>
              <a:t>HEAT </a:t>
            </a:r>
            <a:r>
              <a:rPr sz="3100" spc="-200">
                <a:solidFill>
                  <a:srgbClr val="3D3D3D"/>
                </a:solidFill>
                <a:latin typeface="Arial"/>
                <a:cs typeface="Arial"/>
              </a:rPr>
              <a:t>DATA</a:t>
            </a:r>
            <a:r>
              <a:rPr sz="3100" spc="9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3100" spc="-70">
                <a:solidFill>
                  <a:srgbClr val="3D3D3D"/>
                </a:solidFill>
                <a:latin typeface="Arial"/>
                <a:cs typeface="Arial"/>
              </a:rPr>
              <a:t>ANALYSIS</a:t>
            </a:r>
            <a:endParaRPr sz="31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849772" y="10661463"/>
            <a:ext cx="2748280" cy="2768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50" spc="-5">
                <a:solidFill>
                  <a:srgbClr val="FFFFFF"/>
                </a:solidFill>
                <a:latin typeface="Microsoft JhengHei UI"/>
                <a:cs typeface="Microsoft JhengHei UI"/>
              </a:rPr>
              <a:t>数据来源：⻢蜂窝⼤数据中⼼</a:t>
            </a:r>
            <a:endParaRPr sz="1650">
              <a:latin typeface="Microsoft JhengHei UI"/>
              <a:cs typeface="Microsoft JhengHei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39709" y="1086545"/>
            <a:ext cx="8363584" cy="6540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4100" spc="20">
                <a:solidFill>
                  <a:srgbClr val="FFFFFF"/>
                </a:solidFill>
              </a:rPr>
              <a:t>⾃驾游</a:t>
            </a: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4100" spc="20">
                <a:solidFill>
                  <a:srgbClr val="FFFFFF"/>
                </a:solidFill>
              </a:rPr>
              <a:t>已成为假期出游的热⻔选择</a:t>
            </a:r>
            <a:endParaRPr sz="41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74968" y="1113287"/>
            <a:ext cx="173355" cy="687705"/>
          </a:xfrm>
          <a:custGeom>
            <a:rect l="l" t="t" r="r" b="b"/>
            <a:pathLst>
              <a:path w="173355" h="687705">
                <a:moveTo>
                  <a:pt x="86548" y="0"/>
                </a:moveTo>
                <a:lnTo>
                  <a:pt x="78991" y="330"/>
                </a:lnTo>
                <a:lnTo>
                  <a:pt x="71505" y="1316"/>
                </a:lnTo>
                <a:lnTo>
                  <a:pt x="25291" y="25373"/>
                </a:lnTo>
                <a:lnTo>
                  <a:pt x="2122" y="69847"/>
                </a:lnTo>
                <a:lnTo>
                  <a:pt x="0" y="106854"/>
                </a:lnTo>
                <a:lnTo>
                  <a:pt x="0" y="580680"/>
                </a:lnTo>
                <a:lnTo>
                  <a:pt x="5142" y="630532"/>
                </a:lnTo>
                <a:lnTo>
                  <a:pt x="39909" y="673908"/>
                </a:lnTo>
                <a:lnTo>
                  <a:pt x="78991" y="687203"/>
                </a:lnTo>
                <a:lnTo>
                  <a:pt x="86548" y="687534"/>
                </a:lnTo>
                <a:lnTo>
                  <a:pt x="94105" y="687203"/>
                </a:lnTo>
                <a:lnTo>
                  <a:pt x="133187" y="673908"/>
                </a:lnTo>
                <a:lnTo>
                  <a:pt x="167954" y="630532"/>
                </a:lnTo>
                <a:lnTo>
                  <a:pt x="173097" y="580680"/>
                </a:lnTo>
                <a:lnTo>
                  <a:pt x="173097" y="106854"/>
                </a:lnTo>
                <a:lnTo>
                  <a:pt x="167954" y="57001"/>
                </a:lnTo>
                <a:lnTo>
                  <a:pt x="133187" y="13625"/>
                </a:lnTo>
                <a:lnTo>
                  <a:pt x="94105" y="330"/>
                </a:lnTo>
                <a:lnTo>
                  <a:pt x="86548" y="0"/>
                </a:lnTo>
                <a:close/>
              </a:path>
            </a:pathLst>
          </a:custGeom>
          <a:solidFill>
            <a:srgbClr val="FED41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8282166" y="0"/>
            <a:ext cx="1068705" cy="1256665"/>
          </a:xfrm>
          <a:custGeom>
            <a:rect l="l" t="t" r="r" b="b"/>
            <a:pathLst>
              <a:path w="1068705" h="1256665">
                <a:moveTo>
                  <a:pt x="1068145" y="0"/>
                </a:moveTo>
                <a:lnTo>
                  <a:pt x="0" y="0"/>
                </a:lnTo>
                <a:lnTo>
                  <a:pt x="0" y="1041113"/>
                </a:lnTo>
                <a:lnTo>
                  <a:pt x="164" y="1083975"/>
                </a:lnTo>
                <a:lnTo>
                  <a:pt x="4452" y="1145997"/>
                </a:lnTo>
                <a:lnTo>
                  <a:pt x="23280" y="1193291"/>
                </a:lnTo>
                <a:lnTo>
                  <a:pt x="63216" y="1233225"/>
                </a:lnTo>
                <a:lnTo>
                  <a:pt x="110508" y="1252053"/>
                </a:lnTo>
                <a:lnTo>
                  <a:pt x="172530" y="1256341"/>
                </a:lnTo>
                <a:lnTo>
                  <a:pt x="215396" y="1256506"/>
                </a:lnTo>
                <a:lnTo>
                  <a:pt x="852748" y="1256506"/>
                </a:lnTo>
                <a:lnTo>
                  <a:pt x="895608" y="1256341"/>
                </a:lnTo>
                <a:lnTo>
                  <a:pt x="957631" y="1252053"/>
                </a:lnTo>
                <a:lnTo>
                  <a:pt x="1004929" y="1233225"/>
                </a:lnTo>
                <a:lnTo>
                  <a:pt x="1044865" y="1193291"/>
                </a:lnTo>
                <a:lnTo>
                  <a:pt x="1063692" y="1145997"/>
                </a:lnTo>
                <a:lnTo>
                  <a:pt x="1067980" y="1083975"/>
                </a:lnTo>
                <a:lnTo>
                  <a:pt x="1068145" y="1041113"/>
                </a:lnTo>
                <a:lnTo>
                  <a:pt x="1068145" y="0"/>
                </a:lnTo>
                <a:close/>
              </a:path>
            </a:pathLst>
          </a:custGeom>
          <a:solidFill>
            <a:srgbClr val="FFD5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8369242" y="296592"/>
            <a:ext cx="893995" cy="83708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7816995" y="4423131"/>
            <a:ext cx="217804" cy="128270"/>
          </a:xfrm>
          <a:custGeom>
            <a:rect l="l" t="t" r="r" b="b"/>
            <a:pathLst>
              <a:path w="217802" h="128270">
                <a:moveTo>
                  <a:pt x="217811" y="0"/>
                </a:moveTo>
                <a:lnTo>
                  <a:pt x="0" y="0"/>
                </a:lnTo>
                <a:lnTo>
                  <a:pt x="108905" y="127901"/>
                </a:lnTo>
                <a:lnTo>
                  <a:pt x="217811" y="0"/>
                </a:lnTo>
                <a:close/>
              </a:path>
            </a:pathLst>
          </a:custGeom>
          <a:solidFill>
            <a:srgbClr val="F8BA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 flipH="1">
            <a:off x="6811311" y="5732810"/>
            <a:ext cx="0" cy="4167504"/>
          </a:xfrm>
          <a:custGeom>
            <a:rect l="l" t="t" r="r" b="b"/>
            <a:pathLst>
              <a:path h="4167504">
                <a:moveTo>
                  <a:pt x="0" y="4167412"/>
                </a:moveTo>
                <a:lnTo>
                  <a:pt x="0" y="0"/>
                </a:lnTo>
              </a:path>
            </a:pathLst>
          </a:custGeom>
          <a:ln w="5235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6475517" y="9742771"/>
            <a:ext cx="153670" cy="302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spc="5">
                <a:solidFill>
                  <a:srgbClr val="FFFFFF"/>
                </a:solidFill>
                <a:latin typeface="Arial"/>
                <a:cs typeface="Arial"/>
              </a:rPr>
              <a:t>0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771077" y="8353893"/>
            <a:ext cx="858519" cy="302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spc="5">
                <a:solidFill>
                  <a:srgbClr val="FFFFFF"/>
                </a:solidFill>
                <a:latin typeface="Arial"/>
                <a:cs typeface="Arial"/>
              </a:rPr>
              <a:t>100,000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771077" y="6965015"/>
            <a:ext cx="858519" cy="302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spc="5">
                <a:solidFill>
                  <a:srgbClr val="FFFFFF"/>
                </a:solidFill>
                <a:latin typeface="Arial"/>
                <a:cs typeface="Arial"/>
              </a:rPr>
              <a:t>200,000</a:t>
            </a:r>
            <a:endParaRPr sz="1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771077" y="5576135"/>
            <a:ext cx="858519" cy="302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spc="5">
                <a:solidFill>
                  <a:srgbClr val="FFFFFF"/>
                </a:solidFill>
                <a:latin typeface="Arial"/>
                <a:cs typeface="Arial"/>
              </a:rPr>
              <a:t>300,000</a:t>
            </a:r>
            <a:endParaRPr sz="18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6811311" y="9900222"/>
            <a:ext cx="7068184" cy="0"/>
          </a:xfrm>
          <a:custGeom>
            <a:rect l="l" t="t" r="r" b="b"/>
            <a:pathLst>
              <a:path w="7068184">
                <a:moveTo>
                  <a:pt x="0" y="0"/>
                </a:moveTo>
                <a:lnTo>
                  <a:pt x="7067847" y="0"/>
                </a:lnTo>
              </a:path>
            </a:pathLst>
          </a:custGeom>
          <a:ln w="5235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7232984" y="10046938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⾃驾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647462" y="10046938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周边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0061940" y="10046938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亲⼦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1204173" y="10046938"/>
            <a:ext cx="111442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海滨海岛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2890896" y="10046938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夜游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7539037" y="6963138"/>
            <a:ext cx="408940" cy="2932430"/>
          </a:xfrm>
          <a:custGeom>
            <a:rect l="l" t="t" r="r" b="b"/>
            <a:pathLst>
              <a:path w="408940" h="2932429">
                <a:moveTo>
                  <a:pt x="204185" y="2931847"/>
                </a:moveTo>
                <a:lnTo>
                  <a:pt x="149326" y="2929593"/>
                </a:lnTo>
                <a:lnTo>
                  <a:pt x="105432" y="2920869"/>
                </a:lnTo>
                <a:lnTo>
                  <a:pt x="47735" y="2884112"/>
                </a:lnTo>
                <a:lnTo>
                  <a:pt x="10978" y="2826415"/>
                </a:lnTo>
                <a:lnTo>
                  <a:pt x="1371" y="2770511"/>
                </a:lnTo>
                <a:lnTo>
                  <a:pt x="171" y="2731063"/>
                </a:lnTo>
                <a:lnTo>
                  <a:pt x="0" y="2682251"/>
                </a:lnTo>
                <a:lnTo>
                  <a:pt x="0" y="249596"/>
                </a:lnTo>
                <a:lnTo>
                  <a:pt x="171" y="200784"/>
                </a:lnTo>
                <a:lnTo>
                  <a:pt x="1371" y="161336"/>
                </a:lnTo>
                <a:lnTo>
                  <a:pt x="10978" y="105432"/>
                </a:lnTo>
                <a:lnTo>
                  <a:pt x="47735" y="47735"/>
                </a:lnTo>
                <a:lnTo>
                  <a:pt x="105432" y="10978"/>
                </a:lnTo>
                <a:lnTo>
                  <a:pt x="149326" y="2254"/>
                </a:lnTo>
                <a:lnTo>
                  <a:pt x="204181" y="0"/>
                </a:lnTo>
                <a:lnTo>
                  <a:pt x="231058" y="502"/>
                </a:lnTo>
                <a:lnTo>
                  <a:pt x="284276" y="5623"/>
                </a:lnTo>
                <a:lnTo>
                  <a:pt x="333962" y="26304"/>
                </a:lnTo>
                <a:lnTo>
                  <a:pt x="382059" y="74401"/>
                </a:lnTo>
                <a:lnTo>
                  <a:pt x="403732" y="130003"/>
                </a:lnTo>
                <a:lnTo>
                  <a:pt x="408192" y="200784"/>
                </a:lnTo>
                <a:lnTo>
                  <a:pt x="408363" y="249596"/>
                </a:lnTo>
                <a:lnTo>
                  <a:pt x="408363" y="2682251"/>
                </a:lnTo>
                <a:lnTo>
                  <a:pt x="408192" y="2731063"/>
                </a:lnTo>
                <a:lnTo>
                  <a:pt x="406991" y="2770511"/>
                </a:lnTo>
                <a:lnTo>
                  <a:pt x="397385" y="2826415"/>
                </a:lnTo>
                <a:lnTo>
                  <a:pt x="360628" y="2884112"/>
                </a:lnTo>
                <a:lnTo>
                  <a:pt x="302931" y="2920869"/>
                </a:lnTo>
                <a:lnTo>
                  <a:pt x="259037" y="2929593"/>
                </a:lnTo>
                <a:lnTo>
                  <a:pt x="204185" y="2931847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8952607" y="8439533"/>
            <a:ext cx="408940" cy="1456055"/>
          </a:xfrm>
          <a:custGeom>
            <a:rect l="l" t="t" r="r" b="b"/>
            <a:pathLst>
              <a:path w="408940" h="1456054">
                <a:moveTo>
                  <a:pt x="204182" y="1455452"/>
                </a:moveTo>
                <a:lnTo>
                  <a:pt x="149326" y="1453198"/>
                </a:lnTo>
                <a:lnTo>
                  <a:pt x="105432" y="1444474"/>
                </a:lnTo>
                <a:lnTo>
                  <a:pt x="47735" y="1407717"/>
                </a:lnTo>
                <a:lnTo>
                  <a:pt x="10978" y="1350020"/>
                </a:lnTo>
                <a:lnTo>
                  <a:pt x="1372" y="1294116"/>
                </a:lnTo>
                <a:lnTo>
                  <a:pt x="171" y="1254668"/>
                </a:lnTo>
                <a:lnTo>
                  <a:pt x="0" y="1205763"/>
                </a:lnTo>
                <a:lnTo>
                  <a:pt x="0" y="249688"/>
                </a:lnTo>
                <a:lnTo>
                  <a:pt x="171" y="200784"/>
                </a:lnTo>
                <a:lnTo>
                  <a:pt x="1372" y="161336"/>
                </a:lnTo>
                <a:lnTo>
                  <a:pt x="10978" y="105432"/>
                </a:lnTo>
                <a:lnTo>
                  <a:pt x="47735" y="47735"/>
                </a:lnTo>
                <a:lnTo>
                  <a:pt x="105432" y="10978"/>
                </a:lnTo>
                <a:lnTo>
                  <a:pt x="149326" y="2254"/>
                </a:lnTo>
                <a:lnTo>
                  <a:pt x="204176" y="0"/>
                </a:lnTo>
                <a:lnTo>
                  <a:pt x="231058" y="502"/>
                </a:lnTo>
                <a:lnTo>
                  <a:pt x="284276" y="5623"/>
                </a:lnTo>
                <a:lnTo>
                  <a:pt x="333962" y="26304"/>
                </a:lnTo>
                <a:lnTo>
                  <a:pt x="382059" y="74401"/>
                </a:lnTo>
                <a:lnTo>
                  <a:pt x="403732" y="130002"/>
                </a:lnTo>
                <a:lnTo>
                  <a:pt x="408192" y="200784"/>
                </a:lnTo>
                <a:lnTo>
                  <a:pt x="408364" y="249688"/>
                </a:lnTo>
                <a:lnTo>
                  <a:pt x="408364" y="1205763"/>
                </a:lnTo>
                <a:lnTo>
                  <a:pt x="408192" y="1254668"/>
                </a:lnTo>
                <a:lnTo>
                  <a:pt x="406992" y="1294116"/>
                </a:lnTo>
                <a:lnTo>
                  <a:pt x="397385" y="1350020"/>
                </a:lnTo>
                <a:lnTo>
                  <a:pt x="360628" y="1407717"/>
                </a:lnTo>
                <a:lnTo>
                  <a:pt x="302932" y="1444474"/>
                </a:lnTo>
                <a:lnTo>
                  <a:pt x="259037" y="1453198"/>
                </a:lnTo>
                <a:lnTo>
                  <a:pt x="204182" y="1455452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10366176" y="8460475"/>
            <a:ext cx="408940" cy="1435100"/>
          </a:xfrm>
          <a:custGeom>
            <a:rect l="l" t="t" r="r" b="b"/>
            <a:pathLst>
              <a:path w="408940" h="1435100">
                <a:moveTo>
                  <a:pt x="204182" y="1434511"/>
                </a:moveTo>
                <a:lnTo>
                  <a:pt x="149324" y="1432257"/>
                </a:lnTo>
                <a:lnTo>
                  <a:pt x="105430" y="1423532"/>
                </a:lnTo>
                <a:lnTo>
                  <a:pt x="47734" y="1386775"/>
                </a:lnTo>
                <a:lnTo>
                  <a:pt x="10978" y="1329078"/>
                </a:lnTo>
                <a:lnTo>
                  <a:pt x="1371" y="1273174"/>
                </a:lnTo>
                <a:lnTo>
                  <a:pt x="170" y="1233726"/>
                </a:lnTo>
                <a:lnTo>
                  <a:pt x="0" y="1184987"/>
                </a:lnTo>
                <a:lnTo>
                  <a:pt x="0" y="249523"/>
                </a:lnTo>
                <a:lnTo>
                  <a:pt x="170" y="200784"/>
                </a:lnTo>
                <a:lnTo>
                  <a:pt x="1371" y="161336"/>
                </a:lnTo>
                <a:lnTo>
                  <a:pt x="10978" y="105432"/>
                </a:lnTo>
                <a:lnTo>
                  <a:pt x="47734" y="47735"/>
                </a:lnTo>
                <a:lnTo>
                  <a:pt x="105430" y="10978"/>
                </a:lnTo>
                <a:lnTo>
                  <a:pt x="149324" y="2254"/>
                </a:lnTo>
                <a:lnTo>
                  <a:pt x="204179" y="0"/>
                </a:lnTo>
                <a:lnTo>
                  <a:pt x="231058" y="502"/>
                </a:lnTo>
                <a:lnTo>
                  <a:pt x="284278" y="5623"/>
                </a:lnTo>
                <a:lnTo>
                  <a:pt x="333962" y="26304"/>
                </a:lnTo>
                <a:lnTo>
                  <a:pt x="382058" y="74401"/>
                </a:lnTo>
                <a:lnTo>
                  <a:pt x="403730" y="130002"/>
                </a:lnTo>
                <a:lnTo>
                  <a:pt x="408192" y="200784"/>
                </a:lnTo>
                <a:lnTo>
                  <a:pt x="408363" y="249523"/>
                </a:lnTo>
                <a:lnTo>
                  <a:pt x="408363" y="1184987"/>
                </a:lnTo>
                <a:lnTo>
                  <a:pt x="408192" y="1233726"/>
                </a:lnTo>
                <a:lnTo>
                  <a:pt x="406990" y="1273174"/>
                </a:lnTo>
                <a:lnTo>
                  <a:pt x="397379" y="1329078"/>
                </a:lnTo>
                <a:lnTo>
                  <a:pt x="360628" y="1386775"/>
                </a:lnTo>
                <a:lnTo>
                  <a:pt x="302932" y="1423532"/>
                </a:lnTo>
                <a:lnTo>
                  <a:pt x="259038" y="1432257"/>
                </a:lnTo>
                <a:lnTo>
                  <a:pt x="204182" y="1434511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11779746" y="9256262"/>
            <a:ext cx="408940" cy="638810"/>
          </a:xfrm>
          <a:custGeom>
            <a:rect l="l" t="t" r="r" b="b"/>
            <a:pathLst>
              <a:path w="408940" h="638809">
                <a:moveTo>
                  <a:pt x="204184" y="638723"/>
                </a:moveTo>
                <a:lnTo>
                  <a:pt x="149325" y="636469"/>
                </a:lnTo>
                <a:lnTo>
                  <a:pt x="105431" y="627745"/>
                </a:lnTo>
                <a:lnTo>
                  <a:pt x="47735" y="590988"/>
                </a:lnTo>
                <a:lnTo>
                  <a:pt x="10983" y="533291"/>
                </a:lnTo>
                <a:lnTo>
                  <a:pt x="1372" y="477387"/>
                </a:lnTo>
                <a:lnTo>
                  <a:pt x="171" y="437939"/>
                </a:lnTo>
                <a:lnTo>
                  <a:pt x="0" y="389102"/>
                </a:lnTo>
                <a:lnTo>
                  <a:pt x="0" y="249621"/>
                </a:lnTo>
                <a:lnTo>
                  <a:pt x="171" y="200784"/>
                </a:lnTo>
                <a:lnTo>
                  <a:pt x="1372" y="161336"/>
                </a:lnTo>
                <a:lnTo>
                  <a:pt x="10983" y="105432"/>
                </a:lnTo>
                <a:lnTo>
                  <a:pt x="47735" y="47735"/>
                </a:lnTo>
                <a:lnTo>
                  <a:pt x="105431" y="10978"/>
                </a:lnTo>
                <a:lnTo>
                  <a:pt x="149325" y="2254"/>
                </a:lnTo>
                <a:lnTo>
                  <a:pt x="204181" y="0"/>
                </a:lnTo>
                <a:lnTo>
                  <a:pt x="231058" y="502"/>
                </a:lnTo>
                <a:lnTo>
                  <a:pt x="284278" y="5623"/>
                </a:lnTo>
                <a:lnTo>
                  <a:pt x="333962" y="26304"/>
                </a:lnTo>
                <a:lnTo>
                  <a:pt x="382058" y="74401"/>
                </a:lnTo>
                <a:lnTo>
                  <a:pt x="403730" y="130003"/>
                </a:lnTo>
                <a:lnTo>
                  <a:pt x="408192" y="200784"/>
                </a:lnTo>
                <a:lnTo>
                  <a:pt x="408363" y="249621"/>
                </a:lnTo>
                <a:lnTo>
                  <a:pt x="408363" y="389102"/>
                </a:lnTo>
                <a:lnTo>
                  <a:pt x="408192" y="437939"/>
                </a:lnTo>
                <a:lnTo>
                  <a:pt x="406991" y="477387"/>
                </a:lnTo>
                <a:lnTo>
                  <a:pt x="397380" y="533291"/>
                </a:lnTo>
                <a:lnTo>
                  <a:pt x="360628" y="590988"/>
                </a:lnTo>
                <a:lnTo>
                  <a:pt x="302932" y="627745"/>
                </a:lnTo>
                <a:lnTo>
                  <a:pt x="259038" y="636469"/>
                </a:lnTo>
                <a:lnTo>
                  <a:pt x="204184" y="638723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13193316" y="9350500"/>
            <a:ext cx="408940" cy="544830"/>
          </a:xfrm>
          <a:custGeom>
            <a:rect l="l" t="t" r="r" b="b"/>
            <a:pathLst>
              <a:path w="408940" h="544829">
                <a:moveTo>
                  <a:pt x="204182" y="544486"/>
                </a:moveTo>
                <a:lnTo>
                  <a:pt x="149325" y="542231"/>
                </a:lnTo>
                <a:lnTo>
                  <a:pt x="105431" y="533507"/>
                </a:lnTo>
                <a:lnTo>
                  <a:pt x="47735" y="496750"/>
                </a:lnTo>
                <a:lnTo>
                  <a:pt x="10983" y="439053"/>
                </a:lnTo>
                <a:lnTo>
                  <a:pt x="1372" y="383149"/>
                </a:lnTo>
                <a:lnTo>
                  <a:pt x="171" y="343701"/>
                </a:lnTo>
                <a:lnTo>
                  <a:pt x="0" y="294802"/>
                </a:lnTo>
                <a:lnTo>
                  <a:pt x="0" y="249683"/>
                </a:lnTo>
                <a:lnTo>
                  <a:pt x="171" y="200784"/>
                </a:lnTo>
                <a:lnTo>
                  <a:pt x="1372" y="161336"/>
                </a:lnTo>
                <a:lnTo>
                  <a:pt x="10983" y="105432"/>
                </a:lnTo>
                <a:lnTo>
                  <a:pt x="47735" y="47735"/>
                </a:lnTo>
                <a:lnTo>
                  <a:pt x="105431" y="10978"/>
                </a:lnTo>
                <a:lnTo>
                  <a:pt x="149325" y="2254"/>
                </a:lnTo>
                <a:lnTo>
                  <a:pt x="204181" y="0"/>
                </a:lnTo>
                <a:lnTo>
                  <a:pt x="231059" y="502"/>
                </a:lnTo>
                <a:lnTo>
                  <a:pt x="284278" y="5623"/>
                </a:lnTo>
                <a:lnTo>
                  <a:pt x="333962" y="26304"/>
                </a:lnTo>
                <a:lnTo>
                  <a:pt x="382059" y="74401"/>
                </a:lnTo>
                <a:lnTo>
                  <a:pt x="403730" y="130003"/>
                </a:lnTo>
                <a:lnTo>
                  <a:pt x="408192" y="200784"/>
                </a:lnTo>
                <a:lnTo>
                  <a:pt x="408364" y="249683"/>
                </a:lnTo>
                <a:lnTo>
                  <a:pt x="408364" y="294802"/>
                </a:lnTo>
                <a:lnTo>
                  <a:pt x="408192" y="343701"/>
                </a:lnTo>
                <a:lnTo>
                  <a:pt x="406991" y="383149"/>
                </a:lnTo>
                <a:lnTo>
                  <a:pt x="397380" y="439053"/>
                </a:lnTo>
                <a:lnTo>
                  <a:pt x="360629" y="496750"/>
                </a:lnTo>
                <a:lnTo>
                  <a:pt x="302933" y="533507"/>
                </a:lnTo>
                <a:lnTo>
                  <a:pt x="259039" y="542231"/>
                </a:lnTo>
                <a:lnTo>
                  <a:pt x="204182" y="544486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7088789" y="7790338"/>
            <a:ext cx="408940" cy="2105025"/>
          </a:xfrm>
          <a:custGeom>
            <a:rect l="l" t="t" r="r" b="b"/>
            <a:pathLst>
              <a:path w="408940" h="2105025">
                <a:moveTo>
                  <a:pt x="204182" y="2104647"/>
                </a:moveTo>
                <a:lnTo>
                  <a:pt x="149326" y="2102393"/>
                </a:lnTo>
                <a:lnTo>
                  <a:pt x="105431" y="2093669"/>
                </a:lnTo>
                <a:lnTo>
                  <a:pt x="47735" y="2056912"/>
                </a:lnTo>
                <a:lnTo>
                  <a:pt x="10978" y="1999215"/>
                </a:lnTo>
                <a:lnTo>
                  <a:pt x="1371" y="1943311"/>
                </a:lnTo>
                <a:lnTo>
                  <a:pt x="170" y="1903863"/>
                </a:lnTo>
                <a:lnTo>
                  <a:pt x="0" y="1855110"/>
                </a:lnTo>
                <a:lnTo>
                  <a:pt x="0" y="249537"/>
                </a:lnTo>
                <a:lnTo>
                  <a:pt x="170" y="200784"/>
                </a:lnTo>
                <a:lnTo>
                  <a:pt x="1371" y="161336"/>
                </a:lnTo>
                <a:lnTo>
                  <a:pt x="10978" y="105432"/>
                </a:lnTo>
                <a:lnTo>
                  <a:pt x="47735" y="47735"/>
                </a:lnTo>
                <a:lnTo>
                  <a:pt x="105431" y="10978"/>
                </a:lnTo>
                <a:lnTo>
                  <a:pt x="149326" y="2254"/>
                </a:lnTo>
                <a:lnTo>
                  <a:pt x="204181" y="0"/>
                </a:lnTo>
                <a:lnTo>
                  <a:pt x="231058" y="502"/>
                </a:lnTo>
                <a:lnTo>
                  <a:pt x="284276" y="5623"/>
                </a:lnTo>
                <a:lnTo>
                  <a:pt x="333962" y="26304"/>
                </a:lnTo>
                <a:lnTo>
                  <a:pt x="382059" y="74401"/>
                </a:lnTo>
                <a:lnTo>
                  <a:pt x="403732" y="130003"/>
                </a:lnTo>
                <a:lnTo>
                  <a:pt x="408192" y="200784"/>
                </a:lnTo>
                <a:lnTo>
                  <a:pt x="408363" y="249537"/>
                </a:lnTo>
                <a:lnTo>
                  <a:pt x="408363" y="1855110"/>
                </a:lnTo>
                <a:lnTo>
                  <a:pt x="408192" y="1903863"/>
                </a:lnTo>
                <a:lnTo>
                  <a:pt x="406991" y="1943311"/>
                </a:lnTo>
                <a:lnTo>
                  <a:pt x="397385" y="1999215"/>
                </a:lnTo>
                <a:lnTo>
                  <a:pt x="360628" y="2056912"/>
                </a:lnTo>
                <a:lnTo>
                  <a:pt x="302931" y="2093669"/>
                </a:lnTo>
                <a:lnTo>
                  <a:pt x="259037" y="2102393"/>
                </a:lnTo>
                <a:lnTo>
                  <a:pt x="204182" y="2104647"/>
                </a:lnTo>
                <a:close/>
              </a:path>
            </a:pathLst>
          </a:custGeom>
          <a:solidFill>
            <a:srgbClr val="00A0F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8512829" y="8973549"/>
            <a:ext cx="398145" cy="922019"/>
          </a:xfrm>
          <a:custGeom>
            <a:rect l="l" t="t" r="r" b="b"/>
            <a:pathLst>
              <a:path w="398145" h="922019">
                <a:moveTo>
                  <a:pt x="198953" y="921437"/>
                </a:moveTo>
                <a:lnTo>
                  <a:pt x="145498" y="919241"/>
                </a:lnTo>
                <a:lnTo>
                  <a:pt x="102728" y="910740"/>
                </a:lnTo>
                <a:lnTo>
                  <a:pt x="46511" y="874926"/>
                </a:lnTo>
                <a:lnTo>
                  <a:pt x="10697" y="818709"/>
                </a:lnTo>
                <a:lnTo>
                  <a:pt x="1337" y="764238"/>
                </a:lnTo>
                <a:lnTo>
                  <a:pt x="167" y="725801"/>
                </a:lnTo>
                <a:lnTo>
                  <a:pt x="0" y="678151"/>
                </a:lnTo>
                <a:lnTo>
                  <a:pt x="0" y="243286"/>
                </a:lnTo>
                <a:lnTo>
                  <a:pt x="167" y="195636"/>
                </a:lnTo>
                <a:lnTo>
                  <a:pt x="1337" y="157199"/>
                </a:lnTo>
                <a:lnTo>
                  <a:pt x="10697" y="102728"/>
                </a:lnTo>
                <a:lnTo>
                  <a:pt x="46511" y="46511"/>
                </a:lnTo>
                <a:lnTo>
                  <a:pt x="102728" y="10697"/>
                </a:lnTo>
                <a:lnTo>
                  <a:pt x="145498" y="2196"/>
                </a:lnTo>
                <a:lnTo>
                  <a:pt x="198946" y="0"/>
                </a:lnTo>
                <a:lnTo>
                  <a:pt x="225134" y="489"/>
                </a:lnTo>
                <a:lnTo>
                  <a:pt x="276987" y="5479"/>
                </a:lnTo>
                <a:lnTo>
                  <a:pt x="325399" y="25630"/>
                </a:lnTo>
                <a:lnTo>
                  <a:pt x="372263" y="72493"/>
                </a:lnTo>
                <a:lnTo>
                  <a:pt x="393380" y="126669"/>
                </a:lnTo>
                <a:lnTo>
                  <a:pt x="397726" y="195636"/>
                </a:lnTo>
                <a:lnTo>
                  <a:pt x="397893" y="243286"/>
                </a:lnTo>
                <a:lnTo>
                  <a:pt x="397893" y="678151"/>
                </a:lnTo>
                <a:lnTo>
                  <a:pt x="397726" y="725801"/>
                </a:lnTo>
                <a:lnTo>
                  <a:pt x="396556" y="764238"/>
                </a:lnTo>
                <a:lnTo>
                  <a:pt x="387196" y="818709"/>
                </a:lnTo>
                <a:lnTo>
                  <a:pt x="351381" y="874926"/>
                </a:lnTo>
                <a:lnTo>
                  <a:pt x="295164" y="910740"/>
                </a:lnTo>
                <a:lnTo>
                  <a:pt x="252395" y="919241"/>
                </a:lnTo>
                <a:lnTo>
                  <a:pt x="198953" y="921437"/>
                </a:lnTo>
                <a:close/>
              </a:path>
            </a:pathLst>
          </a:custGeom>
          <a:solidFill>
            <a:srgbClr val="00A0F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9926399" y="9224850"/>
            <a:ext cx="398145" cy="670560"/>
          </a:xfrm>
          <a:custGeom>
            <a:rect l="l" t="t" r="r" b="b"/>
            <a:pathLst>
              <a:path w="398145" h="670559">
                <a:moveTo>
                  <a:pt x="198946" y="670136"/>
                </a:moveTo>
                <a:lnTo>
                  <a:pt x="145497" y="667939"/>
                </a:lnTo>
                <a:lnTo>
                  <a:pt x="102728" y="659439"/>
                </a:lnTo>
                <a:lnTo>
                  <a:pt x="46511" y="623624"/>
                </a:lnTo>
                <a:lnTo>
                  <a:pt x="10696" y="567407"/>
                </a:lnTo>
                <a:lnTo>
                  <a:pt x="1336" y="512936"/>
                </a:lnTo>
                <a:lnTo>
                  <a:pt x="166" y="474500"/>
                </a:lnTo>
                <a:lnTo>
                  <a:pt x="0" y="426998"/>
                </a:lnTo>
                <a:lnTo>
                  <a:pt x="0" y="243138"/>
                </a:lnTo>
                <a:lnTo>
                  <a:pt x="166" y="195636"/>
                </a:lnTo>
                <a:lnTo>
                  <a:pt x="1336" y="157199"/>
                </a:lnTo>
                <a:lnTo>
                  <a:pt x="10696" y="102728"/>
                </a:lnTo>
                <a:lnTo>
                  <a:pt x="46511" y="46511"/>
                </a:lnTo>
                <a:lnTo>
                  <a:pt x="102728" y="10697"/>
                </a:lnTo>
                <a:lnTo>
                  <a:pt x="145497" y="2196"/>
                </a:lnTo>
                <a:lnTo>
                  <a:pt x="198943" y="0"/>
                </a:lnTo>
                <a:lnTo>
                  <a:pt x="225133" y="489"/>
                </a:lnTo>
                <a:lnTo>
                  <a:pt x="276986" y="5479"/>
                </a:lnTo>
                <a:lnTo>
                  <a:pt x="325399" y="25630"/>
                </a:lnTo>
                <a:lnTo>
                  <a:pt x="372263" y="72493"/>
                </a:lnTo>
                <a:lnTo>
                  <a:pt x="393380" y="126669"/>
                </a:lnTo>
                <a:lnTo>
                  <a:pt x="397725" y="195636"/>
                </a:lnTo>
                <a:lnTo>
                  <a:pt x="397892" y="243138"/>
                </a:lnTo>
                <a:lnTo>
                  <a:pt x="397892" y="426998"/>
                </a:lnTo>
                <a:lnTo>
                  <a:pt x="397725" y="474500"/>
                </a:lnTo>
                <a:lnTo>
                  <a:pt x="396555" y="512936"/>
                </a:lnTo>
                <a:lnTo>
                  <a:pt x="387196" y="567407"/>
                </a:lnTo>
                <a:lnTo>
                  <a:pt x="351381" y="623624"/>
                </a:lnTo>
                <a:lnTo>
                  <a:pt x="295164" y="659439"/>
                </a:lnTo>
                <a:lnTo>
                  <a:pt x="252395" y="667939"/>
                </a:lnTo>
                <a:lnTo>
                  <a:pt x="198946" y="670136"/>
                </a:lnTo>
                <a:close/>
              </a:path>
            </a:pathLst>
          </a:custGeom>
          <a:solidFill>
            <a:srgbClr val="00A0F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11339969" y="9423796"/>
            <a:ext cx="398145" cy="471805"/>
          </a:xfrm>
          <a:custGeom>
            <a:rect l="l" t="t" r="r" b="b"/>
            <a:pathLst>
              <a:path w="398145" h="471804">
                <a:moveTo>
                  <a:pt x="198951" y="471189"/>
                </a:moveTo>
                <a:lnTo>
                  <a:pt x="145497" y="468993"/>
                </a:lnTo>
                <a:lnTo>
                  <a:pt x="102729" y="460492"/>
                </a:lnTo>
                <a:lnTo>
                  <a:pt x="46510" y="424678"/>
                </a:lnTo>
                <a:lnTo>
                  <a:pt x="10701" y="368461"/>
                </a:lnTo>
                <a:lnTo>
                  <a:pt x="1486" y="315645"/>
                </a:lnTo>
                <a:lnTo>
                  <a:pt x="0" y="235637"/>
                </a:lnTo>
                <a:lnTo>
                  <a:pt x="222" y="192276"/>
                </a:lnTo>
                <a:lnTo>
                  <a:pt x="4682" y="125621"/>
                </a:lnTo>
                <a:lnTo>
                  <a:pt x="25629" y="72493"/>
                </a:lnTo>
                <a:lnTo>
                  <a:pt x="72493" y="25630"/>
                </a:lnTo>
                <a:lnTo>
                  <a:pt x="120905" y="5479"/>
                </a:lnTo>
                <a:lnTo>
                  <a:pt x="172760" y="489"/>
                </a:lnTo>
                <a:lnTo>
                  <a:pt x="198946" y="0"/>
                </a:lnTo>
                <a:lnTo>
                  <a:pt x="225132" y="489"/>
                </a:lnTo>
                <a:lnTo>
                  <a:pt x="276987" y="5479"/>
                </a:lnTo>
                <a:lnTo>
                  <a:pt x="325400" y="25630"/>
                </a:lnTo>
                <a:lnTo>
                  <a:pt x="372263" y="72493"/>
                </a:lnTo>
                <a:lnTo>
                  <a:pt x="393210" y="125621"/>
                </a:lnTo>
                <a:lnTo>
                  <a:pt x="397670" y="192276"/>
                </a:lnTo>
                <a:lnTo>
                  <a:pt x="397893" y="235552"/>
                </a:lnTo>
                <a:lnTo>
                  <a:pt x="397670" y="278913"/>
                </a:lnTo>
                <a:lnTo>
                  <a:pt x="393210" y="345568"/>
                </a:lnTo>
                <a:lnTo>
                  <a:pt x="372263" y="398695"/>
                </a:lnTo>
                <a:lnTo>
                  <a:pt x="325400" y="445559"/>
                </a:lnTo>
                <a:lnTo>
                  <a:pt x="276987" y="465710"/>
                </a:lnTo>
                <a:lnTo>
                  <a:pt x="225132" y="470700"/>
                </a:lnTo>
                <a:lnTo>
                  <a:pt x="198951" y="471189"/>
                </a:lnTo>
                <a:close/>
              </a:path>
            </a:pathLst>
          </a:custGeom>
          <a:solidFill>
            <a:srgbClr val="00A0F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2753538" y="9643685"/>
            <a:ext cx="398145" cy="251460"/>
          </a:xfrm>
          <a:custGeom>
            <a:rect l="l" t="t" r="r" b="b"/>
            <a:pathLst>
              <a:path w="398144" h="251459">
                <a:moveTo>
                  <a:pt x="198951" y="251301"/>
                </a:moveTo>
                <a:lnTo>
                  <a:pt x="146602" y="249847"/>
                </a:lnTo>
                <a:lnTo>
                  <a:pt x="104718" y="243723"/>
                </a:lnTo>
                <a:lnTo>
                  <a:pt x="46612" y="214498"/>
                </a:lnTo>
                <a:lnTo>
                  <a:pt x="9600" y="168625"/>
                </a:lnTo>
                <a:lnTo>
                  <a:pt x="0" y="125665"/>
                </a:lnTo>
                <a:lnTo>
                  <a:pt x="605" y="114689"/>
                </a:lnTo>
                <a:lnTo>
                  <a:pt x="25031" y="58004"/>
                </a:lnTo>
                <a:lnTo>
                  <a:pt x="73467" y="19763"/>
                </a:lnTo>
                <a:lnTo>
                  <a:pt x="122574" y="3767"/>
                </a:lnTo>
                <a:lnTo>
                  <a:pt x="173244" y="308"/>
                </a:lnTo>
                <a:lnTo>
                  <a:pt x="198946" y="0"/>
                </a:lnTo>
                <a:lnTo>
                  <a:pt x="224647" y="308"/>
                </a:lnTo>
                <a:lnTo>
                  <a:pt x="275317" y="3767"/>
                </a:lnTo>
                <a:lnTo>
                  <a:pt x="324424" y="19763"/>
                </a:lnTo>
                <a:lnTo>
                  <a:pt x="372860" y="58004"/>
                </a:lnTo>
                <a:lnTo>
                  <a:pt x="392472" y="93140"/>
                </a:lnTo>
                <a:lnTo>
                  <a:pt x="397892" y="125635"/>
                </a:lnTo>
                <a:lnTo>
                  <a:pt x="397286" y="136612"/>
                </a:lnTo>
                <a:lnTo>
                  <a:pt x="372860" y="193297"/>
                </a:lnTo>
                <a:lnTo>
                  <a:pt x="324424" y="231538"/>
                </a:lnTo>
                <a:lnTo>
                  <a:pt x="275317" y="247534"/>
                </a:lnTo>
                <a:lnTo>
                  <a:pt x="224647" y="250992"/>
                </a:lnTo>
                <a:lnTo>
                  <a:pt x="198951" y="251301"/>
                </a:lnTo>
                <a:close/>
              </a:path>
            </a:pathLst>
          </a:custGeom>
          <a:solidFill>
            <a:srgbClr val="00A0F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8617538" y="10680303"/>
            <a:ext cx="251460" cy="262255"/>
          </a:xfrm>
          <a:custGeom>
            <a:rect l="l" t="t" r="r" b="b"/>
            <a:pathLst>
              <a:path w="251459" h="262254">
                <a:moveTo>
                  <a:pt x="0" y="0"/>
                </a:moveTo>
                <a:lnTo>
                  <a:pt x="251301" y="0"/>
                </a:lnTo>
                <a:lnTo>
                  <a:pt x="251301" y="261772"/>
                </a:lnTo>
                <a:lnTo>
                  <a:pt x="0" y="261772"/>
                </a:lnTo>
                <a:lnTo>
                  <a:pt x="0" y="0"/>
                </a:lnTo>
                <a:close/>
              </a:path>
            </a:pathLst>
          </a:custGeom>
          <a:solidFill>
            <a:srgbClr val="00A0F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 txBox="1"/>
          <p:nvPr/>
        </p:nvSpPr>
        <p:spPr>
          <a:xfrm>
            <a:off x="9021095" y="10624395"/>
            <a:ext cx="90360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2022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10188171" y="10680303"/>
            <a:ext cx="262255" cy="262255"/>
          </a:xfrm>
          <a:custGeom>
            <a:rect l="l" t="t" r="r" b="b"/>
            <a:pathLst>
              <a:path w="262254" h="262254">
                <a:moveTo>
                  <a:pt x="0" y="0"/>
                </a:moveTo>
                <a:lnTo>
                  <a:pt x="261772" y="0"/>
                </a:lnTo>
                <a:lnTo>
                  <a:pt x="261772" y="261772"/>
                </a:lnTo>
                <a:lnTo>
                  <a:pt x="0" y="261772"/>
                </a:lnTo>
                <a:lnTo>
                  <a:pt x="0" y="0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 txBox="1"/>
          <p:nvPr/>
        </p:nvSpPr>
        <p:spPr>
          <a:xfrm>
            <a:off x="10593971" y="10624395"/>
            <a:ext cx="90360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7700562" y="5716351"/>
            <a:ext cx="5634990" cy="1031875"/>
          </a:xfrm>
          <a:custGeom>
            <a:rect l="l" t="t" r="r" b="b"/>
            <a:pathLst>
              <a:path w="5634990" h="1031875">
                <a:moveTo>
                  <a:pt x="0" y="991795"/>
                </a:moveTo>
                <a:lnTo>
                  <a:pt x="39083" y="985412"/>
                </a:lnTo>
                <a:lnTo>
                  <a:pt x="80733" y="979000"/>
                </a:lnTo>
                <a:lnTo>
                  <a:pt x="124749" y="972545"/>
                </a:lnTo>
                <a:lnTo>
                  <a:pt x="170930" y="966032"/>
                </a:lnTo>
                <a:lnTo>
                  <a:pt x="219078" y="959446"/>
                </a:lnTo>
                <a:lnTo>
                  <a:pt x="268992" y="952772"/>
                </a:lnTo>
                <a:lnTo>
                  <a:pt x="320471" y="945996"/>
                </a:lnTo>
                <a:lnTo>
                  <a:pt x="373315" y="939102"/>
                </a:lnTo>
                <a:lnTo>
                  <a:pt x="427325" y="932076"/>
                </a:lnTo>
                <a:lnTo>
                  <a:pt x="482300" y="924904"/>
                </a:lnTo>
                <a:lnTo>
                  <a:pt x="538039" y="917569"/>
                </a:lnTo>
                <a:lnTo>
                  <a:pt x="594344" y="910059"/>
                </a:lnTo>
                <a:lnTo>
                  <a:pt x="651013" y="902357"/>
                </a:lnTo>
                <a:lnTo>
                  <a:pt x="707847" y="894449"/>
                </a:lnTo>
                <a:lnTo>
                  <a:pt x="764646" y="886321"/>
                </a:lnTo>
                <a:lnTo>
                  <a:pt x="821208" y="877958"/>
                </a:lnTo>
                <a:lnTo>
                  <a:pt x="877335" y="869344"/>
                </a:lnTo>
                <a:lnTo>
                  <a:pt x="932826" y="860465"/>
                </a:lnTo>
                <a:lnTo>
                  <a:pt x="987480" y="851306"/>
                </a:lnTo>
                <a:lnTo>
                  <a:pt x="1041099" y="841853"/>
                </a:lnTo>
                <a:lnTo>
                  <a:pt x="1093480" y="832091"/>
                </a:lnTo>
                <a:lnTo>
                  <a:pt x="1144426" y="822004"/>
                </a:lnTo>
                <a:lnTo>
                  <a:pt x="1193734" y="811579"/>
                </a:lnTo>
                <a:lnTo>
                  <a:pt x="1241206" y="800800"/>
                </a:lnTo>
                <a:lnTo>
                  <a:pt x="1286640" y="789653"/>
                </a:lnTo>
                <a:lnTo>
                  <a:pt x="1329837" y="778122"/>
                </a:lnTo>
                <a:lnTo>
                  <a:pt x="1370597" y="766194"/>
                </a:lnTo>
                <a:lnTo>
                  <a:pt x="1408720" y="753853"/>
                </a:lnTo>
                <a:lnTo>
                  <a:pt x="1478223" y="725758"/>
                </a:lnTo>
                <a:lnTo>
                  <a:pt x="1515484" y="707834"/>
                </a:lnTo>
                <a:lnTo>
                  <a:pt x="1554264" y="687595"/>
                </a:lnTo>
                <a:lnTo>
                  <a:pt x="1594446" y="665243"/>
                </a:lnTo>
                <a:lnTo>
                  <a:pt x="1635915" y="640980"/>
                </a:lnTo>
                <a:lnTo>
                  <a:pt x="1678554" y="615007"/>
                </a:lnTo>
                <a:lnTo>
                  <a:pt x="1722246" y="587525"/>
                </a:lnTo>
                <a:lnTo>
                  <a:pt x="1766877" y="558737"/>
                </a:lnTo>
                <a:lnTo>
                  <a:pt x="1812330" y="528845"/>
                </a:lnTo>
                <a:lnTo>
                  <a:pt x="1858488" y="498050"/>
                </a:lnTo>
                <a:lnTo>
                  <a:pt x="1905235" y="466553"/>
                </a:lnTo>
                <a:lnTo>
                  <a:pt x="1952456" y="434557"/>
                </a:lnTo>
                <a:lnTo>
                  <a:pt x="2000035" y="402263"/>
                </a:lnTo>
                <a:lnTo>
                  <a:pt x="2047854" y="369873"/>
                </a:lnTo>
                <a:lnTo>
                  <a:pt x="2095798" y="337588"/>
                </a:lnTo>
                <a:lnTo>
                  <a:pt x="2143751" y="305611"/>
                </a:lnTo>
                <a:lnTo>
                  <a:pt x="2191597" y="274143"/>
                </a:lnTo>
                <a:lnTo>
                  <a:pt x="2239219" y="243386"/>
                </a:lnTo>
                <a:lnTo>
                  <a:pt x="2286502" y="213541"/>
                </a:lnTo>
                <a:lnTo>
                  <a:pt x="2333329" y="184810"/>
                </a:lnTo>
                <a:lnTo>
                  <a:pt x="2379585" y="157395"/>
                </a:lnTo>
                <a:lnTo>
                  <a:pt x="2425152" y="131498"/>
                </a:lnTo>
                <a:lnTo>
                  <a:pt x="2469915" y="107320"/>
                </a:lnTo>
                <a:lnTo>
                  <a:pt x="2513758" y="85064"/>
                </a:lnTo>
                <a:lnTo>
                  <a:pt x="2556565" y="64930"/>
                </a:lnTo>
                <a:lnTo>
                  <a:pt x="2598219" y="47120"/>
                </a:lnTo>
                <a:lnTo>
                  <a:pt x="2638605" y="31837"/>
                </a:lnTo>
                <a:lnTo>
                  <a:pt x="2677606" y="19281"/>
                </a:lnTo>
                <a:lnTo>
                  <a:pt x="2715106" y="9655"/>
                </a:lnTo>
                <a:lnTo>
                  <a:pt x="2785139" y="0"/>
                </a:lnTo>
                <a:lnTo>
                  <a:pt x="2817439" y="373"/>
                </a:lnTo>
                <a:lnTo>
                  <a:pt x="2877021" y="12221"/>
                </a:lnTo>
                <a:lnTo>
                  <a:pt x="2941580" y="38595"/>
                </a:lnTo>
                <a:lnTo>
                  <a:pt x="2975540" y="56688"/>
                </a:lnTo>
                <a:lnTo>
                  <a:pt x="3010522" y="77763"/>
                </a:lnTo>
                <a:lnTo>
                  <a:pt x="3046451" y="101604"/>
                </a:lnTo>
                <a:lnTo>
                  <a:pt x="3083254" y="127993"/>
                </a:lnTo>
                <a:lnTo>
                  <a:pt x="3120857" y="156715"/>
                </a:lnTo>
                <a:lnTo>
                  <a:pt x="3159186" y="187554"/>
                </a:lnTo>
                <a:lnTo>
                  <a:pt x="3198165" y="220292"/>
                </a:lnTo>
                <a:lnTo>
                  <a:pt x="3237723" y="254714"/>
                </a:lnTo>
                <a:lnTo>
                  <a:pt x="3277783" y="290602"/>
                </a:lnTo>
                <a:lnTo>
                  <a:pt x="3318273" y="327741"/>
                </a:lnTo>
                <a:lnTo>
                  <a:pt x="3359117" y="365914"/>
                </a:lnTo>
                <a:lnTo>
                  <a:pt x="3400243" y="404905"/>
                </a:lnTo>
                <a:lnTo>
                  <a:pt x="3441575" y="444496"/>
                </a:lnTo>
                <a:lnTo>
                  <a:pt x="3483041" y="484472"/>
                </a:lnTo>
                <a:lnTo>
                  <a:pt x="3524565" y="524617"/>
                </a:lnTo>
                <a:lnTo>
                  <a:pt x="3566074" y="564713"/>
                </a:lnTo>
                <a:lnTo>
                  <a:pt x="3607493" y="604545"/>
                </a:lnTo>
                <a:lnTo>
                  <a:pt x="3648749" y="643895"/>
                </a:lnTo>
                <a:lnTo>
                  <a:pt x="3689768" y="682548"/>
                </a:lnTo>
                <a:lnTo>
                  <a:pt x="3730475" y="720287"/>
                </a:lnTo>
                <a:lnTo>
                  <a:pt x="3770796" y="756895"/>
                </a:lnTo>
                <a:lnTo>
                  <a:pt x="3810657" y="792157"/>
                </a:lnTo>
                <a:lnTo>
                  <a:pt x="3849984" y="825855"/>
                </a:lnTo>
                <a:lnTo>
                  <a:pt x="3888703" y="857774"/>
                </a:lnTo>
                <a:lnTo>
                  <a:pt x="3926741" y="887696"/>
                </a:lnTo>
                <a:lnTo>
                  <a:pt x="3964022" y="915405"/>
                </a:lnTo>
                <a:lnTo>
                  <a:pt x="4000473" y="940686"/>
                </a:lnTo>
                <a:lnTo>
                  <a:pt x="4036019" y="963320"/>
                </a:lnTo>
                <a:lnTo>
                  <a:pt x="4070588" y="983093"/>
                </a:lnTo>
                <a:lnTo>
                  <a:pt x="4136492" y="1013187"/>
                </a:lnTo>
                <a:lnTo>
                  <a:pt x="4197595" y="1029235"/>
                </a:lnTo>
                <a:lnTo>
                  <a:pt x="4226160" y="1031451"/>
                </a:lnTo>
                <a:lnTo>
                  <a:pt x="4256247" y="1029905"/>
                </a:lnTo>
                <a:lnTo>
                  <a:pt x="4320970" y="1016936"/>
                </a:lnTo>
                <a:lnTo>
                  <a:pt x="4391154" y="991881"/>
                </a:lnTo>
                <a:lnTo>
                  <a:pt x="4428066" y="975227"/>
                </a:lnTo>
                <a:lnTo>
                  <a:pt x="4466070" y="956039"/>
                </a:lnTo>
                <a:lnTo>
                  <a:pt x="4505077" y="934479"/>
                </a:lnTo>
                <a:lnTo>
                  <a:pt x="4544993" y="910710"/>
                </a:lnTo>
                <a:lnTo>
                  <a:pt x="4585730" y="884892"/>
                </a:lnTo>
                <a:lnTo>
                  <a:pt x="4627195" y="857190"/>
                </a:lnTo>
                <a:lnTo>
                  <a:pt x="4669298" y="827765"/>
                </a:lnTo>
                <a:lnTo>
                  <a:pt x="4711949" y="796780"/>
                </a:lnTo>
                <a:lnTo>
                  <a:pt x="4755056" y="764396"/>
                </a:lnTo>
                <a:lnTo>
                  <a:pt x="4798528" y="730777"/>
                </a:lnTo>
                <a:lnTo>
                  <a:pt x="4842274" y="696085"/>
                </a:lnTo>
                <a:lnTo>
                  <a:pt x="4886204" y="660481"/>
                </a:lnTo>
                <a:lnTo>
                  <a:pt x="4930227" y="624129"/>
                </a:lnTo>
                <a:lnTo>
                  <a:pt x="4974251" y="587190"/>
                </a:lnTo>
                <a:lnTo>
                  <a:pt x="5018187" y="549827"/>
                </a:lnTo>
                <a:lnTo>
                  <a:pt x="5061942" y="512202"/>
                </a:lnTo>
                <a:lnTo>
                  <a:pt x="5105427" y="474478"/>
                </a:lnTo>
                <a:lnTo>
                  <a:pt x="5148550" y="436817"/>
                </a:lnTo>
                <a:lnTo>
                  <a:pt x="5191220" y="399381"/>
                </a:lnTo>
                <a:lnTo>
                  <a:pt x="5233347" y="362333"/>
                </a:lnTo>
                <a:lnTo>
                  <a:pt x="5274840" y="325835"/>
                </a:lnTo>
                <a:lnTo>
                  <a:pt x="5315607" y="290049"/>
                </a:lnTo>
                <a:lnTo>
                  <a:pt x="5355558" y="255137"/>
                </a:lnTo>
                <a:lnTo>
                  <a:pt x="5394602" y="221263"/>
                </a:lnTo>
                <a:lnTo>
                  <a:pt x="5432648" y="188587"/>
                </a:lnTo>
                <a:lnTo>
                  <a:pt x="5469606" y="157274"/>
                </a:lnTo>
                <a:lnTo>
                  <a:pt x="5505383" y="127484"/>
                </a:lnTo>
                <a:lnTo>
                  <a:pt x="5539891" y="99380"/>
                </a:lnTo>
                <a:lnTo>
                  <a:pt x="5573036" y="73125"/>
                </a:lnTo>
                <a:lnTo>
                  <a:pt x="5604730" y="48881"/>
                </a:lnTo>
                <a:lnTo>
                  <a:pt x="5634880" y="26811"/>
                </a:lnTo>
              </a:path>
            </a:pathLst>
          </a:custGeom>
          <a:ln w="41883">
            <a:solidFill>
              <a:srgbClr val="FFD61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7611560" y="6619144"/>
            <a:ext cx="178005" cy="17800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9020280" y="6381202"/>
            <a:ext cx="178005" cy="17800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10428999" y="5627721"/>
            <a:ext cx="178005" cy="17800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11837720" y="6658800"/>
            <a:ext cx="178005" cy="17800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13246441" y="5654159"/>
            <a:ext cx="178005" cy="178005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 txBox="1"/>
          <p:nvPr/>
        </p:nvSpPr>
        <p:spPr>
          <a:xfrm>
            <a:off x="12987511" y="5315690"/>
            <a:ext cx="69596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spc="70">
                <a:solidFill>
                  <a:srgbClr val="FFFFFF"/>
                </a:solidFill>
                <a:latin typeface="Arial"/>
                <a:cs typeface="Arial"/>
              </a:rPr>
              <a:t>112%</a:t>
            </a:r>
            <a:endParaRPr sz="1950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11648651" y="6320331"/>
            <a:ext cx="55626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spc="90">
                <a:solidFill>
                  <a:srgbClr val="FFFFFF"/>
                </a:solidFill>
                <a:latin typeface="Arial"/>
                <a:cs typeface="Arial"/>
              </a:rPr>
              <a:t>36%</a:t>
            </a:r>
            <a:endParaRPr sz="1950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10170066" y="5289252"/>
            <a:ext cx="69596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spc="70">
                <a:solidFill>
                  <a:srgbClr val="FFFFFF"/>
                </a:solidFill>
                <a:latin typeface="Arial"/>
                <a:cs typeface="Arial"/>
              </a:rPr>
              <a:t>114%</a:t>
            </a:r>
            <a:endParaRPr sz="1950">
              <a:latin typeface="Arial"/>
              <a:cs typeface="Arial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8831209" y="6042732"/>
            <a:ext cx="55626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spc="90">
                <a:solidFill>
                  <a:srgbClr val="FFFFFF"/>
                </a:solidFill>
                <a:latin typeface="Arial"/>
                <a:cs typeface="Arial"/>
              </a:rPr>
              <a:t>57%</a:t>
            </a:r>
            <a:endParaRPr sz="1950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7422488" y="6280673"/>
            <a:ext cx="55626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spc="90">
                <a:solidFill>
                  <a:srgbClr val="FFFFFF"/>
                </a:solidFill>
                <a:latin typeface="Arial"/>
                <a:cs typeface="Arial"/>
              </a:rPr>
              <a:t>39%</a:t>
            </a:r>
            <a:endParaRPr sz="1950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1071036" y="2066091"/>
            <a:ext cx="17908270" cy="25895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20100"/>
              </a:lnSpc>
              <a:spcBef>
                <a:spcPts val="95"/>
              </a:spcBef>
            </a:pP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已成为假期出游的热⻔选择</a:t>
            </a:r>
            <a:r>
              <a:rPr sz="2450" spc="130">
                <a:solidFill>
                  <a:srgbClr val="FFFFFF"/>
                </a:solidFill>
                <a:latin typeface="Microsoft JhengHei UI"/>
                <a:cs typeface="Microsoft JhengHei UI"/>
              </a:rPr>
              <a:t>，</a:t>
            </a:r>
            <a:r>
              <a:rPr sz="2450" spc="130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提供了⽆与伦⽐的⾃由与灵活性，让旅⾏者按⾃⼰的节奏探索世界，深⼊体 验地⽅⽂化与⾃然美景，享受个性化的旅程，因此受到众多旅⾏者的⻘睐。⻢蜂窝⼤数据显示</a:t>
            </a:r>
            <a:r>
              <a:rPr sz="2450" spc="10">
                <a:solidFill>
                  <a:srgbClr val="FFFFFF"/>
                </a:solidFill>
                <a:latin typeface="Microsoft JhengHei UI"/>
                <a:cs typeface="Microsoft JhengHei UI"/>
              </a:rPr>
              <a:t>，</a:t>
            </a: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热度同⽐增⻓ </a:t>
            </a:r>
            <a:r>
              <a:rPr sz="2450" spc="114">
                <a:solidFill>
                  <a:srgbClr val="FFFFFF"/>
                </a:solidFill>
                <a:latin typeface="Arial"/>
                <a:cs typeface="Arial"/>
              </a:rPr>
              <a:t>39%</a:t>
            </a:r>
            <a:r>
              <a:rPr sz="2450" spc="114">
                <a:solidFill>
                  <a:srgbClr val="FFFFFF"/>
                </a:solidFill>
                <a:latin typeface="Microsoft JhengHei UI"/>
                <a:cs typeface="Microsoft JhengHei UI"/>
              </a:rPr>
              <a:t>，</a:t>
            </a:r>
            <a:r>
              <a:rPr sz="2450" spc="114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亲⼦游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和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夜游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的热度也显著增⻓，同⽐涨幅分别为</a:t>
            </a:r>
            <a:r>
              <a:rPr sz="2450" spc="80">
                <a:solidFill>
                  <a:srgbClr val="FFFFFF"/>
                </a:solidFill>
                <a:latin typeface="Arial"/>
                <a:cs typeface="Arial"/>
              </a:rPr>
              <a:t>114%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和</a:t>
            </a:r>
            <a:r>
              <a:rPr sz="2450" spc="80">
                <a:solidFill>
                  <a:srgbClr val="FFFFFF"/>
                </a:solidFill>
                <a:latin typeface="Arial"/>
                <a:cs typeface="Arial"/>
              </a:rPr>
              <a:t>112%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。夜晚的城市拥有不同于⽩天的魅⼒和活⼒，吸引着 越来越多的游客，这种独特的旅游体验正逐渐成为年轻⼈探索城市的新⽅式。</a:t>
            </a:r>
            <a:endParaRPr sz="2450">
              <a:latin typeface="Microsoft JhengHei UI"/>
              <a:cs typeface="Microsoft JhengHei U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950">
              <a:latin typeface="Microsoft JhengHei UI"/>
              <a:cs typeface="Microsoft JhengHei UI"/>
            </a:endParaRPr>
          </a:p>
          <a:p>
            <a:pPr marL="781685" algn="ctr">
              <a:lnSpc>
                <a:spcPct val="100000"/>
              </a:lnSpc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年⽤户出游主题热度及同⽐涨幅</a:t>
            </a:r>
            <a:endParaRPr sz="2150">
              <a:latin typeface="Microsoft JhengHei UI"/>
              <a:cs typeface="Microsoft JhengHei U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39709" y="1086545"/>
            <a:ext cx="8887460" cy="6540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4100" spc="20">
                <a:solidFill>
                  <a:srgbClr val="FFFFFF"/>
                </a:solidFill>
              </a:rPr>
              <a:t>⾃驾游</a:t>
            </a: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4100" spc="20">
                <a:solidFill>
                  <a:srgbClr val="FFFFFF"/>
                </a:solidFill>
              </a:rPr>
              <a:t>热度⾼峰：春节、暑期和国庆</a:t>
            </a:r>
            <a:endParaRPr sz="41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974968" y="1113287"/>
            <a:ext cx="173355" cy="687705"/>
          </a:xfrm>
          <a:custGeom>
            <a:rect l="l" t="t" r="r" b="b"/>
            <a:pathLst>
              <a:path w="173355" h="687705">
                <a:moveTo>
                  <a:pt x="86548" y="0"/>
                </a:moveTo>
                <a:lnTo>
                  <a:pt x="78991" y="330"/>
                </a:lnTo>
                <a:lnTo>
                  <a:pt x="71505" y="1316"/>
                </a:lnTo>
                <a:lnTo>
                  <a:pt x="25291" y="25373"/>
                </a:lnTo>
                <a:lnTo>
                  <a:pt x="2122" y="69847"/>
                </a:lnTo>
                <a:lnTo>
                  <a:pt x="0" y="106854"/>
                </a:lnTo>
                <a:lnTo>
                  <a:pt x="0" y="580680"/>
                </a:lnTo>
                <a:lnTo>
                  <a:pt x="5142" y="630532"/>
                </a:lnTo>
                <a:lnTo>
                  <a:pt x="39909" y="673908"/>
                </a:lnTo>
                <a:lnTo>
                  <a:pt x="78991" y="687203"/>
                </a:lnTo>
                <a:lnTo>
                  <a:pt x="86548" y="687534"/>
                </a:lnTo>
                <a:lnTo>
                  <a:pt x="94105" y="687203"/>
                </a:lnTo>
                <a:lnTo>
                  <a:pt x="133187" y="673908"/>
                </a:lnTo>
                <a:lnTo>
                  <a:pt x="167954" y="630532"/>
                </a:lnTo>
                <a:lnTo>
                  <a:pt x="173097" y="580680"/>
                </a:lnTo>
                <a:lnTo>
                  <a:pt x="173097" y="106854"/>
                </a:lnTo>
                <a:lnTo>
                  <a:pt x="167954" y="57001"/>
                </a:lnTo>
                <a:lnTo>
                  <a:pt x="133187" y="13625"/>
                </a:lnTo>
                <a:lnTo>
                  <a:pt x="94105" y="330"/>
                </a:lnTo>
                <a:lnTo>
                  <a:pt x="86548" y="0"/>
                </a:lnTo>
                <a:close/>
              </a:path>
            </a:pathLst>
          </a:custGeom>
          <a:solidFill>
            <a:srgbClr val="FED41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8282166" y="0"/>
            <a:ext cx="1068705" cy="1256665"/>
          </a:xfrm>
          <a:custGeom>
            <a:rect l="l" t="t" r="r" b="b"/>
            <a:pathLst>
              <a:path w="1068705" h="1256665">
                <a:moveTo>
                  <a:pt x="1068145" y="0"/>
                </a:moveTo>
                <a:lnTo>
                  <a:pt x="0" y="0"/>
                </a:lnTo>
                <a:lnTo>
                  <a:pt x="0" y="1041113"/>
                </a:lnTo>
                <a:lnTo>
                  <a:pt x="164" y="1083975"/>
                </a:lnTo>
                <a:lnTo>
                  <a:pt x="4452" y="1145997"/>
                </a:lnTo>
                <a:lnTo>
                  <a:pt x="23280" y="1193291"/>
                </a:lnTo>
                <a:lnTo>
                  <a:pt x="63216" y="1233225"/>
                </a:lnTo>
                <a:lnTo>
                  <a:pt x="110508" y="1252053"/>
                </a:lnTo>
                <a:lnTo>
                  <a:pt x="172530" y="1256341"/>
                </a:lnTo>
                <a:lnTo>
                  <a:pt x="215396" y="1256506"/>
                </a:lnTo>
                <a:lnTo>
                  <a:pt x="852748" y="1256506"/>
                </a:lnTo>
                <a:lnTo>
                  <a:pt x="895608" y="1256341"/>
                </a:lnTo>
                <a:lnTo>
                  <a:pt x="957631" y="1252053"/>
                </a:lnTo>
                <a:lnTo>
                  <a:pt x="1004929" y="1233225"/>
                </a:lnTo>
                <a:lnTo>
                  <a:pt x="1044865" y="1193291"/>
                </a:lnTo>
                <a:lnTo>
                  <a:pt x="1063692" y="1145997"/>
                </a:lnTo>
                <a:lnTo>
                  <a:pt x="1067980" y="1083975"/>
                </a:lnTo>
                <a:lnTo>
                  <a:pt x="1068145" y="1041113"/>
                </a:lnTo>
                <a:lnTo>
                  <a:pt x="1068145" y="0"/>
                </a:lnTo>
                <a:close/>
              </a:path>
            </a:pathLst>
          </a:custGeom>
          <a:solidFill>
            <a:srgbClr val="FFD5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8369242" y="296592"/>
            <a:ext cx="893995" cy="83708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 flipH="1">
            <a:off x="2403068" y="4926551"/>
            <a:ext cx="0" cy="4973955"/>
          </a:xfrm>
          <a:custGeom>
            <a:rect l="l" t="t" r="r" b="b"/>
            <a:pathLst>
              <a:path h="4973955">
                <a:moveTo>
                  <a:pt x="0" y="4973670"/>
                </a:moveTo>
                <a:lnTo>
                  <a:pt x="0" y="0"/>
                </a:lnTo>
              </a:path>
            </a:pathLst>
          </a:custGeom>
          <a:ln w="5235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842243" y="9742771"/>
            <a:ext cx="384175" cy="302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spc="110">
                <a:solidFill>
                  <a:srgbClr val="FFFFFF"/>
                </a:solidFill>
                <a:latin typeface="Arial"/>
                <a:cs typeface="Arial"/>
              </a:rPr>
              <a:t>0%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714163" y="8748131"/>
            <a:ext cx="512445" cy="302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spc="75">
                <a:solidFill>
                  <a:srgbClr val="FFFFFF"/>
                </a:solidFill>
                <a:latin typeface="Arial"/>
                <a:cs typeface="Arial"/>
              </a:rPr>
              <a:t>10%</a:t>
            </a:r>
            <a:endParaRPr sz="18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714163" y="7753491"/>
            <a:ext cx="512445" cy="302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spc="75">
                <a:solidFill>
                  <a:srgbClr val="FFFFFF"/>
                </a:solidFill>
                <a:latin typeface="Arial"/>
                <a:cs typeface="Arial"/>
              </a:rPr>
              <a:t>20%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714163" y="6758853"/>
            <a:ext cx="512445" cy="302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spc="75">
                <a:solidFill>
                  <a:srgbClr val="FFFFFF"/>
                </a:solidFill>
                <a:latin typeface="Arial"/>
                <a:cs typeface="Arial"/>
              </a:rPr>
              <a:t>30%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714163" y="5764212"/>
            <a:ext cx="512445" cy="302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spc="75">
                <a:solidFill>
                  <a:srgbClr val="FFFFFF"/>
                </a:solidFill>
                <a:latin typeface="Arial"/>
                <a:cs typeface="Arial"/>
              </a:rPr>
              <a:t>40%</a:t>
            </a:r>
            <a:endParaRPr sz="1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714163" y="4769573"/>
            <a:ext cx="512445" cy="302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spc="75">
                <a:solidFill>
                  <a:srgbClr val="FFFFFF"/>
                </a:solidFill>
                <a:latin typeface="Arial"/>
                <a:cs typeface="Arial"/>
              </a:rPr>
              <a:t>50%</a:t>
            </a:r>
            <a:endParaRPr sz="18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2403068" y="9900222"/>
            <a:ext cx="7078345" cy="0"/>
          </a:xfrm>
          <a:custGeom>
            <a:rect l="l" t="t" r="r" b="b"/>
            <a:pathLst>
              <a:path w="7078345">
                <a:moveTo>
                  <a:pt x="0" y="0"/>
                </a:moveTo>
                <a:lnTo>
                  <a:pt x="7078318" y="0"/>
                </a:lnTo>
              </a:path>
            </a:pathLst>
          </a:custGeom>
          <a:ln w="5235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2712197" y="10046938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元旦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90928" y="10046938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春节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427125" y="10046938"/>
            <a:ext cx="215709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  <a:tabLst>
                <a:tab pos="782955"/>
              </a:tabLst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端午	中秋和国庆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3015615" y="9235320"/>
            <a:ext cx="335280" cy="659765"/>
          </a:xfrm>
          <a:custGeom>
            <a:rect l="l" t="t" r="r" b="b"/>
            <a:pathLst>
              <a:path w="335279" h="659765">
                <a:moveTo>
                  <a:pt x="167534" y="659665"/>
                </a:moveTo>
                <a:lnTo>
                  <a:pt x="122524" y="657816"/>
                </a:lnTo>
                <a:lnTo>
                  <a:pt x="61047" y="638082"/>
                </a:lnTo>
                <a:lnTo>
                  <a:pt x="21583" y="598618"/>
                </a:lnTo>
                <a:lnTo>
                  <a:pt x="3800" y="552996"/>
                </a:lnTo>
                <a:lnTo>
                  <a:pt x="140" y="494919"/>
                </a:lnTo>
                <a:lnTo>
                  <a:pt x="0" y="454808"/>
                </a:lnTo>
                <a:lnTo>
                  <a:pt x="0" y="204857"/>
                </a:lnTo>
                <a:lnTo>
                  <a:pt x="140" y="164746"/>
                </a:lnTo>
                <a:lnTo>
                  <a:pt x="3800" y="106668"/>
                </a:lnTo>
                <a:lnTo>
                  <a:pt x="21583" y="61047"/>
                </a:lnTo>
                <a:lnTo>
                  <a:pt x="61047" y="21583"/>
                </a:lnTo>
                <a:lnTo>
                  <a:pt x="101815" y="4614"/>
                </a:lnTo>
                <a:lnTo>
                  <a:pt x="145481" y="412"/>
                </a:lnTo>
                <a:lnTo>
                  <a:pt x="167533" y="0"/>
                </a:lnTo>
                <a:lnTo>
                  <a:pt x="189586" y="412"/>
                </a:lnTo>
                <a:lnTo>
                  <a:pt x="233252" y="4614"/>
                </a:lnTo>
                <a:lnTo>
                  <a:pt x="274020" y="21583"/>
                </a:lnTo>
                <a:lnTo>
                  <a:pt x="313485" y="61047"/>
                </a:lnTo>
                <a:lnTo>
                  <a:pt x="331267" y="106668"/>
                </a:lnTo>
                <a:lnTo>
                  <a:pt x="334927" y="164746"/>
                </a:lnTo>
                <a:lnTo>
                  <a:pt x="335068" y="204857"/>
                </a:lnTo>
                <a:lnTo>
                  <a:pt x="335068" y="454808"/>
                </a:lnTo>
                <a:lnTo>
                  <a:pt x="334927" y="494919"/>
                </a:lnTo>
                <a:lnTo>
                  <a:pt x="331267" y="552996"/>
                </a:lnTo>
                <a:lnTo>
                  <a:pt x="313485" y="598618"/>
                </a:lnTo>
                <a:lnTo>
                  <a:pt x="274020" y="638082"/>
                </a:lnTo>
                <a:lnTo>
                  <a:pt x="233252" y="655051"/>
                </a:lnTo>
                <a:lnTo>
                  <a:pt x="189586" y="659253"/>
                </a:lnTo>
                <a:lnTo>
                  <a:pt x="167534" y="659665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4188354" y="6711837"/>
            <a:ext cx="346075" cy="3183255"/>
          </a:xfrm>
          <a:custGeom>
            <a:rect l="l" t="t" r="r" b="b"/>
            <a:pathLst>
              <a:path w="346075" h="3183254">
                <a:moveTo>
                  <a:pt x="172781" y="3183148"/>
                </a:moveTo>
                <a:lnTo>
                  <a:pt x="126352" y="3181241"/>
                </a:lnTo>
                <a:lnTo>
                  <a:pt x="62955" y="3160891"/>
                </a:lnTo>
                <a:lnTo>
                  <a:pt x="22257" y="3120193"/>
                </a:lnTo>
                <a:lnTo>
                  <a:pt x="3918" y="3073146"/>
                </a:lnTo>
                <a:lnTo>
                  <a:pt x="144" y="3013254"/>
                </a:lnTo>
                <a:lnTo>
                  <a:pt x="0" y="2971909"/>
                </a:lnTo>
                <a:lnTo>
                  <a:pt x="0" y="211239"/>
                </a:lnTo>
                <a:lnTo>
                  <a:pt x="144" y="169895"/>
                </a:lnTo>
                <a:lnTo>
                  <a:pt x="3918" y="110002"/>
                </a:lnTo>
                <a:lnTo>
                  <a:pt x="22257" y="62955"/>
                </a:lnTo>
                <a:lnTo>
                  <a:pt x="62955" y="22257"/>
                </a:lnTo>
                <a:lnTo>
                  <a:pt x="104997" y="4758"/>
                </a:lnTo>
                <a:lnTo>
                  <a:pt x="150027" y="425"/>
                </a:lnTo>
                <a:lnTo>
                  <a:pt x="172769" y="0"/>
                </a:lnTo>
                <a:lnTo>
                  <a:pt x="195511" y="425"/>
                </a:lnTo>
                <a:lnTo>
                  <a:pt x="240541" y="4758"/>
                </a:lnTo>
                <a:lnTo>
                  <a:pt x="282583" y="22257"/>
                </a:lnTo>
                <a:lnTo>
                  <a:pt x="323281" y="62955"/>
                </a:lnTo>
                <a:lnTo>
                  <a:pt x="341619" y="110002"/>
                </a:lnTo>
                <a:lnTo>
                  <a:pt x="345393" y="169895"/>
                </a:lnTo>
                <a:lnTo>
                  <a:pt x="345538" y="211239"/>
                </a:lnTo>
                <a:lnTo>
                  <a:pt x="345538" y="2971909"/>
                </a:lnTo>
                <a:lnTo>
                  <a:pt x="345393" y="3013254"/>
                </a:lnTo>
                <a:lnTo>
                  <a:pt x="341619" y="3073146"/>
                </a:lnTo>
                <a:lnTo>
                  <a:pt x="323281" y="3120193"/>
                </a:lnTo>
                <a:lnTo>
                  <a:pt x="282583" y="3160891"/>
                </a:lnTo>
                <a:lnTo>
                  <a:pt x="240541" y="3178390"/>
                </a:lnTo>
                <a:lnTo>
                  <a:pt x="195511" y="3182724"/>
                </a:lnTo>
                <a:lnTo>
                  <a:pt x="172781" y="3183148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5371564" y="9612272"/>
            <a:ext cx="335280" cy="283210"/>
          </a:xfrm>
          <a:custGeom>
            <a:rect l="l" t="t" r="r" b="b"/>
            <a:pathLst>
              <a:path w="335279" h="283209">
                <a:moveTo>
                  <a:pt x="167539" y="282713"/>
                </a:moveTo>
                <a:lnTo>
                  <a:pt x="123249" y="281097"/>
                </a:lnTo>
                <a:lnTo>
                  <a:pt x="61690" y="261523"/>
                </a:lnTo>
                <a:lnTo>
                  <a:pt x="21190" y="221023"/>
                </a:lnTo>
                <a:lnTo>
                  <a:pt x="4606" y="182864"/>
                </a:lnTo>
                <a:lnTo>
                  <a:pt x="0" y="141362"/>
                </a:lnTo>
                <a:lnTo>
                  <a:pt x="499" y="127918"/>
                </a:lnTo>
                <a:lnTo>
                  <a:pt x="8285" y="87820"/>
                </a:lnTo>
                <a:lnTo>
                  <a:pt x="39236" y="39236"/>
                </a:lnTo>
                <a:lnTo>
                  <a:pt x="87820" y="8285"/>
                </a:lnTo>
                <a:lnTo>
                  <a:pt x="145799" y="347"/>
                </a:lnTo>
                <a:lnTo>
                  <a:pt x="167533" y="0"/>
                </a:lnTo>
                <a:lnTo>
                  <a:pt x="189268" y="347"/>
                </a:lnTo>
                <a:lnTo>
                  <a:pt x="232154" y="4148"/>
                </a:lnTo>
                <a:lnTo>
                  <a:pt x="273377" y="21190"/>
                </a:lnTo>
                <a:lnTo>
                  <a:pt x="313877" y="61690"/>
                </a:lnTo>
                <a:lnTo>
                  <a:pt x="330461" y="99848"/>
                </a:lnTo>
                <a:lnTo>
                  <a:pt x="335067" y="141351"/>
                </a:lnTo>
                <a:lnTo>
                  <a:pt x="334568" y="154795"/>
                </a:lnTo>
                <a:lnTo>
                  <a:pt x="326782" y="194893"/>
                </a:lnTo>
                <a:lnTo>
                  <a:pt x="295831" y="243477"/>
                </a:lnTo>
                <a:lnTo>
                  <a:pt x="247247" y="274428"/>
                </a:lnTo>
                <a:lnTo>
                  <a:pt x="189268" y="282366"/>
                </a:lnTo>
                <a:lnTo>
                  <a:pt x="167539" y="282713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6554774" y="8073052"/>
            <a:ext cx="335280" cy="1822450"/>
          </a:xfrm>
          <a:custGeom>
            <a:rect l="l" t="t" r="r" b="b"/>
            <a:pathLst>
              <a:path w="335279" h="1822450">
                <a:moveTo>
                  <a:pt x="167543" y="1821933"/>
                </a:moveTo>
                <a:lnTo>
                  <a:pt x="122524" y="1820084"/>
                </a:lnTo>
                <a:lnTo>
                  <a:pt x="61047" y="1800350"/>
                </a:lnTo>
                <a:lnTo>
                  <a:pt x="21583" y="1760886"/>
                </a:lnTo>
                <a:lnTo>
                  <a:pt x="3800" y="1715265"/>
                </a:lnTo>
                <a:lnTo>
                  <a:pt x="140" y="1657187"/>
                </a:lnTo>
                <a:lnTo>
                  <a:pt x="0" y="1617078"/>
                </a:lnTo>
                <a:lnTo>
                  <a:pt x="0" y="204855"/>
                </a:lnTo>
                <a:lnTo>
                  <a:pt x="140" y="164746"/>
                </a:lnTo>
                <a:lnTo>
                  <a:pt x="3800" y="106668"/>
                </a:lnTo>
                <a:lnTo>
                  <a:pt x="21583" y="61047"/>
                </a:lnTo>
                <a:lnTo>
                  <a:pt x="61047" y="21583"/>
                </a:lnTo>
                <a:lnTo>
                  <a:pt x="101815" y="4614"/>
                </a:lnTo>
                <a:lnTo>
                  <a:pt x="145481" y="412"/>
                </a:lnTo>
                <a:lnTo>
                  <a:pt x="167534" y="0"/>
                </a:lnTo>
                <a:lnTo>
                  <a:pt x="189586" y="412"/>
                </a:lnTo>
                <a:lnTo>
                  <a:pt x="233252" y="4614"/>
                </a:lnTo>
                <a:lnTo>
                  <a:pt x="274020" y="21583"/>
                </a:lnTo>
                <a:lnTo>
                  <a:pt x="313485" y="61047"/>
                </a:lnTo>
                <a:lnTo>
                  <a:pt x="331267" y="106668"/>
                </a:lnTo>
                <a:lnTo>
                  <a:pt x="334927" y="164746"/>
                </a:lnTo>
                <a:lnTo>
                  <a:pt x="335068" y="204855"/>
                </a:lnTo>
                <a:lnTo>
                  <a:pt x="335068" y="1617078"/>
                </a:lnTo>
                <a:lnTo>
                  <a:pt x="334927" y="1657187"/>
                </a:lnTo>
                <a:lnTo>
                  <a:pt x="331267" y="1715265"/>
                </a:lnTo>
                <a:lnTo>
                  <a:pt x="313485" y="1760886"/>
                </a:lnTo>
                <a:lnTo>
                  <a:pt x="274020" y="1800350"/>
                </a:lnTo>
                <a:lnTo>
                  <a:pt x="233252" y="1817319"/>
                </a:lnTo>
                <a:lnTo>
                  <a:pt x="189586" y="1821521"/>
                </a:lnTo>
                <a:lnTo>
                  <a:pt x="167543" y="1821933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7727513" y="8795543"/>
            <a:ext cx="335280" cy="1099820"/>
          </a:xfrm>
          <a:custGeom>
            <a:rect l="l" t="t" r="r" b="b"/>
            <a:pathLst>
              <a:path w="335279" h="1099820">
                <a:moveTo>
                  <a:pt x="167536" y="1099442"/>
                </a:moveTo>
                <a:lnTo>
                  <a:pt x="122524" y="1097593"/>
                </a:lnTo>
                <a:lnTo>
                  <a:pt x="61047" y="1077859"/>
                </a:lnTo>
                <a:lnTo>
                  <a:pt x="21582" y="1038395"/>
                </a:lnTo>
                <a:lnTo>
                  <a:pt x="3800" y="992773"/>
                </a:lnTo>
                <a:lnTo>
                  <a:pt x="140" y="934696"/>
                </a:lnTo>
                <a:lnTo>
                  <a:pt x="0" y="894633"/>
                </a:lnTo>
                <a:lnTo>
                  <a:pt x="0" y="204809"/>
                </a:lnTo>
                <a:lnTo>
                  <a:pt x="140" y="164746"/>
                </a:lnTo>
                <a:lnTo>
                  <a:pt x="3800" y="106668"/>
                </a:lnTo>
                <a:lnTo>
                  <a:pt x="21582" y="61047"/>
                </a:lnTo>
                <a:lnTo>
                  <a:pt x="61047" y="21583"/>
                </a:lnTo>
                <a:lnTo>
                  <a:pt x="101815" y="4614"/>
                </a:lnTo>
                <a:lnTo>
                  <a:pt x="145481" y="412"/>
                </a:lnTo>
                <a:lnTo>
                  <a:pt x="167533" y="0"/>
                </a:lnTo>
                <a:lnTo>
                  <a:pt x="189586" y="412"/>
                </a:lnTo>
                <a:lnTo>
                  <a:pt x="233252" y="4614"/>
                </a:lnTo>
                <a:lnTo>
                  <a:pt x="274020" y="21583"/>
                </a:lnTo>
                <a:lnTo>
                  <a:pt x="313484" y="61047"/>
                </a:lnTo>
                <a:lnTo>
                  <a:pt x="331267" y="106668"/>
                </a:lnTo>
                <a:lnTo>
                  <a:pt x="334927" y="164746"/>
                </a:lnTo>
                <a:lnTo>
                  <a:pt x="335067" y="204809"/>
                </a:lnTo>
                <a:lnTo>
                  <a:pt x="335067" y="894633"/>
                </a:lnTo>
                <a:lnTo>
                  <a:pt x="334927" y="934696"/>
                </a:lnTo>
                <a:lnTo>
                  <a:pt x="331267" y="992773"/>
                </a:lnTo>
                <a:lnTo>
                  <a:pt x="313484" y="1038395"/>
                </a:lnTo>
                <a:lnTo>
                  <a:pt x="274020" y="1077859"/>
                </a:lnTo>
                <a:lnTo>
                  <a:pt x="233252" y="1094828"/>
                </a:lnTo>
                <a:lnTo>
                  <a:pt x="189586" y="1099030"/>
                </a:lnTo>
                <a:lnTo>
                  <a:pt x="167536" y="1099442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8910723" y="6994552"/>
            <a:ext cx="335280" cy="2900680"/>
          </a:xfrm>
          <a:custGeom>
            <a:rect l="l" t="t" r="r" b="b"/>
            <a:pathLst>
              <a:path w="335279" h="2900679">
                <a:moveTo>
                  <a:pt x="167555" y="2900434"/>
                </a:moveTo>
                <a:lnTo>
                  <a:pt x="122524" y="2898585"/>
                </a:lnTo>
                <a:lnTo>
                  <a:pt x="61047" y="2878852"/>
                </a:lnTo>
                <a:lnTo>
                  <a:pt x="21582" y="2839387"/>
                </a:lnTo>
                <a:lnTo>
                  <a:pt x="3800" y="2793766"/>
                </a:lnTo>
                <a:lnTo>
                  <a:pt x="140" y="2735688"/>
                </a:lnTo>
                <a:lnTo>
                  <a:pt x="0" y="2695595"/>
                </a:lnTo>
                <a:lnTo>
                  <a:pt x="0" y="204839"/>
                </a:lnTo>
                <a:lnTo>
                  <a:pt x="140" y="164746"/>
                </a:lnTo>
                <a:lnTo>
                  <a:pt x="3800" y="106668"/>
                </a:lnTo>
                <a:lnTo>
                  <a:pt x="21582" y="61047"/>
                </a:lnTo>
                <a:lnTo>
                  <a:pt x="61047" y="21583"/>
                </a:lnTo>
                <a:lnTo>
                  <a:pt x="101815" y="4614"/>
                </a:lnTo>
                <a:lnTo>
                  <a:pt x="145481" y="412"/>
                </a:lnTo>
                <a:lnTo>
                  <a:pt x="167534" y="0"/>
                </a:lnTo>
                <a:lnTo>
                  <a:pt x="189586" y="412"/>
                </a:lnTo>
                <a:lnTo>
                  <a:pt x="233252" y="4614"/>
                </a:lnTo>
                <a:lnTo>
                  <a:pt x="274020" y="21583"/>
                </a:lnTo>
                <a:lnTo>
                  <a:pt x="313485" y="61047"/>
                </a:lnTo>
                <a:lnTo>
                  <a:pt x="331267" y="106668"/>
                </a:lnTo>
                <a:lnTo>
                  <a:pt x="334927" y="164746"/>
                </a:lnTo>
                <a:lnTo>
                  <a:pt x="335068" y="204839"/>
                </a:lnTo>
                <a:lnTo>
                  <a:pt x="335068" y="2695595"/>
                </a:lnTo>
                <a:lnTo>
                  <a:pt x="334927" y="2735688"/>
                </a:lnTo>
                <a:lnTo>
                  <a:pt x="331267" y="2793766"/>
                </a:lnTo>
                <a:lnTo>
                  <a:pt x="313485" y="2839387"/>
                </a:lnTo>
                <a:lnTo>
                  <a:pt x="274020" y="2878852"/>
                </a:lnTo>
                <a:lnTo>
                  <a:pt x="233252" y="2895820"/>
                </a:lnTo>
                <a:lnTo>
                  <a:pt x="189586" y="2900023"/>
                </a:lnTo>
                <a:lnTo>
                  <a:pt x="167555" y="2900434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2638663" y="9769336"/>
            <a:ext cx="346075" cy="125730"/>
          </a:xfrm>
          <a:custGeom>
            <a:rect l="l" t="t" r="r" b="b"/>
            <a:pathLst>
              <a:path w="346075" h="125729">
                <a:moveTo>
                  <a:pt x="172783" y="125650"/>
                </a:moveTo>
                <a:lnTo>
                  <a:pt x="127310" y="124923"/>
                </a:lnTo>
                <a:lnTo>
                  <a:pt x="63803" y="115769"/>
                </a:lnTo>
                <a:lnTo>
                  <a:pt x="21739" y="96648"/>
                </a:lnTo>
                <a:lnTo>
                  <a:pt x="0" y="70154"/>
                </a:lnTo>
                <a:lnTo>
                  <a:pt x="0" y="55496"/>
                </a:lnTo>
                <a:lnTo>
                  <a:pt x="40482" y="18401"/>
                </a:lnTo>
                <a:lnTo>
                  <a:pt x="90942" y="3788"/>
                </a:lnTo>
                <a:lnTo>
                  <a:pt x="150447" y="154"/>
                </a:lnTo>
                <a:lnTo>
                  <a:pt x="172769" y="0"/>
                </a:lnTo>
                <a:lnTo>
                  <a:pt x="195091" y="154"/>
                </a:lnTo>
                <a:lnTo>
                  <a:pt x="239092" y="1883"/>
                </a:lnTo>
                <a:lnTo>
                  <a:pt x="281735" y="9881"/>
                </a:lnTo>
                <a:lnTo>
                  <a:pt x="323799" y="29002"/>
                </a:lnTo>
                <a:lnTo>
                  <a:pt x="345538" y="70154"/>
                </a:lnTo>
                <a:lnTo>
                  <a:pt x="342718" y="77425"/>
                </a:lnTo>
                <a:lnTo>
                  <a:pt x="305056" y="107249"/>
                </a:lnTo>
                <a:lnTo>
                  <a:pt x="254596" y="121862"/>
                </a:lnTo>
                <a:lnTo>
                  <a:pt x="195091" y="125496"/>
                </a:lnTo>
                <a:lnTo>
                  <a:pt x="172783" y="125650"/>
                </a:lnTo>
                <a:close/>
              </a:path>
            </a:pathLst>
          </a:custGeom>
          <a:solidFill>
            <a:srgbClr val="00A0F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3821873" y="7989285"/>
            <a:ext cx="335280" cy="1906270"/>
          </a:xfrm>
          <a:custGeom>
            <a:rect l="l" t="t" r="r" b="b"/>
            <a:pathLst>
              <a:path w="335279" h="1906270">
                <a:moveTo>
                  <a:pt x="167534" y="1905701"/>
                </a:moveTo>
                <a:lnTo>
                  <a:pt x="122524" y="1903851"/>
                </a:lnTo>
                <a:lnTo>
                  <a:pt x="61047" y="1884117"/>
                </a:lnTo>
                <a:lnTo>
                  <a:pt x="21582" y="1844653"/>
                </a:lnTo>
                <a:lnTo>
                  <a:pt x="3800" y="1799032"/>
                </a:lnTo>
                <a:lnTo>
                  <a:pt x="140" y="1740954"/>
                </a:lnTo>
                <a:lnTo>
                  <a:pt x="0" y="1700891"/>
                </a:lnTo>
                <a:lnTo>
                  <a:pt x="0" y="204809"/>
                </a:lnTo>
                <a:lnTo>
                  <a:pt x="140" y="164746"/>
                </a:lnTo>
                <a:lnTo>
                  <a:pt x="3800" y="106668"/>
                </a:lnTo>
                <a:lnTo>
                  <a:pt x="21582" y="61047"/>
                </a:lnTo>
                <a:lnTo>
                  <a:pt x="61047" y="21583"/>
                </a:lnTo>
                <a:lnTo>
                  <a:pt x="101815" y="4614"/>
                </a:lnTo>
                <a:lnTo>
                  <a:pt x="145481" y="412"/>
                </a:lnTo>
                <a:lnTo>
                  <a:pt x="167529" y="0"/>
                </a:lnTo>
                <a:lnTo>
                  <a:pt x="189586" y="412"/>
                </a:lnTo>
                <a:lnTo>
                  <a:pt x="233252" y="4614"/>
                </a:lnTo>
                <a:lnTo>
                  <a:pt x="274020" y="21583"/>
                </a:lnTo>
                <a:lnTo>
                  <a:pt x="313484" y="61047"/>
                </a:lnTo>
                <a:lnTo>
                  <a:pt x="331267" y="106668"/>
                </a:lnTo>
                <a:lnTo>
                  <a:pt x="334927" y="164746"/>
                </a:lnTo>
                <a:lnTo>
                  <a:pt x="335067" y="204809"/>
                </a:lnTo>
                <a:lnTo>
                  <a:pt x="335067" y="1700891"/>
                </a:lnTo>
                <a:lnTo>
                  <a:pt x="334927" y="1740954"/>
                </a:lnTo>
                <a:lnTo>
                  <a:pt x="331267" y="1799032"/>
                </a:lnTo>
                <a:lnTo>
                  <a:pt x="313484" y="1844653"/>
                </a:lnTo>
                <a:lnTo>
                  <a:pt x="274020" y="1884117"/>
                </a:lnTo>
                <a:lnTo>
                  <a:pt x="233252" y="1901086"/>
                </a:lnTo>
                <a:lnTo>
                  <a:pt x="189586" y="1905288"/>
                </a:lnTo>
                <a:lnTo>
                  <a:pt x="167534" y="1905701"/>
                </a:lnTo>
                <a:close/>
              </a:path>
            </a:pathLst>
          </a:custGeom>
          <a:solidFill>
            <a:srgbClr val="00A0F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5005083" y="9151553"/>
            <a:ext cx="335280" cy="743585"/>
          </a:xfrm>
          <a:custGeom>
            <a:rect l="l" t="t" r="r" b="b"/>
            <a:pathLst>
              <a:path w="335279" h="743584">
                <a:moveTo>
                  <a:pt x="167544" y="743432"/>
                </a:moveTo>
                <a:lnTo>
                  <a:pt x="122524" y="741583"/>
                </a:lnTo>
                <a:lnTo>
                  <a:pt x="61047" y="721849"/>
                </a:lnTo>
                <a:lnTo>
                  <a:pt x="21582" y="682385"/>
                </a:lnTo>
                <a:lnTo>
                  <a:pt x="3800" y="636763"/>
                </a:lnTo>
                <a:lnTo>
                  <a:pt x="140" y="578686"/>
                </a:lnTo>
                <a:lnTo>
                  <a:pt x="0" y="538593"/>
                </a:lnTo>
                <a:lnTo>
                  <a:pt x="0" y="204839"/>
                </a:lnTo>
                <a:lnTo>
                  <a:pt x="140" y="164746"/>
                </a:lnTo>
                <a:lnTo>
                  <a:pt x="3800" y="106668"/>
                </a:lnTo>
                <a:lnTo>
                  <a:pt x="21582" y="61047"/>
                </a:lnTo>
                <a:lnTo>
                  <a:pt x="61047" y="21583"/>
                </a:lnTo>
                <a:lnTo>
                  <a:pt x="101815" y="4614"/>
                </a:lnTo>
                <a:lnTo>
                  <a:pt x="145481" y="412"/>
                </a:lnTo>
                <a:lnTo>
                  <a:pt x="167534" y="0"/>
                </a:lnTo>
                <a:lnTo>
                  <a:pt x="189586" y="412"/>
                </a:lnTo>
                <a:lnTo>
                  <a:pt x="233252" y="4614"/>
                </a:lnTo>
                <a:lnTo>
                  <a:pt x="274020" y="21583"/>
                </a:lnTo>
                <a:lnTo>
                  <a:pt x="313485" y="61047"/>
                </a:lnTo>
                <a:lnTo>
                  <a:pt x="331267" y="106668"/>
                </a:lnTo>
                <a:lnTo>
                  <a:pt x="334927" y="164746"/>
                </a:lnTo>
                <a:lnTo>
                  <a:pt x="335068" y="204839"/>
                </a:lnTo>
                <a:lnTo>
                  <a:pt x="335068" y="538593"/>
                </a:lnTo>
                <a:lnTo>
                  <a:pt x="334927" y="578686"/>
                </a:lnTo>
                <a:lnTo>
                  <a:pt x="331267" y="636763"/>
                </a:lnTo>
                <a:lnTo>
                  <a:pt x="313485" y="682385"/>
                </a:lnTo>
                <a:lnTo>
                  <a:pt x="274020" y="721849"/>
                </a:lnTo>
                <a:lnTo>
                  <a:pt x="233252" y="738818"/>
                </a:lnTo>
                <a:lnTo>
                  <a:pt x="189586" y="743020"/>
                </a:lnTo>
                <a:lnTo>
                  <a:pt x="167544" y="743432"/>
                </a:lnTo>
                <a:close/>
              </a:path>
            </a:pathLst>
          </a:custGeom>
          <a:solidFill>
            <a:srgbClr val="00A0F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6177822" y="8073052"/>
            <a:ext cx="335280" cy="1822450"/>
          </a:xfrm>
          <a:custGeom>
            <a:rect l="l" t="t" r="r" b="b"/>
            <a:pathLst>
              <a:path w="335279" h="1822450">
                <a:moveTo>
                  <a:pt x="167543" y="1821933"/>
                </a:moveTo>
                <a:lnTo>
                  <a:pt x="122524" y="1820084"/>
                </a:lnTo>
                <a:lnTo>
                  <a:pt x="61047" y="1800350"/>
                </a:lnTo>
                <a:lnTo>
                  <a:pt x="21582" y="1760886"/>
                </a:lnTo>
                <a:lnTo>
                  <a:pt x="3799" y="1715265"/>
                </a:lnTo>
                <a:lnTo>
                  <a:pt x="140" y="1657187"/>
                </a:lnTo>
                <a:lnTo>
                  <a:pt x="0" y="1617140"/>
                </a:lnTo>
                <a:lnTo>
                  <a:pt x="0" y="204793"/>
                </a:lnTo>
                <a:lnTo>
                  <a:pt x="140" y="164746"/>
                </a:lnTo>
                <a:lnTo>
                  <a:pt x="3799" y="106668"/>
                </a:lnTo>
                <a:lnTo>
                  <a:pt x="21582" y="61047"/>
                </a:lnTo>
                <a:lnTo>
                  <a:pt x="61047" y="21583"/>
                </a:lnTo>
                <a:lnTo>
                  <a:pt x="101815" y="4614"/>
                </a:lnTo>
                <a:lnTo>
                  <a:pt x="145481" y="412"/>
                </a:lnTo>
                <a:lnTo>
                  <a:pt x="167533" y="0"/>
                </a:lnTo>
                <a:lnTo>
                  <a:pt x="189586" y="412"/>
                </a:lnTo>
                <a:lnTo>
                  <a:pt x="233252" y="4614"/>
                </a:lnTo>
                <a:lnTo>
                  <a:pt x="274020" y="21583"/>
                </a:lnTo>
                <a:lnTo>
                  <a:pt x="313484" y="61047"/>
                </a:lnTo>
                <a:lnTo>
                  <a:pt x="331267" y="106668"/>
                </a:lnTo>
                <a:lnTo>
                  <a:pt x="334927" y="164746"/>
                </a:lnTo>
                <a:lnTo>
                  <a:pt x="335067" y="204793"/>
                </a:lnTo>
                <a:lnTo>
                  <a:pt x="335067" y="1617140"/>
                </a:lnTo>
                <a:lnTo>
                  <a:pt x="334927" y="1657187"/>
                </a:lnTo>
                <a:lnTo>
                  <a:pt x="331267" y="1715265"/>
                </a:lnTo>
                <a:lnTo>
                  <a:pt x="313484" y="1760886"/>
                </a:lnTo>
                <a:lnTo>
                  <a:pt x="274020" y="1800350"/>
                </a:lnTo>
                <a:lnTo>
                  <a:pt x="233252" y="1817319"/>
                </a:lnTo>
                <a:lnTo>
                  <a:pt x="189586" y="1821521"/>
                </a:lnTo>
                <a:lnTo>
                  <a:pt x="167543" y="1821933"/>
                </a:lnTo>
                <a:close/>
              </a:path>
            </a:pathLst>
          </a:custGeom>
          <a:solidFill>
            <a:srgbClr val="00A0F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7361032" y="9078257"/>
            <a:ext cx="335280" cy="817244"/>
          </a:xfrm>
          <a:custGeom>
            <a:rect l="l" t="t" r="r" b="b"/>
            <a:pathLst>
              <a:path w="335279" h="817244">
                <a:moveTo>
                  <a:pt x="167534" y="816729"/>
                </a:moveTo>
                <a:lnTo>
                  <a:pt x="122524" y="814879"/>
                </a:lnTo>
                <a:lnTo>
                  <a:pt x="61047" y="795145"/>
                </a:lnTo>
                <a:lnTo>
                  <a:pt x="21582" y="755681"/>
                </a:lnTo>
                <a:lnTo>
                  <a:pt x="3800" y="710060"/>
                </a:lnTo>
                <a:lnTo>
                  <a:pt x="140" y="651982"/>
                </a:lnTo>
                <a:lnTo>
                  <a:pt x="0" y="611921"/>
                </a:lnTo>
                <a:lnTo>
                  <a:pt x="0" y="204807"/>
                </a:lnTo>
                <a:lnTo>
                  <a:pt x="140" y="164746"/>
                </a:lnTo>
                <a:lnTo>
                  <a:pt x="3800" y="106668"/>
                </a:lnTo>
                <a:lnTo>
                  <a:pt x="21582" y="61047"/>
                </a:lnTo>
                <a:lnTo>
                  <a:pt x="61047" y="21583"/>
                </a:lnTo>
                <a:lnTo>
                  <a:pt x="101815" y="4614"/>
                </a:lnTo>
                <a:lnTo>
                  <a:pt x="145481" y="412"/>
                </a:lnTo>
                <a:lnTo>
                  <a:pt x="167532" y="0"/>
                </a:lnTo>
                <a:lnTo>
                  <a:pt x="189586" y="412"/>
                </a:lnTo>
                <a:lnTo>
                  <a:pt x="233252" y="4614"/>
                </a:lnTo>
                <a:lnTo>
                  <a:pt x="274020" y="21583"/>
                </a:lnTo>
                <a:lnTo>
                  <a:pt x="313484" y="61047"/>
                </a:lnTo>
                <a:lnTo>
                  <a:pt x="331267" y="106668"/>
                </a:lnTo>
                <a:lnTo>
                  <a:pt x="334927" y="164746"/>
                </a:lnTo>
                <a:lnTo>
                  <a:pt x="335067" y="204807"/>
                </a:lnTo>
                <a:lnTo>
                  <a:pt x="335067" y="611921"/>
                </a:lnTo>
                <a:lnTo>
                  <a:pt x="334927" y="651982"/>
                </a:lnTo>
                <a:lnTo>
                  <a:pt x="331267" y="710060"/>
                </a:lnTo>
                <a:lnTo>
                  <a:pt x="313484" y="755681"/>
                </a:lnTo>
                <a:lnTo>
                  <a:pt x="274020" y="795145"/>
                </a:lnTo>
                <a:lnTo>
                  <a:pt x="233252" y="812114"/>
                </a:lnTo>
                <a:lnTo>
                  <a:pt x="189586" y="816316"/>
                </a:lnTo>
                <a:lnTo>
                  <a:pt x="167534" y="816729"/>
                </a:lnTo>
                <a:close/>
              </a:path>
            </a:pathLst>
          </a:custGeom>
          <a:solidFill>
            <a:srgbClr val="00A0F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8533771" y="5382035"/>
            <a:ext cx="335280" cy="4513580"/>
          </a:xfrm>
          <a:custGeom>
            <a:rect l="l" t="t" r="r" b="b"/>
            <a:pathLst>
              <a:path w="335279" h="4513580">
                <a:moveTo>
                  <a:pt x="167541" y="4512951"/>
                </a:moveTo>
                <a:lnTo>
                  <a:pt x="122524" y="4511101"/>
                </a:lnTo>
                <a:lnTo>
                  <a:pt x="61047" y="4491368"/>
                </a:lnTo>
                <a:lnTo>
                  <a:pt x="21582" y="4451904"/>
                </a:lnTo>
                <a:lnTo>
                  <a:pt x="3799" y="4406282"/>
                </a:lnTo>
                <a:lnTo>
                  <a:pt x="140" y="4348204"/>
                </a:lnTo>
                <a:lnTo>
                  <a:pt x="0" y="4308174"/>
                </a:lnTo>
                <a:lnTo>
                  <a:pt x="0" y="204777"/>
                </a:lnTo>
                <a:lnTo>
                  <a:pt x="140" y="164746"/>
                </a:lnTo>
                <a:lnTo>
                  <a:pt x="3799" y="106668"/>
                </a:lnTo>
                <a:lnTo>
                  <a:pt x="21582" y="61047"/>
                </a:lnTo>
                <a:lnTo>
                  <a:pt x="61047" y="21583"/>
                </a:lnTo>
                <a:lnTo>
                  <a:pt x="101815" y="4614"/>
                </a:lnTo>
                <a:lnTo>
                  <a:pt x="145481" y="412"/>
                </a:lnTo>
                <a:lnTo>
                  <a:pt x="167533" y="0"/>
                </a:lnTo>
                <a:lnTo>
                  <a:pt x="189586" y="412"/>
                </a:lnTo>
                <a:lnTo>
                  <a:pt x="233252" y="4614"/>
                </a:lnTo>
                <a:lnTo>
                  <a:pt x="274020" y="21583"/>
                </a:lnTo>
                <a:lnTo>
                  <a:pt x="313484" y="61047"/>
                </a:lnTo>
                <a:lnTo>
                  <a:pt x="331267" y="106668"/>
                </a:lnTo>
                <a:lnTo>
                  <a:pt x="334927" y="164746"/>
                </a:lnTo>
                <a:lnTo>
                  <a:pt x="335067" y="204777"/>
                </a:lnTo>
                <a:lnTo>
                  <a:pt x="335067" y="4308174"/>
                </a:lnTo>
                <a:lnTo>
                  <a:pt x="334927" y="4348204"/>
                </a:lnTo>
                <a:lnTo>
                  <a:pt x="331267" y="4406282"/>
                </a:lnTo>
                <a:lnTo>
                  <a:pt x="313484" y="4451904"/>
                </a:lnTo>
                <a:lnTo>
                  <a:pt x="274020" y="4491368"/>
                </a:lnTo>
                <a:lnTo>
                  <a:pt x="233252" y="4508337"/>
                </a:lnTo>
                <a:lnTo>
                  <a:pt x="189586" y="4512539"/>
                </a:lnTo>
                <a:lnTo>
                  <a:pt x="167541" y="4512951"/>
                </a:lnTo>
                <a:close/>
              </a:path>
            </a:pathLst>
          </a:custGeom>
          <a:solidFill>
            <a:srgbClr val="00A0F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4209295" y="10680303"/>
            <a:ext cx="262255" cy="262255"/>
          </a:xfrm>
          <a:custGeom>
            <a:rect l="l" t="t" r="r" b="b"/>
            <a:pathLst>
              <a:path w="262254" h="262254">
                <a:moveTo>
                  <a:pt x="0" y="0"/>
                </a:moveTo>
                <a:lnTo>
                  <a:pt x="261772" y="0"/>
                </a:lnTo>
                <a:lnTo>
                  <a:pt x="261772" y="261772"/>
                </a:lnTo>
                <a:lnTo>
                  <a:pt x="0" y="261772"/>
                </a:lnTo>
                <a:lnTo>
                  <a:pt x="0" y="0"/>
                </a:lnTo>
                <a:close/>
              </a:path>
            </a:pathLst>
          </a:custGeom>
          <a:solidFill>
            <a:srgbClr val="00A0F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5779928" y="10680303"/>
            <a:ext cx="262255" cy="262255"/>
          </a:xfrm>
          <a:custGeom>
            <a:rect l="l" t="t" r="r" b="b"/>
            <a:pathLst>
              <a:path w="262254" h="262254">
                <a:moveTo>
                  <a:pt x="0" y="0"/>
                </a:moveTo>
                <a:lnTo>
                  <a:pt x="261772" y="0"/>
                </a:lnTo>
                <a:lnTo>
                  <a:pt x="261772" y="261772"/>
                </a:lnTo>
                <a:lnTo>
                  <a:pt x="0" y="261772"/>
                </a:lnTo>
                <a:lnTo>
                  <a:pt x="0" y="0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 txBox="1"/>
          <p:nvPr/>
        </p:nvSpPr>
        <p:spPr>
          <a:xfrm>
            <a:off x="4618183" y="10046938"/>
            <a:ext cx="2476500" cy="92964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463550">
              <a:lnSpc>
                <a:spcPct val="100000"/>
              </a:lnSpc>
              <a:spcBef>
                <a:spcPts val="90"/>
              </a:spcBef>
              <a:tabLst>
                <a:tab pos="1506220"/>
              </a:tabLst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清明	劳动节</a:t>
            </a:r>
            <a:endParaRPr sz="2150">
              <a:latin typeface="Microsoft JhengHei UI"/>
              <a:cs typeface="Microsoft JhengHei UI"/>
            </a:endParaRPr>
          </a:p>
          <a:p>
            <a:pPr marL="12700">
              <a:lnSpc>
                <a:spcPct val="100000"/>
              </a:lnSpc>
              <a:spcBef>
                <a:spcPts val="1970"/>
              </a:spcBef>
              <a:tabLst>
                <a:tab pos="1584960"/>
              </a:tabLst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2019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年	</a:t>
            </a: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3491172" y="4117395"/>
            <a:ext cx="217804" cy="128270"/>
          </a:xfrm>
          <a:custGeom>
            <a:rect l="l" t="t" r="r" b="b"/>
            <a:pathLst>
              <a:path w="217802" h="128270">
                <a:moveTo>
                  <a:pt x="217811" y="0"/>
                </a:moveTo>
                <a:lnTo>
                  <a:pt x="0" y="0"/>
                </a:lnTo>
                <a:lnTo>
                  <a:pt x="108905" y="127900"/>
                </a:lnTo>
                <a:lnTo>
                  <a:pt x="217811" y="0"/>
                </a:lnTo>
                <a:close/>
              </a:path>
            </a:pathLst>
          </a:custGeom>
          <a:solidFill>
            <a:srgbClr val="F8BA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 txBox="1"/>
          <p:nvPr/>
        </p:nvSpPr>
        <p:spPr>
          <a:xfrm>
            <a:off x="3812111" y="3997550"/>
            <a:ext cx="440245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年法定节假⽇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热度分布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3528154" y="3997550"/>
            <a:ext cx="358584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热度趋势分布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13190455" y="4117395"/>
            <a:ext cx="252729" cy="128270"/>
          </a:xfrm>
          <a:custGeom>
            <a:rect l="l" t="t" r="r" b="b"/>
            <a:pathLst>
              <a:path w="252728" h="128270">
                <a:moveTo>
                  <a:pt x="252411" y="0"/>
                </a:moveTo>
                <a:lnTo>
                  <a:pt x="0" y="0"/>
                </a:lnTo>
                <a:lnTo>
                  <a:pt x="126205" y="127900"/>
                </a:lnTo>
                <a:lnTo>
                  <a:pt x="252411" y="0"/>
                </a:lnTo>
                <a:close/>
              </a:path>
            </a:pathLst>
          </a:custGeom>
          <a:solidFill>
            <a:srgbClr val="F8BA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 flipH="1">
            <a:off x="11439438" y="4937022"/>
            <a:ext cx="0" cy="4953000"/>
          </a:xfrm>
          <a:custGeom>
            <a:rect l="l" t="t" r="r" b="b"/>
            <a:pathLst>
              <a:path h="4953000">
                <a:moveTo>
                  <a:pt x="0" y="4952728"/>
                </a:moveTo>
                <a:lnTo>
                  <a:pt x="0" y="0"/>
                </a:lnTo>
              </a:path>
            </a:pathLst>
          </a:custGeom>
          <a:ln w="5235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 txBox="1"/>
          <p:nvPr/>
        </p:nvSpPr>
        <p:spPr>
          <a:xfrm>
            <a:off x="10878486" y="9731395"/>
            <a:ext cx="384175" cy="302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spc="110">
                <a:solidFill>
                  <a:srgbClr val="FFFFFF"/>
                </a:solidFill>
                <a:latin typeface="Arial"/>
                <a:cs typeface="Arial"/>
              </a:rPr>
              <a:t>0%</a:t>
            </a:r>
            <a:endParaRPr sz="180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10750406" y="7256171"/>
            <a:ext cx="512445" cy="302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spc="75">
                <a:solidFill>
                  <a:srgbClr val="FFFFFF"/>
                </a:solidFill>
                <a:latin typeface="Arial"/>
                <a:cs typeface="Arial"/>
              </a:rPr>
              <a:t>10%</a:t>
            </a:r>
            <a:endParaRPr sz="1800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10750406" y="4780949"/>
            <a:ext cx="512445" cy="302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spc="75">
                <a:solidFill>
                  <a:srgbClr val="FFFFFF"/>
                </a:solidFill>
                <a:latin typeface="Arial"/>
                <a:cs typeface="Arial"/>
              </a:rPr>
              <a:t>20%</a:t>
            </a:r>
            <a:endParaRPr sz="1800">
              <a:latin typeface="Arial"/>
              <a:cs typeface="Arial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11439438" y="9889751"/>
            <a:ext cx="7308850" cy="0"/>
          </a:xfrm>
          <a:custGeom>
            <a:rect l="l" t="t" r="r" b="b"/>
            <a:pathLst>
              <a:path w="7308850">
                <a:moveTo>
                  <a:pt x="0" y="0"/>
                </a:moveTo>
                <a:lnTo>
                  <a:pt x="7308678" y="0"/>
                </a:lnTo>
              </a:path>
            </a:pathLst>
          </a:custGeom>
          <a:ln w="5235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 txBox="1"/>
          <p:nvPr/>
        </p:nvSpPr>
        <p:spPr>
          <a:xfrm>
            <a:off x="11584789" y="10035561"/>
            <a:ext cx="8013065" cy="902969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  <a:tabLst>
                <a:tab pos="742950"/>
                <a:tab pos="1473200"/>
                <a:tab pos="2204085"/>
                <a:tab pos="2934335"/>
                <a:tab pos="3665220"/>
                <a:tab pos="4395470"/>
                <a:tab pos="5126355"/>
                <a:tab pos="5856605"/>
                <a:tab pos="6511925"/>
              </a:tabLst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⽉	</a:t>
            </a: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⽉	</a:t>
            </a: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⽉	</a:t>
            </a: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4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⽉	</a:t>
            </a: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5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⽉	</a:t>
            </a: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6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⽉	</a:t>
            </a: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7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⽉	</a:t>
            </a: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8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⽉	</a:t>
            </a: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9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⽉	</a:t>
            </a: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10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⽉</a:t>
            </a:r>
            <a:endParaRPr sz="2150">
              <a:latin typeface="Microsoft JhengHei UI"/>
              <a:cs typeface="Microsoft JhengHei U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300">
              <a:latin typeface="Microsoft JhengHei UI"/>
              <a:cs typeface="Microsoft JhengHei UI"/>
            </a:endParaRPr>
          </a:p>
          <a:p>
            <a:pPr marL="5277485">
              <a:lnSpc>
                <a:spcPct val="100000"/>
              </a:lnSpc>
              <a:spcBef>
                <a:spcPts val="5"/>
              </a:spcBef>
            </a:pPr>
            <a:r>
              <a:rPr sz="1650" spc="-5">
                <a:solidFill>
                  <a:srgbClr val="FFFFFF"/>
                </a:solidFill>
                <a:latin typeface="Microsoft JhengHei UI"/>
                <a:cs typeface="Microsoft JhengHei UI"/>
              </a:rPr>
              <a:t>数据来源：⻢蜂窝⼤数据中⼼</a:t>
            </a:r>
            <a:endParaRPr sz="1650">
              <a:latin typeface="Microsoft JhengHei UI"/>
              <a:cs typeface="Microsoft JhengHei UI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11612212" y="6575716"/>
            <a:ext cx="387985" cy="3308985"/>
          </a:xfrm>
          <a:custGeom>
            <a:rect l="l" t="t" r="r" b="b"/>
            <a:pathLst>
              <a:path w="387984" h="3308984">
                <a:moveTo>
                  <a:pt x="193713" y="3308799"/>
                </a:moveTo>
                <a:lnTo>
                  <a:pt x="141666" y="3306660"/>
                </a:lnTo>
                <a:lnTo>
                  <a:pt x="100027" y="3298383"/>
                </a:lnTo>
                <a:lnTo>
                  <a:pt x="45284" y="3263512"/>
                </a:lnTo>
                <a:lnTo>
                  <a:pt x="10417" y="3208774"/>
                </a:lnTo>
                <a:lnTo>
                  <a:pt x="1301" y="3155737"/>
                </a:lnTo>
                <a:lnTo>
                  <a:pt x="0" y="3072130"/>
                </a:lnTo>
                <a:lnTo>
                  <a:pt x="0" y="236669"/>
                </a:lnTo>
                <a:lnTo>
                  <a:pt x="161" y="190488"/>
                </a:lnTo>
                <a:lnTo>
                  <a:pt x="4394" y="123336"/>
                </a:lnTo>
                <a:lnTo>
                  <a:pt x="24953" y="70586"/>
                </a:lnTo>
                <a:lnTo>
                  <a:pt x="70584" y="24955"/>
                </a:lnTo>
                <a:lnTo>
                  <a:pt x="117723" y="5335"/>
                </a:lnTo>
                <a:lnTo>
                  <a:pt x="168210" y="476"/>
                </a:lnTo>
                <a:lnTo>
                  <a:pt x="193710" y="0"/>
                </a:lnTo>
                <a:lnTo>
                  <a:pt x="219210" y="476"/>
                </a:lnTo>
                <a:lnTo>
                  <a:pt x="269697" y="5335"/>
                </a:lnTo>
                <a:lnTo>
                  <a:pt x="316836" y="24955"/>
                </a:lnTo>
                <a:lnTo>
                  <a:pt x="362467" y="70586"/>
                </a:lnTo>
                <a:lnTo>
                  <a:pt x="383026" y="123336"/>
                </a:lnTo>
                <a:lnTo>
                  <a:pt x="387259" y="190488"/>
                </a:lnTo>
                <a:lnTo>
                  <a:pt x="387421" y="236669"/>
                </a:lnTo>
                <a:lnTo>
                  <a:pt x="387421" y="3072130"/>
                </a:lnTo>
                <a:lnTo>
                  <a:pt x="387259" y="3118311"/>
                </a:lnTo>
                <a:lnTo>
                  <a:pt x="383026" y="3185463"/>
                </a:lnTo>
                <a:lnTo>
                  <a:pt x="362467" y="3238213"/>
                </a:lnTo>
                <a:lnTo>
                  <a:pt x="316836" y="3283843"/>
                </a:lnTo>
                <a:lnTo>
                  <a:pt x="269697" y="3303463"/>
                </a:lnTo>
                <a:lnTo>
                  <a:pt x="219210" y="3308323"/>
                </a:lnTo>
                <a:lnTo>
                  <a:pt x="193713" y="3308799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12345174" y="8429063"/>
            <a:ext cx="387985" cy="1456055"/>
          </a:xfrm>
          <a:custGeom>
            <a:rect l="l" t="t" r="r" b="b"/>
            <a:pathLst>
              <a:path w="387984" h="1456054">
                <a:moveTo>
                  <a:pt x="193716" y="1455452"/>
                </a:moveTo>
                <a:lnTo>
                  <a:pt x="141667" y="1453314"/>
                </a:lnTo>
                <a:lnTo>
                  <a:pt x="100028" y="1445036"/>
                </a:lnTo>
                <a:lnTo>
                  <a:pt x="45285" y="1410165"/>
                </a:lnTo>
                <a:lnTo>
                  <a:pt x="10418" y="1355427"/>
                </a:lnTo>
                <a:lnTo>
                  <a:pt x="1302" y="1302390"/>
                </a:lnTo>
                <a:lnTo>
                  <a:pt x="0" y="1218574"/>
                </a:lnTo>
                <a:lnTo>
                  <a:pt x="0" y="236878"/>
                </a:lnTo>
                <a:lnTo>
                  <a:pt x="162" y="190488"/>
                </a:lnTo>
                <a:lnTo>
                  <a:pt x="4395" y="123336"/>
                </a:lnTo>
                <a:lnTo>
                  <a:pt x="24954" y="70586"/>
                </a:lnTo>
                <a:lnTo>
                  <a:pt x="70584" y="24955"/>
                </a:lnTo>
                <a:lnTo>
                  <a:pt x="117724" y="5335"/>
                </a:lnTo>
                <a:lnTo>
                  <a:pt x="168210" y="476"/>
                </a:lnTo>
                <a:lnTo>
                  <a:pt x="193711" y="0"/>
                </a:lnTo>
                <a:lnTo>
                  <a:pt x="219211" y="476"/>
                </a:lnTo>
                <a:lnTo>
                  <a:pt x="269698" y="5335"/>
                </a:lnTo>
                <a:lnTo>
                  <a:pt x="316837" y="24955"/>
                </a:lnTo>
                <a:lnTo>
                  <a:pt x="362468" y="70586"/>
                </a:lnTo>
                <a:lnTo>
                  <a:pt x="383027" y="123336"/>
                </a:lnTo>
                <a:lnTo>
                  <a:pt x="387259" y="190488"/>
                </a:lnTo>
                <a:lnTo>
                  <a:pt x="387422" y="236878"/>
                </a:lnTo>
                <a:lnTo>
                  <a:pt x="387422" y="1218574"/>
                </a:lnTo>
                <a:lnTo>
                  <a:pt x="387259" y="1264964"/>
                </a:lnTo>
                <a:lnTo>
                  <a:pt x="383027" y="1332117"/>
                </a:lnTo>
                <a:lnTo>
                  <a:pt x="362468" y="1384867"/>
                </a:lnTo>
                <a:lnTo>
                  <a:pt x="316837" y="1430497"/>
                </a:lnTo>
                <a:lnTo>
                  <a:pt x="269698" y="1450117"/>
                </a:lnTo>
                <a:lnTo>
                  <a:pt x="219211" y="1454976"/>
                </a:lnTo>
                <a:lnTo>
                  <a:pt x="193716" y="1455452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13078137" y="8313883"/>
            <a:ext cx="387985" cy="1570990"/>
          </a:xfrm>
          <a:custGeom>
            <a:rect l="l" t="t" r="r" b="b"/>
            <a:pathLst>
              <a:path w="387984" h="1570990">
                <a:moveTo>
                  <a:pt x="193711" y="1570632"/>
                </a:moveTo>
                <a:lnTo>
                  <a:pt x="141666" y="1568493"/>
                </a:lnTo>
                <a:lnTo>
                  <a:pt x="100027" y="1560216"/>
                </a:lnTo>
                <a:lnTo>
                  <a:pt x="45284" y="1525345"/>
                </a:lnTo>
                <a:lnTo>
                  <a:pt x="10417" y="1470607"/>
                </a:lnTo>
                <a:lnTo>
                  <a:pt x="1301" y="1417570"/>
                </a:lnTo>
                <a:lnTo>
                  <a:pt x="0" y="1334021"/>
                </a:lnTo>
                <a:lnTo>
                  <a:pt x="0" y="236611"/>
                </a:lnTo>
                <a:lnTo>
                  <a:pt x="161" y="190488"/>
                </a:lnTo>
                <a:lnTo>
                  <a:pt x="4394" y="123335"/>
                </a:lnTo>
                <a:lnTo>
                  <a:pt x="24953" y="70586"/>
                </a:lnTo>
                <a:lnTo>
                  <a:pt x="70584" y="24955"/>
                </a:lnTo>
                <a:lnTo>
                  <a:pt x="117723" y="5335"/>
                </a:lnTo>
                <a:lnTo>
                  <a:pt x="168210" y="476"/>
                </a:lnTo>
                <a:lnTo>
                  <a:pt x="193709" y="0"/>
                </a:lnTo>
                <a:lnTo>
                  <a:pt x="219210" y="476"/>
                </a:lnTo>
                <a:lnTo>
                  <a:pt x="269697" y="5335"/>
                </a:lnTo>
                <a:lnTo>
                  <a:pt x="316836" y="24955"/>
                </a:lnTo>
                <a:lnTo>
                  <a:pt x="362467" y="70586"/>
                </a:lnTo>
                <a:lnTo>
                  <a:pt x="383026" y="123335"/>
                </a:lnTo>
                <a:lnTo>
                  <a:pt x="387258" y="190488"/>
                </a:lnTo>
                <a:lnTo>
                  <a:pt x="387420" y="236611"/>
                </a:lnTo>
                <a:lnTo>
                  <a:pt x="387420" y="1334021"/>
                </a:lnTo>
                <a:lnTo>
                  <a:pt x="387258" y="1380144"/>
                </a:lnTo>
                <a:lnTo>
                  <a:pt x="383026" y="1447296"/>
                </a:lnTo>
                <a:lnTo>
                  <a:pt x="362467" y="1500046"/>
                </a:lnTo>
                <a:lnTo>
                  <a:pt x="316836" y="1545676"/>
                </a:lnTo>
                <a:lnTo>
                  <a:pt x="269697" y="1565296"/>
                </a:lnTo>
                <a:lnTo>
                  <a:pt x="219210" y="1570156"/>
                </a:lnTo>
                <a:lnTo>
                  <a:pt x="193711" y="1570632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13811098" y="6963138"/>
            <a:ext cx="387985" cy="2921635"/>
          </a:xfrm>
          <a:custGeom>
            <a:rect l="l" t="t" r="r" b="b"/>
            <a:pathLst>
              <a:path w="387984" h="2921634">
                <a:moveTo>
                  <a:pt x="193714" y="2921376"/>
                </a:moveTo>
                <a:lnTo>
                  <a:pt x="141666" y="2919238"/>
                </a:lnTo>
                <a:lnTo>
                  <a:pt x="100028" y="2910960"/>
                </a:lnTo>
                <a:lnTo>
                  <a:pt x="45285" y="2876089"/>
                </a:lnTo>
                <a:lnTo>
                  <a:pt x="10418" y="2821351"/>
                </a:lnTo>
                <a:lnTo>
                  <a:pt x="1302" y="2768314"/>
                </a:lnTo>
                <a:lnTo>
                  <a:pt x="0" y="2684526"/>
                </a:lnTo>
                <a:lnTo>
                  <a:pt x="0" y="236850"/>
                </a:lnTo>
                <a:lnTo>
                  <a:pt x="162" y="190488"/>
                </a:lnTo>
                <a:lnTo>
                  <a:pt x="4395" y="123336"/>
                </a:lnTo>
                <a:lnTo>
                  <a:pt x="24954" y="70586"/>
                </a:lnTo>
                <a:lnTo>
                  <a:pt x="70584" y="24955"/>
                </a:lnTo>
                <a:lnTo>
                  <a:pt x="117724" y="5335"/>
                </a:lnTo>
                <a:lnTo>
                  <a:pt x="168210" y="476"/>
                </a:lnTo>
                <a:lnTo>
                  <a:pt x="193711" y="0"/>
                </a:lnTo>
                <a:lnTo>
                  <a:pt x="219211" y="476"/>
                </a:lnTo>
                <a:lnTo>
                  <a:pt x="269697" y="5335"/>
                </a:lnTo>
                <a:lnTo>
                  <a:pt x="316837" y="24955"/>
                </a:lnTo>
                <a:lnTo>
                  <a:pt x="362468" y="70586"/>
                </a:lnTo>
                <a:lnTo>
                  <a:pt x="383027" y="123336"/>
                </a:lnTo>
                <a:lnTo>
                  <a:pt x="387259" y="190488"/>
                </a:lnTo>
                <a:lnTo>
                  <a:pt x="387422" y="236850"/>
                </a:lnTo>
                <a:lnTo>
                  <a:pt x="387422" y="2684526"/>
                </a:lnTo>
                <a:lnTo>
                  <a:pt x="387259" y="2730888"/>
                </a:lnTo>
                <a:lnTo>
                  <a:pt x="383027" y="2798041"/>
                </a:lnTo>
                <a:lnTo>
                  <a:pt x="362468" y="2850790"/>
                </a:lnTo>
                <a:lnTo>
                  <a:pt x="316837" y="2896421"/>
                </a:lnTo>
                <a:lnTo>
                  <a:pt x="269697" y="2916041"/>
                </a:lnTo>
                <a:lnTo>
                  <a:pt x="219211" y="2920900"/>
                </a:lnTo>
                <a:lnTo>
                  <a:pt x="193714" y="2921376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14544060" y="8177761"/>
            <a:ext cx="377190" cy="1706880"/>
          </a:xfrm>
          <a:custGeom>
            <a:rect l="l" t="t" r="r" b="b"/>
            <a:pathLst>
              <a:path w="377190" h="1706879">
                <a:moveTo>
                  <a:pt x="188477" y="1706754"/>
                </a:moveTo>
                <a:lnTo>
                  <a:pt x="137839" y="1704673"/>
                </a:lnTo>
                <a:lnTo>
                  <a:pt x="97326" y="1696619"/>
                </a:lnTo>
                <a:lnTo>
                  <a:pt x="44063" y="1662690"/>
                </a:lnTo>
                <a:lnTo>
                  <a:pt x="10135" y="1609431"/>
                </a:lnTo>
                <a:lnTo>
                  <a:pt x="1266" y="1557828"/>
                </a:lnTo>
                <a:lnTo>
                  <a:pt x="0" y="1476334"/>
                </a:lnTo>
                <a:lnTo>
                  <a:pt x="0" y="230420"/>
                </a:lnTo>
                <a:lnTo>
                  <a:pt x="158" y="185340"/>
                </a:lnTo>
                <a:lnTo>
                  <a:pt x="4275" y="120003"/>
                </a:lnTo>
                <a:lnTo>
                  <a:pt x="24280" y="68679"/>
                </a:lnTo>
                <a:lnTo>
                  <a:pt x="68680" y="24281"/>
                </a:lnTo>
                <a:lnTo>
                  <a:pt x="114544" y="5191"/>
                </a:lnTo>
                <a:lnTo>
                  <a:pt x="163665" y="463"/>
                </a:lnTo>
                <a:lnTo>
                  <a:pt x="188475" y="0"/>
                </a:lnTo>
                <a:lnTo>
                  <a:pt x="213285" y="463"/>
                </a:lnTo>
                <a:lnTo>
                  <a:pt x="262406" y="5191"/>
                </a:lnTo>
                <a:lnTo>
                  <a:pt x="308270" y="24281"/>
                </a:lnTo>
                <a:lnTo>
                  <a:pt x="352670" y="68679"/>
                </a:lnTo>
                <a:lnTo>
                  <a:pt x="372675" y="120003"/>
                </a:lnTo>
                <a:lnTo>
                  <a:pt x="376793" y="185340"/>
                </a:lnTo>
                <a:lnTo>
                  <a:pt x="376951" y="230420"/>
                </a:lnTo>
                <a:lnTo>
                  <a:pt x="376951" y="1476334"/>
                </a:lnTo>
                <a:lnTo>
                  <a:pt x="376793" y="1521414"/>
                </a:lnTo>
                <a:lnTo>
                  <a:pt x="372675" y="1586751"/>
                </a:lnTo>
                <a:lnTo>
                  <a:pt x="352670" y="1638075"/>
                </a:lnTo>
                <a:lnTo>
                  <a:pt x="308270" y="1682472"/>
                </a:lnTo>
                <a:lnTo>
                  <a:pt x="262406" y="1701562"/>
                </a:lnTo>
                <a:lnTo>
                  <a:pt x="213285" y="1706290"/>
                </a:lnTo>
                <a:lnTo>
                  <a:pt x="188477" y="1706754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15266550" y="7402916"/>
            <a:ext cx="387985" cy="2482215"/>
          </a:xfrm>
          <a:custGeom>
            <a:rect l="l" t="t" r="r" b="b"/>
            <a:pathLst>
              <a:path w="387984" h="2482215">
                <a:moveTo>
                  <a:pt x="193712" y="2481599"/>
                </a:moveTo>
                <a:lnTo>
                  <a:pt x="141666" y="2479461"/>
                </a:lnTo>
                <a:lnTo>
                  <a:pt x="100028" y="2471183"/>
                </a:lnTo>
                <a:lnTo>
                  <a:pt x="45284" y="2436312"/>
                </a:lnTo>
                <a:lnTo>
                  <a:pt x="10418" y="2381574"/>
                </a:lnTo>
                <a:lnTo>
                  <a:pt x="1302" y="2328537"/>
                </a:lnTo>
                <a:lnTo>
                  <a:pt x="0" y="2244794"/>
                </a:lnTo>
                <a:lnTo>
                  <a:pt x="0" y="236805"/>
                </a:lnTo>
                <a:lnTo>
                  <a:pt x="162" y="190488"/>
                </a:lnTo>
                <a:lnTo>
                  <a:pt x="4395" y="123336"/>
                </a:lnTo>
                <a:lnTo>
                  <a:pt x="24954" y="70586"/>
                </a:lnTo>
                <a:lnTo>
                  <a:pt x="70584" y="24955"/>
                </a:lnTo>
                <a:lnTo>
                  <a:pt x="117724" y="5335"/>
                </a:lnTo>
                <a:lnTo>
                  <a:pt x="168210" y="476"/>
                </a:lnTo>
                <a:lnTo>
                  <a:pt x="193711" y="0"/>
                </a:lnTo>
                <a:lnTo>
                  <a:pt x="219211" y="476"/>
                </a:lnTo>
                <a:lnTo>
                  <a:pt x="269697" y="5335"/>
                </a:lnTo>
                <a:lnTo>
                  <a:pt x="316837" y="24955"/>
                </a:lnTo>
                <a:lnTo>
                  <a:pt x="362467" y="70586"/>
                </a:lnTo>
                <a:lnTo>
                  <a:pt x="383027" y="123336"/>
                </a:lnTo>
                <a:lnTo>
                  <a:pt x="387259" y="190488"/>
                </a:lnTo>
                <a:lnTo>
                  <a:pt x="387422" y="236805"/>
                </a:lnTo>
                <a:lnTo>
                  <a:pt x="387422" y="2244794"/>
                </a:lnTo>
                <a:lnTo>
                  <a:pt x="387259" y="2291111"/>
                </a:lnTo>
                <a:lnTo>
                  <a:pt x="383027" y="2358263"/>
                </a:lnTo>
                <a:lnTo>
                  <a:pt x="362467" y="2411013"/>
                </a:lnTo>
                <a:lnTo>
                  <a:pt x="316837" y="2456643"/>
                </a:lnTo>
                <a:lnTo>
                  <a:pt x="269697" y="2476264"/>
                </a:lnTo>
                <a:lnTo>
                  <a:pt x="219211" y="2481123"/>
                </a:lnTo>
                <a:lnTo>
                  <a:pt x="193712" y="2481599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15999513" y="5811341"/>
            <a:ext cx="387985" cy="4073525"/>
          </a:xfrm>
          <a:custGeom>
            <a:rect l="l" t="t" r="r" b="b"/>
            <a:pathLst>
              <a:path w="387984" h="4073525">
                <a:moveTo>
                  <a:pt x="193726" y="4073174"/>
                </a:moveTo>
                <a:lnTo>
                  <a:pt x="141666" y="4071035"/>
                </a:lnTo>
                <a:lnTo>
                  <a:pt x="100028" y="4062757"/>
                </a:lnTo>
                <a:lnTo>
                  <a:pt x="45285" y="4027886"/>
                </a:lnTo>
                <a:lnTo>
                  <a:pt x="10418" y="3973149"/>
                </a:lnTo>
                <a:lnTo>
                  <a:pt x="1302" y="3920111"/>
                </a:lnTo>
                <a:lnTo>
                  <a:pt x="0" y="3836340"/>
                </a:lnTo>
                <a:lnTo>
                  <a:pt x="0" y="236834"/>
                </a:lnTo>
                <a:lnTo>
                  <a:pt x="162" y="190488"/>
                </a:lnTo>
                <a:lnTo>
                  <a:pt x="4395" y="123336"/>
                </a:lnTo>
                <a:lnTo>
                  <a:pt x="24954" y="70586"/>
                </a:lnTo>
                <a:lnTo>
                  <a:pt x="70584" y="24955"/>
                </a:lnTo>
                <a:lnTo>
                  <a:pt x="117724" y="5335"/>
                </a:lnTo>
                <a:lnTo>
                  <a:pt x="168210" y="476"/>
                </a:lnTo>
                <a:lnTo>
                  <a:pt x="193711" y="0"/>
                </a:lnTo>
                <a:lnTo>
                  <a:pt x="219211" y="476"/>
                </a:lnTo>
                <a:lnTo>
                  <a:pt x="269697" y="5335"/>
                </a:lnTo>
                <a:lnTo>
                  <a:pt x="316837" y="24955"/>
                </a:lnTo>
                <a:lnTo>
                  <a:pt x="362467" y="70586"/>
                </a:lnTo>
                <a:lnTo>
                  <a:pt x="383027" y="123336"/>
                </a:lnTo>
                <a:lnTo>
                  <a:pt x="387259" y="190488"/>
                </a:lnTo>
                <a:lnTo>
                  <a:pt x="387422" y="236834"/>
                </a:lnTo>
                <a:lnTo>
                  <a:pt x="387422" y="3836340"/>
                </a:lnTo>
                <a:lnTo>
                  <a:pt x="387259" y="3882686"/>
                </a:lnTo>
                <a:lnTo>
                  <a:pt x="383027" y="3949838"/>
                </a:lnTo>
                <a:lnTo>
                  <a:pt x="362467" y="4002588"/>
                </a:lnTo>
                <a:lnTo>
                  <a:pt x="316837" y="4048218"/>
                </a:lnTo>
                <a:lnTo>
                  <a:pt x="269697" y="4067838"/>
                </a:lnTo>
                <a:lnTo>
                  <a:pt x="219211" y="4072697"/>
                </a:lnTo>
                <a:lnTo>
                  <a:pt x="193726" y="4073174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16732473" y="6963138"/>
            <a:ext cx="387985" cy="2921635"/>
          </a:xfrm>
          <a:custGeom>
            <a:rect l="l" t="t" r="r" b="b"/>
            <a:pathLst>
              <a:path w="387984" h="2921634">
                <a:moveTo>
                  <a:pt x="193714" y="2921376"/>
                </a:moveTo>
                <a:lnTo>
                  <a:pt x="141667" y="2919238"/>
                </a:lnTo>
                <a:lnTo>
                  <a:pt x="100028" y="2910960"/>
                </a:lnTo>
                <a:lnTo>
                  <a:pt x="45285" y="2876089"/>
                </a:lnTo>
                <a:lnTo>
                  <a:pt x="10418" y="2821351"/>
                </a:lnTo>
                <a:lnTo>
                  <a:pt x="1302" y="2768314"/>
                </a:lnTo>
                <a:lnTo>
                  <a:pt x="0" y="2684513"/>
                </a:lnTo>
                <a:lnTo>
                  <a:pt x="0" y="236863"/>
                </a:lnTo>
                <a:lnTo>
                  <a:pt x="162" y="190488"/>
                </a:lnTo>
                <a:lnTo>
                  <a:pt x="4395" y="123336"/>
                </a:lnTo>
                <a:lnTo>
                  <a:pt x="24954" y="70586"/>
                </a:lnTo>
                <a:lnTo>
                  <a:pt x="70584" y="24955"/>
                </a:lnTo>
                <a:lnTo>
                  <a:pt x="117724" y="5335"/>
                </a:lnTo>
                <a:lnTo>
                  <a:pt x="168210" y="476"/>
                </a:lnTo>
                <a:lnTo>
                  <a:pt x="193711" y="0"/>
                </a:lnTo>
                <a:lnTo>
                  <a:pt x="219211" y="476"/>
                </a:lnTo>
                <a:lnTo>
                  <a:pt x="269697" y="5335"/>
                </a:lnTo>
                <a:lnTo>
                  <a:pt x="316837" y="24955"/>
                </a:lnTo>
                <a:lnTo>
                  <a:pt x="362468" y="70586"/>
                </a:lnTo>
                <a:lnTo>
                  <a:pt x="383027" y="123336"/>
                </a:lnTo>
                <a:lnTo>
                  <a:pt x="387259" y="190488"/>
                </a:lnTo>
                <a:lnTo>
                  <a:pt x="387422" y="236863"/>
                </a:lnTo>
                <a:lnTo>
                  <a:pt x="387422" y="2684513"/>
                </a:lnTo>
                <a:lnTo>
                  <a:pt x="387259" y="2730888"/>
                </a:lnTo>
                <a:lnTo>
                  <a:pt x="383027" y="2798041"/>
                </a:lnTo>
                <a:lnTo>
                  <a:pt x="362468" y="2850790"/>
                </a:lnTo>
                <a:lnTo>
                  <a:pt x="316837" y="2896421"/>
                </a:lnTo>
                <a:lnTo>
                  <a:pt x="269697" y="2916041"/>
                </a:lnTo>
                <a:lnTo>
                  <a:pt x="219211" y="2920900"/>
                </a:lnTo>
                <a:lnTo>
                  <a:pt x="193714" y="2921376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17465436" y="6774663"/>
            <a:ext cx="377190" cy="3110230"/>
          </a:xfrm>
          <a:custGeom>
            <a:rect l="l" t="t" r="r" b="b"/>
            <a:pathLst>
              <a:path w="377190" h="3110229">
                <a:moveTo>
                  <a:pt x="188477" y="3109852"/>
                </a:moveTo>
                <a:lnTo>
                  <a:pt x="137839" y="3107772"/>
                </a:lnTo>
                <a:lnTo>
                  <a:pt x="97326" y="3099718"/>
                </a:lnTo>
                <a:lnTo>
                  <a:pt x="44064" y="3065788"/>
                </a:lnTo>
                <a:lnTo>
                  <a:pt x="10135" y="3012530"/>
                </a:lnTo>
                <a:lnTo>
                  <a:pt x="1266" y="2960926"/>
                </a:lnTo>
                <a:lnTo>
                  <a:pt x="0" y="2879383"/>
                </a:lnTo>
                <a:lnTo>
                  <a:pt x="0" y="230469"/>
                </a:lnTo>
                <a:lnTo>
                  <a:pt x="158" y="185340"/>
                </a:lnTo>
                <a:lnTo>
                  <a:pt x="4275" y="120003"/>
                </a:lnTo>
                <a:lnTo>
                  <a:pt x="24280" y="68679"/>
                </a:lnTo>
                <a:lnTo>
                  <a:pt x="68681" y="24281"/>
                </a:lnTo>
                <a:lnTo>
                  <a:pt x="114544" y="5191"/>
                </a:lnTo>
                <a:lnTo>
                  <a:pt x="163665" y="463"/>
                </a:lnTo>
                <a:lnTo>
                  <a:pt x="188473" y="0"/>
                </a:lnTo>
                <a:lnTo>
                  <a:pt x="213285" y="463"/>
                </a:lnTo>
                <a:lnTo>
                  <a:pt x="262407" y="5191"/>
                </a:lnTo>
                <a:lnTo>
                  <a:pt x="308270" y="24281"/>
                </a:lnTo>
                <a:lnTo>
                  <a:pt x="352671" y="68679"/>
                </a:lnTo>
                <a:lnTo>
                  <a:pt x="372675" y="120003"/>
                </a:lnTo>
                <a:lnTo>
                  <a:pt x="376793" y="185340"/>
                </a:lnTo>
                <a:lnTo>
                  <a:pt x="376951" y="230469"/>
                </a:lnTo>
                <a:lnTo>
                  <a:pt x="376951" y="2879383"/>
                </a:lnTo>
                <a:lnTo>
                  <a:pt x="376793" y="2924512"/>
                </a:lnTo>
                <a:lnTo>
                  <a:pt x="372675" y="2989849"/>
                </a:lnTo>
                <a:lnTo>
                  <a:pt x="352671" y="3041173"/>
                </a:lnTo>
                <a:lnTo>
                  <a:pt x="308270" y="3085571"/>
                </a:lnTo>
                <a:lnTo>
                  <a:pt x="262407" y="3104661"/>
                </a:lnTo>
                <a:lnTo>
                  <a:pt x="213285" y="3109389"/>
                </a:lnTo>
                <a:lnTo>
                  <a:pt x="188477" y="3109852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18187929" y="8680363"/>
            <a:ext cx="387985" cy="1204595"/>
          </a:xfrm>
          <a:custGeom>
            <a:rect l="l" t="t" r="r" b="b"/>
            <a:pathLst>
              <a:path w="387984" h="1204595">
                <a:moveTo>
                  <a:pt x="193718" y="1204151"/>
                </a:moveTo>
                <a:lnTo>
                  <a:pt x="141665" y="1202013"/>
                </a:lnTo>
                <a:lnTo>
                  <a:pt x="100027" y="1193735"/>
                </a:lnTo>
                <a:lnTo>
                  <a:pt x="45283" y="1158864"/>
                </a:lnTo>
                <a:lnTo>
                  <a:pt x="10417" y="1104126"/>
                </a:lnTo>
                <a:lnTo>
                  <a:pt x="1301" y="1051089"/>
                </a:lnTo>
                <a:lnTo>
                  <a:pt x="0" y="967625"/>
                </a:lnTo>
                <a:lnTo>
                  <a:pt x="0" y="236526"/>
                </a:lnTo>
                <a:lnTo>
                  <a:pt x="161" y="190488"/>
                </a:lnTo>
                <a:lnTo>
                  <a:pt x="4394" y="123336"/>
                </a:lnTo>
                <a:lnTo>
                  <a:pt x="24953" y="70586"/>
                </a:lnTo>
                <a:lnTo>
                  <a:pt x="70583" y="24955"/>
                </a:lnTo>
                <a:lnTo>
                  <a:pt x="117723" y="5335"/>
                </a:lnTo>
                <a:lnTo>
                  <a:pt x="168209" y="476"/>
                </a:lnTo>
                <a:lnTo>
                  <a:pt x="193710" y="0"/>
                </a:lnTo>
                <a:lnTo>
                  <a:pt x="219210" y="476"/>
                </a:lnTo>
                <a:lnTo>
                  <a:pt x="269696" y="5335"/>
                </a:lnTo>
                <a:lnTo>
                  <a:pt x="316836" y="24955"/>
                </a:lnTo>
                <a:lnTo>
                  <a:pt x="362466" y="70586"/>
                </a:lnTo>
                <a:lnTo>
                  <a:pt x="383026" y="123336"/>
                </a:lnTo>
                <a:lnTo>
                  <a:pt x="387258" y="190488"/>
                </a:lnTo>
                <a:lnTo>
                  <a:pt x="387420" y="236526"/>
                </a:lnTo>
                <a:lnTo>
                  <a:pt x="387420" y="967625"/>
                </a:lnTo>
                <a:lnTo>
                  <a:pt x="387258" y="1013663"/>
                </a:lnTo>
                <a:lnTo>
                  <a:pt x="383026" y="1080815"/>
                </a:lnTo>
                <a:lnTo>
                  <a:pt x="362466" y="1133565"/>
                </a:lnTo>
                <a:lnTo>
                  <a:pt x="316836" y="1179195"/>
                </a:lnTo>
                <a:lnTo>
                  <a:pt x="269696" y="1198816"/>
                </a:lnTo>
                <a:lnTo>
                  <a:pt x="219210" y="1203675"/>
                </a:lnTo>
                <a:lnTo>
                  <a:pt x="193718" y="1204151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 txBox="1"/>
          <p:nvPr/>
        </p:nvSpPr>
        <p:spPr>
          <a:xfrm>
            <a:off x="15664080" y="4567547"/>
            <a:ext cx="1887855" cy="946150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12700" marR="5080" indent="45085">
              <a:lnSpc>
                <a:spcPct val="110000"/>
              </a:lnSpc>
              <a:spcBef>
                <a:spcPts val="300"/>
              </a:spcBef>
            </a:pPr>
            <a:r>
              <a:rPr sz="2150" spc="290">
                <a:solidFill>
                  <a:srgbClr val="FFFFFF"/>
                </a:solidFill>
                <a:latin typeface="Microsoft JhengHei UI"/>
                <a:cs typeface="Microsoft JhengHei UI"/>
              </a:rPr>
              <a:t>约</a:t>
            </a:r>
            <a:r>
              <a:rPr sz="3100" b="1" spc="135">
                <a:solidFill>
                  <a:srgbClr val="FD8311"/>
                </a:solidFill>
                <a:latin typeface="Arial"/>
                <a:cs typeface="Arial"/>
              </a:rPr>
              <a:t>28%</a:t>
            </a:r>
            <a:r>
              <a:rPr sz="2150" spc="290">
                <a:solidFill>
                  <a:srgbClr val="FFFFFF"/>
                </a:solidFill>
                <a:latin typeface="Microsoft JhengHei UI"/>
                <a:cs typeface="Microsoft JhengHei UI"/>
              </a:rPr>
              <a:t>⽤户 在暑期⾃驾游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1076272" y="2070587"/>
            <a:ext cx="17675861" cy="13627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5080" algn="just">
              <a:lnSpc>
                <a:spcPct val="119000"/>
              </a:lnSpc>
              <a:spcBef>
                <a:spcPts val="125"/>
              </a:spcBef>
            </a:pP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年⾃驾游热潮主要分布在春节、暑期和国庆，约有</a:t>
            </a:r>
            <a:r>
              <a:rPr sz="2450" spc="105">
                <a:solidFill>
                  <a:srgbClr val="FFFFFF"/>
                </a:solidFill>
                <a:latin typeface="Arial"/>
                <a:cs typeface="Arial"/>
              </a:rPr>
              <a:t>28%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⽤户选择在暑期⾃驾游玩。数据显示，暑期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亲⼦家庭⾃驾游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热度持 续攀升，北京、三亚、⼴州、深圳、贵阳等都是亲⼦⼈群⾃驾游的热⻔游玩⽬的地，亲⼦乐园、赏花溯溪、赶海吹海⻛、露营、 喂海鸥等玩法最受欢迎。</a:t>
            </a:r>
            <a:endParaRPr sz="2450">
              <a:latin typeface="Microsoft JhengHei UI"/>
              <a:cs typeface="Microsoft JhengHei UI"/>
            </a:endParaRPr>
          </a:p>
        </p:txBody>
      </p:sp>
      <p:sp>
        <p:nvSpPr>
          <p:cNvPr id="54" name="object 54"/>
          <p:cNvSpPr/>
          <p:nvPr/>
        </p:nvSpPr>
        <p:spPr>
          <a:xfrm>
            <a:off x="15908217" y="5594633"/>
            <a:ext cx="1361440" cy="4929505"/>
          </a:xfrm>
          <a:custGeom>
            <a:rect l="l" t="t" r="r" b="b"/>
            <a:pathLst>
              <a:path w="1361440" h="4929505">
                <a:moveTo>
                  <a:pt x="240097" y="0"/>
                </a:moveTo>
                <a:lnTo>
                  <a:pt x="1121048" y="0"/>
                </a:lnTo>
                <a:lnTo>
                  <a:pt x="1168826" y="183"/>
                </a:lnTo>
                <a:lnTo>
                  <a:pt x="1207357" y="1470"/>
                </a:lnTo>
                <a:lnTo>
                  <a:pt x="1261960" y="11765"/>
                </a:lnTo>
                <a:lnTo>
                  <a:pt x="1315360" y="45785"/>
                </a:lnTo>
                <a:lnTo>
                  <a:pt x="1349379" y="99184"/>
                </a:lnTo>
                <a:lnTo>
                  <a:pt x="1359674" y="153788"/>
                </a:lnTo>
                <a:lnTo>
                  <a:pt x="1360961" y="192318"/>
                </a:lnTo>
                <a:lnTo>
                  <a:pt x="1361144" y="240097"/>
                </a:lnTo>
                <a:lnTo>
                  <a:pt x="1361144" y="4689405"/>
                </a:lnTo>
                <a:lnTo>
                  <a:pt x="1360961" y="4737184"/>
                </a:lnTo>
                <a:lnTo>
                  <a:pt x="1359674" y="4775715"/>
                </a:lnTo>
                <a:lnTo>
                  <a:pt x="1349379" y="4830318"/>
                </a:lnTo>
                <a:lnTo>
                  <a:pt x="1315360" y="4883718"/>
                </a:lnTo>
                <a:lnTo>
                  <a:pt x="1261960" y="4917738"/>
                </a:lnTo>
                <a:lnTo>
                  <a:pt x="1207357" y="4928032"/>
                </a:lnTo>
                <a:lnTo>
                  <a:pt x="1168826" y="4929319"/>
                </a:lnTo>
                <a:lnTo>
                  <a:pt x="1121048" y="4929503"/>
                </a:lnTo>
                <a:lnTo>
                  <a:pt x="240097" y="4929503"/>
                </a:lnTo>
                <a:lnTo>
                  <a:pt x="192318" y="4929319"/>
                </a:lnTo>
                <a:lnTo>
                  <a:pt x="153788" y="4928032"/>
                </a:lnTo>
                <a:lnTo>
                  <a:pt x="99184" y="4917738"/>
                </a:lnTo>
                <a:lnTo>
                  <a:pt x="45785" y="4883718"/>
                </a:lnTo>
                <a:lnTo>
                  <a:pt x="11765" y="4830318"/>
                </a:lnTo>
                <a:lnTo>
                  <a:pt x="1470" y="4775715"/>
                </a:lnTo>
                <a:lnTo>
                  <a:pt x="183" y="4737184"/>
                </a:lnTo>
                <a:lnTo>
                  <a:pt x="0" y="4689405"/>
                </a:lnTo>
                <a:lnTo>
                  <a:pt x="0" y="240097"/>
                </a:lnTo>
                <a:lnTo>
                  <a:pt x="183" y="192318"/>
                </a:lnTo>
                <a:lnTo>
                  <a:pt x="1470" y="153788"/>
                </a:lnTo>
                <a:lnTo>
                  <a:pt x="11765" y="99184"/>
                </a:lnTo>
                <a:lnTo>
                  <a:pt x="45785" y="45785"/>
                </a:lnTo>
                <a:lnTo>
                  <a:pt x="99184" y="11765"/>
                </a:lnTo>
                <a:lnTo>
                  <a:pt x="153788" y="1470"/>
                </a:lnTo>
                <a:lnTo>
                  <a:pt x="192318" y="183"/>
                </a:lnTo>
                <a:lnTo>
                  <a:pt x="240097" y="0"/>
                </a:lnTo>
                <a:close/>
              </a:path>
            </a:pathLst>
          </a:custGeom>
          <a:ln w="31412">
            <a:solidFill>
              <a:srgbClr val="FE8211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76272" y="2070587"/>
            <a:ext cx="17909539" cy="13716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20100"/>
              </a:lnSpc>
              <a:spcBef>
                <a:spcPts val="95"/>
              </a:spcBef>
            </a:pP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年，华东、⻄南和华北等区域的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热度最⾼，热度占⽐分别为</a:t>
            </a:r>
            <a:r>
              <a:rPr sz="2450" spc="105">
                <a:solidFill>
                  <a:srgbClr val="FFFFFF"/>
                </a:solidFill>
                <a:latin typeface="Arial"/>
                <a:cs typeface="Arial"/>
              </a:rPr>
              <a:t>22%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、</a:t>
            </a:r>
            <a:r>
              <a:rPr sz="2450" spc="105">
                <a:solidFill>
                  <a:srgbClr val="FFFFFF"/>
                </a:solidFill>
                <a:latin typeface="Arial"/>
                <a:cs typeface="Arial"/>
              </a:rPr>
              <a:t>22%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和</a:t>
            </a:r>
            <a:r>
              <a:rPr sz="2450" spc="105">
                <a:solidFill>
                  <a:srgbClr val="FFFFFF"/>
                </a:solidFill>
                <a:latin typeface="Arial"/>
                <a:cs typeface="Arial"/>
              </a:rPr>
              <a:t>15%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。华北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热度同⽐涨幅</a:t>
            </a:r>
            <a:r>
              <a:rPr sz="2450" spc="70">
                <a:solidFill>
                  <a:srgbClr val="FFFFFF"/>
                </a:solidFill>
                <a:latin typeface="Arial"/>
                <a:cs typeface="Arial"/>
              </a:rPr>
              <a:t>119%</a:t>
            </a:r>
            <a:r>
              <a:rPr sz="2450" spc="70">
                <a:solidFill>
                  <a:srgbClr val="FFFFFF"/>
                </a:solidFill>
                <a:latin typeface="Microsoft JhengHei UI"/>
                <a:cs typeface="Microsoft JhengHei UI"/>
              </a:rPr>
              <a:t>，  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热度飙升最⾼的城市有天津、⼤同、太原、北京、呼伦⻉尔等，东北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热度同⽐涨幅</a:t>
            </a:r>
            <a:r>
              <a:rPr sz="2450" spc="70">
                <a:solidFill>
                  <a:srgbClr val="FFFFFF"/>
                </a:solidFill>
                <a:latin typeface="Arial"/>
                <a:cs typeface="Arial"/>
              </a:rPr>
              <a:t>105%</a:t>
            </a:r>
            <a:r>
              <a:rPr sz="2450" spc="70">
                <a:solidFill>
                  <a:srgbClr val="FFFFFF"/>
                </a:solidFill>
                <a:latin typeface="Microsoft JhengHei UI"/>
                <a:cs typeface="Microsoft JhengHei UI"/>
              </a:rPr>
              <a:t>，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热度飙升最⾼的城市为沈阳、 哈尔滨、⼤连、⻓春等。</a:t>
            </a:r>
            <a:endParaRPr sz="2450">
              <a:latin typeface="Microsoft JhengHei UI"/>
              <a:cs typeface="Microsoft JhengHei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39709" y="1086545"/>
            <a:ext cx="11330940" cy="6540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4100" spc="20">
                <a:solidFill>
                  <a:srgbClr val="FFFFFF"/>
                </a:solidFill>
              </a:rPr>
              <a:t>华北</a:t>
            </a: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4100" spc="20">
                <a:solidFill>
                  <a:srgbClr val="FFFFFF"/>
                </a:solidFill>
              </a:rPr>
              <a:t>⾃驾游</a:t>
            </a: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4100" spc="20">
                <a:solidFill>
                  <a:srgbClr val="FFFFFF"/>
                </a:solidFill>
              </a:rPr>
              <a:t>热度飙升，⼭⻄热度同⽐增⻓</a:t>
            </a:r>
            <a:r>
              <a:rPr sz="4100" spc="125">
                <a:solidFill>
                  <a:srgbClr val="FFFFFF"/>
                </a:solidFill>
                <a:latin typeface="Arial"/>
                <a:cs typeface="Arial"/>
              </a:rPr>
              <a:t>133%</a:t>
            </a:r>
            <a:endParaRPr sz="41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74968" y="1113287"/>
            <a:ext cx="173355" cy="687705"/>
          </a:xfrm>
          <a:custGeom>
            <a:rect l="l" t="t" r="r" b="b"/>
            <a:pathLst>
              <a:path w="173355" h="687705">
                <a:moveTo>
                  <a:pt x="86548" y="0"/>
                </a:moveTo>
                <a:lnTo>
                  <a:pt x="78991" y="330"/>
                </a:lnTo>
                <a:lnTo>
                  <a:pt x="71505" y="1316"/>
                </a:lnTo>
                <a:lnTo>
                  <a:pt x="25291" y="25373"/>
                </a:lnTo>
                <a:lnTo>
                  <a:pt x="2122" y="69847"/>
                </a:lnTo>
                <a:lnTo>
                  <a:pt x="0" y="106854"/>
                </a:lnTo>
                <a:lnTo>
                  <a:pt x="0" y="580680"/>
                </a:lnTo>
                <a:lnTo>
                  <a:pt x="5142" y="630532"/>
                </a:lnTo>
                <a:lnTo>
                  <a:pt x="39909" y="673908"/>
                </a:lnTo>
                <a:lnTo>
                  <a:pt x="78991" y="687203"/>
                </a:lnTo>
                <a:lnTo>
                  <a:pt x="86548" y="687534"/>
                </a:lnTo>
                <a:lnTo>
                  <a:pt x="94105" y="687203"/>
                </a:lnTo>
                <a:lnTo>
                  <a:pt x="133187" y="673908"/>
                </a:lnTo>
                <a:lnTo>
                  <a:pt x="167954" y="630532"/>
                </a:lnTo>
                <a:lnTo>
                  <a:pt x="173097" y="580680"/>
                </a:lnTo>
                <a:lnTo>
                  <a:pt x="173097" y="106854"/>
                </a:lnTo>
                <a:lnTo>
                  <a:pt x="167954" y="57001"/>
                </a:lnTo>
                <a:lnTo>
                  <a:pt x="133187" y="13625"/>
                </a:lnTo>
                <a:lnTo>
                  <a:pt x="94105" y="330"/>
                </a:lnTo>
                <a:lnTo>
                  <a:pt x="86548" y="0"/>
                </a:lnTo>
                <a:close/>
              </a:path>
            </a:pathLst>
          </a:custGeom>
          <a:solidFill>
            <a:srgbClr val="FED41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8282166" y="0"/>
            <a:ext cx="1068705" cy="1256665"/>
          </a:xfrm>
          <a:custGeom>
            <a:rect l="l" t="t" r="r" b="b"/>
            <a:pathLst>
              <a:path w="1068705" h="1256665">
                <a:moveTo>
                  <a:pt x="1068145" y="0"/>
                </a:moveTo>
                <a:lnTo>
                  <a:pt x="0" y="0"/>
                </a:lnTo>
                <a:lnTo>
                  <a:pt x="0" y="1041113"/>
                </a:lnTo>
                <a:lnTo>
                  <a:pt x="164" y="1083975"/>
                </a:lnTo>
                <a:lnTo>
                  <a:pt x="4452" y="1145997"/>
                </a:lnTo>
                <a:lnTo>
                  <a:pt x="23280" y="1193291"/>
                </a:lnTo>
                <a:lnTo>
                  <a:pt x="63216" y="1233225"/>
                </a:lnTo>
                <a:lnTo>
                  <a:pt x="110508" y="1252053"/>
                </a:lnTo>
                <a:lnTo>
                  <a:pt x="172530" y="1256341"/>
                </a:lnTo>
                <a:lnTo>
                  <a:pt x="215396" y="1256506"/>
                </a:lnTo>
                <a:lnTo>
                  <a:pt x="852748" y="1256506"/>
                </a:lnTo>
                <a:lnTo>
                  <a:pt x="895608" y="1256341"/>
                </a:lnTo>
                <a:lnTo>
                  <a:pt x="957631" y="1252053"/>
                </a:lnTo>
                <a:lnTo>
                  <a:pt x="1004929" y="1233225"/>
                </a:lnTo>
                <a:lnTo>
                  <a:pt x="1044865" y="1193291"/>
                </a:lnTo>
                <a:lnTo>
                  <a:pt x="1063692" y="1145997"/>
                </a:lnTo>
                <a:lnTo>
                  <a:pt x="1067980" y="1083975"/>
                </a:lnTo>
                <a:lnTo>
                  <a:pt x="1068145" y="1041113"/>
                </a:lnTo>
                <a:lnTo>
                  <a:pt x="1068145" y="0"/>
                </a:lnTo>
                <a:close/>
              </a:path>
            </a:pathLst>
          </a:custGeom>
          <a:solidFill>
            <a:srgbClr val="FFD5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8369242" y="296592"/>
            <a:ext cx="893995" cy="83708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741156" y="4385801"/>
            <a:ext cx="252729" cy="128270"/>
          </a:xfrm>
          <a:custGeom>
            <a:rect l="l" t="t" r="r" b="b"/>
            <a:pathLst>
              <a:path w="252728" h="128270">
                <a:moveTo>
                  <a:pt x="252411" y="0"/>
                </a:moveTo>
                <a:lnTo>
                  <a:pt x="0" y="0"/>
                </a:lnTo>
                <a:lnTo>
                  <a:pt x="126205" y="127901"/>
                </a:lnTo>
                <a:lnTo>
                  <a:pt x="252411" y="0"/>
                </a:lnTo>
                <a:close/>
              </a:path>
            </a:pathLst>
          </a:custGeom>
          <a:solidFill>
            <a:srgbClr val="F8BA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3115598" y="4265957"/>
            <a:ext cx="385762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年各区域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热度分布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800173" y="7372804"/>
            <a:ext cx="1887855" cy="909319"/>
          </a:xfrm>
          <a:prstGeom prst="rect">
            <a:avLst/>
          </a:prstGeom>
        </p:spPr>
        <p:txBody>
          <a:bodyPr vert="horz" wrap="square" lIns="0" tIns="102870" rIns="0" bIns="0" rtlCol="0">
            <a:spAutoFit/>
          </a:bodyPr>
          <a:lstStyle/>
          <a:p>
            <a:pPr marL="110489">
              <a:lnSpc>
                <a:spcPct val="100000"/>
              </a:lnSpc>
              <a:spcBef>
                <a:spcPts val="810"/>
              </a:spcBef>
            </a:pPr>
            <a:r>
              <a:rPr sz="2600" b="1" spc="35">
                <a:solidFill>
                  <a:srgbClr val="FFD218"/>
                </a:solidFill>
                <a:latin typeface="Microsoft JhengHei UI"/>
                <a:cs typeface="Microsoft JhengHei UI"/>
              </a:rPr>
              <a:t>华东、⻄南</a:t>
            </a:r>
            <a:endParaRPr sz="2600">
              <a:latin typeface="Microsoft JhengHei UI"/>
              <a:cs typeface="Microsoft JhengHei UI"/>
            </a:endParaRPr>
          </a:p>
          <a:p>
            <a:pPr marL="12700">
              <a:lnSpc>
                <a:spcPct val="100000"/>
              </a:lnSpc>
              <a:spcBef>
                <a:spcPts val="550"/>
              </a:spcBef>
            </a:pPr>
            <a:r>
              <a:rPr sz="2150" b="1" spc="290">
                <a:solidFill>
                  <a:srgbClr val="FFFFFF"/>
                </a:solidFill>
                <a:latin typeface="Microsoft JhengHei UI"/>
                <a:cs typeface="Microsoft JhengHei UI"/>
              </a:rPr>
              <a:t>⾃驾热度最⾼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681536" y="5953424"/>
            <a:ext cx="804545" cy="944244"/>
          </a:xfrm>
          <a:custGeom>
            <a:rect l="l" t="t" r="r" b="b"/>
            <a:pathLst>
              <a:path w="804545" h="944244">
                <a:moveTo>
                  <a:pt x="536553" y="0"/>
                </a:moveTo>
                <a:lnTo>
                  <a:pt x="488826" y="17102"/>
                </a:lnTo>
                <a:lnTo>
                  <a:pt x="441577" y="35376"/>
                </a:lnTo>
                <a:lnTo>
                  <a:pt x="394828" y="54810"/>
                </a:lnTo>
                <a:lnTo>
                  <a:pt x="348599" y="75393"/>
                </a:lnTo>
                <a:lnTo>
                  <a:pt x="302910" y="97115"/>
                </a:lnTo>
                <a:lnTo>
                  <a:pt x="257784" y="119964"/>
                </a:lnTo>
                <a:lnTo>
                  <a:pt x="213241" y="143929"/>
                </a:lnTo>
                <a:lnTo>
                  <a:pt x="169302" y="169000"/>
                </a:lnTo>
                <a:lnTo>
                  <a:pt x="125987" y="195166"/>
                </a:lnTo>
                <a:lnTo>
                  <a:pt x="83318" y="222415"/>
                </a:lnTo>
                <a:lnTo>
                  <a:pt x="41315" y="250737"/>
                </a:lnTo>
                <a:lnTo>
                  <a:pt x="0" y="280121"/>
                </a:lnTo>
                <a:lnTo>
                  <a:pt x="484878" y="944177"/>
                </a:lnTo>
                <a:lnTo>
                  <a:pt x="527286" y="914581"/>
                </a:lnTo>
                <a:lnTo>
                  <a:pt x="570871" y="886855"/>
                </a:lnTo>
                <a:lnTo>
                  <a:pt x="615570" y="861034"/>
                </a:lnTo>
                <a:lnTo>
                  <a:pt x="661320" y="837149"/>
                </a:lnTo>
                <a:lnTo>
                  <a:pt x="708057" y="815234"/>
                </a:lnTo>
                <a:lnTo>
                  <a:pt x="755721" y="795320"/>
                </a:lnTo>
                <a:lnTo>
                  <a:pt x="804247" y="777442"/>
                </a:lnTo>
                <a:lnTo>
                  <a:pt x="536553" y="0"/>
                </a:lnTo>
                <a:close/>
              </a:path>
            </a:pathLst>
          </a:custGeom>
          <a:solidFill>
            <a:srgbClr val="F9C32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3045354" y="6233546"/>
            <a:ext cx="1121410" cy="1121410"/>
          </a:xfrm>
          <a:custGeom>
            <a:rect l="l" t="t" r="r" b="b"/>
            <a:pathLst>
              <a:path w="1121410" h="1121409">
                <a:moveTo>
                  <a:pt x="636181" y="0"/>
                </a:moveTo>
                <a:lnTo>
                  <a:pt x="595713" y="30328"/>
                </a:lnTo>
                <a:lnTo>
                  <a:pt x="556068" y="61609"/>
                </a:lnTo>
                <a:lnTo>
                  <a:pt x="517260" y="93826"/>
                </a:lnTo>
                <a:lnTo>
                  <a:pt x="479304" y="126960"/>
                </a:lnTo>
                <a:lnTo>
                  <a:pt x="442216" y="160994"/>
                </a:lnTo>
                <a:lnTo>
                  <a:pt x="406009" y="195910"/>
                </a:lnTo>
                <a:lnTo>
                  <a:pt x="370699" y="231689"/>
                </a:lnTo>
                <a:lnTo>
                  <a:pt x="336300" y="268315"/>
                </a:lnTo>
                <a:lnTo>
                  <a:pt x="302827" y="305769"/>
                </a:lnTo>
                <a:lnTo>
                  <a:pt x="270296" y="344034"/>
                </a:lnTo>
                <a:lnTo>
                  <a:pt x="238720" y="383091"/>
                </a:lnTo>
                <a:lnTo>
                  <a:pt x="208116" y="422922"/>
                </a:lnTo>
                <a:lnTo>
                  <a:pt x="178496" y="463511"/>
                </a:lnTo>
                <a:lnTo>
                  <a:pt x="149877" y="504838"/>
                </a:lnTo>
                <a:lnTo>
                  <a:pt x="122274" y="546886"/>
                </a:lnTo>
                <a:lnTo>
                  <a:pt x="95700" y="589638"/>
                </a:lnTo>
                <a:lnTo>
                  <a:pt x="70170" y="633075"/>
                </a:lnTo>
                <a:lnTo>
                  <a:pt x="45701" y="677180"/>
                </a:lnTo>
                <a:lnTo>
                  <a:pt x="22306" y="721934"/>
                </a:lnTo>
                <a:lnTo>
                  <a:pt x="0" y="767320"/>
                </a:lnTo>
                <a:lnTo>
                  <a:pt x="742387" y="1120784"/>
                </a:lnTo>
                <a:lnTo>
                  <a:pt x="764877" y="1075968"/>
                </a:lnTo>
                <a:lnTo>
                  <a:pt x="789151" y="1032216"/>
                </a:lnTo>
                <a:lnTo>
                  <a:pt x="815168" y="989577"/>
                </a:lnTo>
                <a:lnTo>
                  <a:pt x="842889" y="948101"/>
                </a:lnTo>
                <a:lnTo>
                  <a:pt x="872272" y="907837"/>
                </a:lnTo>
                <a:lnTo>
                  <a:pt x="903275" y="868834"/>
                </a:lnTo>
                <a:lnTo>
                  <a:pt x="935860" y="831141"/>
                </a:lnTo>
                <a:lnTo>
                  <a:pt x="969984" y="794808"/>
                </a:lnTo>
                <a:lnTo>
                  <a:pt x="1005606" y="759884"/>
                </a:lnTo>
                <a:lnTo>
                  <a:pt x="1042687" y="726417"/>
                </a:lnTo>
                <a:lnTo>
                  <a:pt x="1081185" y="694458"/>
                </a:lnTo>
                <a:lnTo>
                  <a:pt x="1121060" y="664056"/>
                </a:lnTo>
                <a:lnTo>
                  <a:pt x="636181" y="0"/>
                </a:lnTo>
                <a:close/>
              </a:path>
            </a:pathLst>
          </a:custGeom>
          <a:solidFill>
            <a:srgbClr val="890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2848151" y="7000866"/>
            <a:ext cx="939800" cy="1716405"/>
          </a:xfrm>
          <a:custGeom>
            <a:rect l="l" t="t" r="r" b="b"/>
            <a:pathLst>
              <a:path w="939800" h="1716404">
                <a:moveTo>
                  <a:pt x="197203" y="0"/>
                </a:moveTo>
                <a:lnTo>
                  <a:pt x="176292" y="45344"/>
                </a:lnTo>
                <a:lnTo>
                  <a:pt x="156551" y="91067"/>
                </a:lnTo>
                <a:lnTo>
                  <a:pt x="137981" y="137146"/>
                </a:lnTo>
                <a:lnTo>
                  <a:pt x="120581" y="183560"/>
                </a:lnTo>
                <a:lnTo>
                  <a:pt x="104352" y="230287"/>
                </a:lnTo>
                <a:lnTo>
                  <a:pt x="89294" y="277305"/>
                </a:lnTo>
                <a:lnTo>
                  <a:pt x="75407" y="324593"/>
                </a:lnTo>
                <a:lnTo>
                  <a:pt x="62692" y="372129"/>
                </a:lnTo>
                <a:lnTo>
                  <a:pt x="51148" y="419891"/>
                </a:lnTo>
                <a:lnTo>
                  <a:pt x="40776" y="467858"/>
                </a:lnTo>
                <a:lnTo>
                  <a:pt x="31575" y="516008"/>
                </a:lnTo>
                <a:lnTo>
                  <a:pt x="23547" y="564319"/>
                </a:lnTo>
                <a:lnTo>
                  <a:pt x="16691" y="612770"/>
                </a:lnTo>
                <a:lnTo>
                  <a:pt x="11007" y="661339"/>
                </a:lnTo>
                <a:lnTo>
                  <a:pt x="6496" y="710005"/>
                </a:lnTo>
                <a:lnTo>
                  <a:pt x="3157" y="758745"/>
                </a:lnTo>
                <a:lnTo>
                  <a:pt x="992" y="807538"/>
                </a:lnTo>
                <a:lnTo>
                  <a:pt x="0" y="856363"/>
                </a:lnTo>
                <a:lnTo>
                  <a:pt x="180" y="905198"/>
                </a:lnTo>
                <a:lnTo>
                  <a:pt x="1535" y="954020"/>
                </a:lnTo>
                <a:lnTo>
                  <a:pt x="4063" y="1002809"/>
                </a:lnTo>
                <a:lnTo>
                  <a:pt x="7765" y="1051543"/>
                </a:lnTo>
                <a:lnTo>
                  <a:pt x="12641" y="1100200"/>
                </a:lnTo>
                <a:lnTo>
                  <a:pt x="18691" y="1148758"/>
                </a:lnTo>
                <a:lnTo>
                  <a:pt x="25916" y="1197196"/>
                </a:lnTo>
                <a:lnTo>
                  <a:pt x="34315" y="1245492"/>
                </a:lnTo>
                <a:lnTo>
                  <a:pt x="43889" y="1293625"/>
                </a:lnTo>
                <a:lnTo>
                  <a:pt x="54637" y="1341572"/>
                </a:lnTo>
                <a:lnTo>
                  <a:pt x="66561" y="1389313"/>
                </a:lnTo>
                <a:lnTo>
                  <a:pt x="79661" y="1436825"/>
                </a:lnTo>
                <a:lnTo>
                  <a:pt x="93935" y="1484087"/>
                </a:lnTo>
                <a:lnTo>
                  <a:pt x="109385" y="1531077"/>
                </a:lnTo>
                <a:lnTo>
                  <a:pt x="126012" y="1577773"/>
                </a:lnTo>
                <a:lnTo>
                  <a:pt x="143814" y="1624154"/>
                </a:lnTo>
                <a:lnTo>
                  <a:pt x="162792" y="1670199"/>
                </a:lnTo>
                <a:lnTo>
                  <a:pt x="182947" y="1715884"/>
                </a:lnTo>
                <a:lnTo>
                  <a:pt x="931105" y="1374804"/>
                </a:lnTo>
                <a:lnTo>
                  <a:pt x="910968" y="1328055"/>
                </a:lnTo>
                <a:lnTo>
                  <a:pt x="892889" y="1280706"/>
                </a:lnTo>
                <a:lnTo>
                  <a:pt x="876866" y="1232822"/>
                </a:lnTo>
                <a:lnTo>
                  <a:pt x="862900" y="1184468"/>
                </a:lnTo>
                <a:lnTo>
                  <a:pt x="850990" y="1135709"/>
                </a:lnTo>
                <a:lnTo>
                  <a:pt x="841136" y="1086610"/>
                </a:lnTo>
                <a:lnTo>
                  <a:pt x="833336" y="1037235"/>
                </a:lnTo>
                <a:lnTo>
                  <a:pt x="827590" y="987650"/>
                </a:lnTo>
                <a:lnTo>
                  <a:pt x="823898" y="937920"/>
                </a:lnTo>
                <a:lnTo>
                  <a:pt x="822260" y="888109"/>
                </a:lnTo>
                <a:lnTo>
                  <a:pt x="822674" y="838283"/>
                </a:lnTo>
                <a:lnTo>
                  <a:pt x="825140" y="788506"/>
                </a:lnTo>
                <a:lnTo>
                  <a:pt x="829657" y="738844"/>
                </a:lnTo>
                <a:lnTo>
                  <a:pt x="836226" y="689362"/>
                </a:lnTo>
                <a:lnTo>
                  <a:pt x="844845" y="640124"/>
                </a:lnTo>
                <a:lnTo>
                  <a:pt x="855514" y="591195"/>
                </a:lnTo>
                <a:lnTo>
                  <a:pt x="868233" y="542640"/>
                </a:lnTo>
                <a:lnTo>
                  <a:pt x="883000" y="494525"/>
                </a:lnTo>
                <a:lnTo>
                  <a:pt x="899816" y="446914"/>
                </a:lnTo>
                <a:lnTo>
                  <a:pt x="918680" y="399872"/>
                </a:lnTo>
                <a:lnTo>
                  <a:pt x="939591" y="353464"/>
                </a:lnTo>
                <a:lnTo>
                  <a:pt x="197203" y="0"/>
                </a:lnTo>
                <a:close/>
              </a:path>
            </a:pathLst>
          </a:custGeom>
          <a:solidFill>
            <a:srgbClr val="B517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3031098" y="8375670"/>
            <a:ext cx="1527175" cy="1457325"/>
          </a:xfrm>
          <a:custGeom>
            <a:rect l="l" t="t" r="r" b="b"/>
            <a:pathLst>
              <a:path w="1527175" h="1457325">
                <a:moveTo>
                  <a:pt x="748158" y="0"/>
                </a:moveTo>
                <a:lnTo>
                  <a:pt x="0" y="341080"/>
                </a:lnTo>
                <a:lnTo>
                  <a:pt x="21318" y="386358"/>
                </a:lnTo>
                <a:lnTo>
                  <a:pt x="43682" y="430979"/>
                </a:lnTo>
                <a:lnTo>
                  <a:pt x="67077" y="474931"/>
                </a:lnTo>
                <a:lnTo>
                  <a:pt x="91485" y="518198"/>
                </a:lnTo>
                <a:lnTo>
                  <a:pt x="116890" y="560766"/>
                </a:lnTo>
                <a:lnTo>
                  <a:pt x="143276" y="602621"/>
                </a:lnTo>
                <a:lnTo>
                  <a:pt x="170624" y="643750"/>
                </a:lnTo>
                <a:lnTo>
                  <a:pt x="198920" y="684138"/>
                </a:lnTo>
                <a:lnTo>
                  <a:pt x="228147" y="723770"/>
                </a:lnTo>
                <a:lnTo>
                  <a:pt x="258287" y="762633"/>
                </a:lnTo>
                <a:lnTo>
                  <a:pt x="289324" y="800713"/>
                </a:lnTo>
                <a:lnTo>
                  <a:pt x="321243" y="837995"/>
                </a:lnTo>
                <a:lnTo>
                  <a:pt x="354025" y="874465"/>
                </a:lnTo>
                <a:lnTo>
                  <a:pt x="387655" y="910110"/>
                </a:lnTo>
                <a:lnTo>
                  <a:pt x="422115" y="944914"/>
                </a:lnTo>
                <a:lnTo>
                  <a:pt x="457390" y="978864"/>
                </a:lnTo>
                <a:lnTo>
                  <a:pt x="493463" y="1011946"/>
                </a:lnTo>
                <a:lnTo>
                  <a:pt x="530317" y="1044145"/>
                </a:lnTo>
                <a:lnTo>
                  <a:pt x="567935" y="1075448"/>
                </a:lnTo>
                <a:lnTo>
                  <a:pt x="606302" y="1105840"/>
                </a:lnTo>
                <a:lnTo>
                  <a:pt x="645400" y="1135307"/>
                </a:lnTo>
                <a:lnTo>
                  <a:pt x="685212" y="1163835"/>
                </a:lnTo>
                <a:lnTo>
                  <a:pt x="725723" y="1191410"/>
                </a:lnTo>
                <a:lnTo>
                  <a:pt x="766915" y="1218017"/>
                </a:lnTo>
                <a:lnTo>
                  <a:pt x="808773" y="1243643"/>
                </a:lnTo>
                <a:lnTo>
                  <a:pt x="851278" y="1268273"/>
                </a:lnTo>
                <a:lnTo>
                  <a:pt x="894416" y="1291893"/>
                </a:lnTo>
                <a:lnTo>
                  <a:pt x="938169" y="1314490"/>
                </a:lnTo>
                <a:lnTo>
                  <a:pt x="982520" y="1336048"/>
                </a:lnTo>
                <a:lnTo>
                  <a:pt x="1027454" y="1356554"/>
                </a:lnTo>
                <a:lnTo>
                  <a:pt x="1072953" y="1375994"/>
                </a:lnTo>
                <a:lnTo>
                  <a:pt x="1119001" y="1394353"/>
                </a:lnTo>
                <a:lnTo>
                  <a:pt x="1165581" y="1411617"/>
                </a:lnTo>
                <a:lnTo>
                  <a:pt x="1212677" y="1427773"/>
                </a:lnTo>
                <a:lnTo>
                  <a:pt x="1260272" y="1442805"/>
                </a:lnTo>
                <a:lnTo>
                  <a:pt x="1308349" y="1456701"/>
                </a:lnTo>
                <a:lnTo>
                  <a:pt x="1526921" y="664045"/>
                </a:lnTo>
                <a:lnTo>
                  <a:pt x="1478038" y="649451"/>
                </a:lnTo>
                <a:lnTo>
                  <a:pt x="1430021" y="632886"/>
                </a:lnTo>
                <a:lnTo>
                  <a:pt x="1382918" y="614392"/>
                </a:lnTo>
                <a:lnTo>
                  <a:pt x="1336779" y="594011"/>
                </a:lnTo>
                <a:lnTo>
                  <a:pt x="1291654" y="571786"/>
                </a:lnTo>
                <a:lnTo>
                  <a:pt x="1247593" y="547760"/>
                </a:lnTo>
                <a:lnTo>
                  <a:pt x="1204646" y="521974"/>
                </a:lnTo>
                <a:lnTo>
                  <a:pt x="1162862" y="494471"/>
                </a:lnTo>
                <a:lnTo>
                  <a:pt x="1122290" y="465294"/>
                </a:lnTo>
                <a:lnTo>
                  <a:pt x="1082982" y="434484"/>
                </a:lnTo>
                <a:lnTo>
                  <a:pt x="1044986" y="402085"/>
                </a:lnTo>
                <a:lnTo>
                  <a:pt x="1008352" y="368139"/>
                </a:lnTo>
                <a:lnTo>
                  <a:pt x="973130" y="332688"/>
                </a:lnTo>
                <a:lnTo>
                  <a:pt x="939370" y="295775"/>
                </a:lnTo>
                <a:lnTo>
                  <a:pt x="907121" y="257442"/>
                </a:lnTo>
                <a:lnTo>
                  <a:pt x="876434" y="217731"/>
                </a:lnTo>
                <a:lnTo>
                  <a:pt x="847358" y="176685"/>
                </a:lnTo>
                <a:lnTo>
                  <a:pt x="819942" y="134347"/>
                </a:lnTo>
                <a:lnTo>
                  <a:pt x="794237" y="90758"/>
                </a:lnTo>
                <a:lnTo>
                  <a:pt x="770293" y="45961"/>
                </a:lnTo>
                <a:lnTo>
                  <a:pt x="748158" y="0"/>
                </a:lnTo>
                <a:close/>
              </a:path>
            </a:pathLst>
          </a:custGeom>
          <a:solidFill>
            <a:srgbClr val="EE220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4339447" y="8802939"/>
            <a:ext cx="1840864" cy="1102995"/>
          </a:xfrm>
          <a:custGeom>
            <a:rect l="l" t="t" r="r" b="b"/>
            <a:pathLst>
              <a:path w="1840864" h="1102995">
                <a:moveTo>
                  <a:pt x="218571" y="236777"/>
                </a:moveTo>
                <a:lnTo>
                  <a:pt x="0" y="1029432"/>
                </a:lnTo>
                <a:lnTo>
                  <a:pt x="48204" y="1042092"/>
                </a:lnTo>
                <a:lnTo>
                  <a:pt x="96559" y="1053535"/>
                </a:lnTo>
                <a:lnTo>
                  <a:pt x="145046" y="1063767"/>
                </a:lnTo>
                <a:lnTo>
                  <a:pt x="193642" y="1072791"/>
                </a:lnTo>
                <a:lnTo>
                  <a:pt x="242327" y="1080613"/>
                </a:lnTo>
                <a:lnTo>
                  <a:pt x="291081" y="1087236"/>
                </a:lnTo>
                <a:lnTo>
                  <a:pt x="339881" y="1092666"/>
                </a:lnTo>
                <a:lnTo>
                  <a:pt x="388709" y="1096907"/>
                </a:lnTo>
                <a:lnTo>
                  <a:pt x="437542" y="1099962"/>
                </a:lnTo>
                <a:lnTo>
                  <a:pt x="486360" y="1101838"/>
                </a:lnTo>
                <a:lnTo>
                  <a:pt x="535142" y="1102538"/>
                </a:lnTo>
                <a:lnTo>
                  <a:pt x="583867" y="1102066"/>
                </a:lnTo>
                <a:lnTo>
                  <a:pt x="632514" y="1100428"/>
                </a:lnTo>
                <a:lnTo>
                  <a:pt x="681063" y="1097628"/>
                </a:lnTo>
                <a:lnTo>
                  <a:pt x="729492" y="1093670"/>
                </a:lnTo>
                <a:lnTo>
                  <a:pt x="777782" y="1088559"/>
                </a:lnTo>
                <a:lnTo>
                  <a:pt x="825910" y="1082299"/>
                </a:lnTo>
                <a:lnTo>
                  <a:pt x="873857" y="1074894"/>
                </a:lnTo>
                <a:lnTo>
                  <a:pt x="921600" y="1066351"/>
                </a:lnTo>
                <a:lnTo>
                  <a:pt x="969121" y="1056672"/>
                </a:lnTo>
                <a:lnTo>
                  <a:pt x="1016396" y="1045862"/>
                </a:lnTo>
                <a:lnTo>
                  <a:pt x="1063407" y="1033926"/>
                </a:lnTo>
                <a:lnTo>
                  <a:pt x="1110132" y="1020869"/>
                </a:lnTo>
                <a:lnTo>
                  <a:pt x="1156549" y="1006694"/>
                </a:lnTo>
                <a:lnTo>
                  <a:pt x="1202639" y="991406"/>
                </a:lnTo>
                <a:lnTo>
                  <a:pt x="1248381" y="975011"/>
                </a:lnTo>
                <a:lnTo>
                  <a:pt x="1293752" y="957512"/>
                </a:lnTo>
                <a:lnTo>
                  <a:pt x="1338734" y="938913"/>
                </a:lnTo>
                <a:lnTo>
                  <a:pt x="1383305" y="919220"/>
                </a:lnTo>
                <a:lnTo>
                  <a:pt x="1427444" y="898437"/>
                </a:lnTo>
                <a:lnTo>
                  <a:pt x="1471129" y="876569"/>
                </a:lnTo>
                <a:lnTo>
                  <a:pt x="1514342" y="853619"/>
                </a:lnTo>
                <a:lnTo>
                  <a:pt x="1557060" y="829592"/>
                </a:lnTo>
                <a:lnTo>
                  <a:pt x="1599262" y="804493"/>
                </a:lnTo>
                <a:lnTo>
                  <a:pt x="1640929" y="778327"/>
                </a:lnTo>
                <a:lnTo>
                  <a:pt x="1682038" y="751098"/>
                </a:lnTo>
                <a:lnTo>
                  <a:pt x="1722570" y="722810"/>
                </a:lnTo>
                <a:lnTo>
                  <a:pt x="1762503" y="693468"/>
                </a:lnTo>
                <a:lnTo>
                  <a:pt x="1801817" y="663076"/>
                </a:lnTo>
                <a:lnTo>
                  <a:pt x="1840490" y="631639"/>
                </a:lnTo>
                <a:lnTo>
                  <a:pt x="1547583" y="280181"/>
                </a:lnTo>
                <a:lnTo>
                  <a:pt x="556441" y="280181"/>
                </a:lnTo>
                <a:lnTo>
                  <a:pt x="508065" y="279874"/>
                </a:lnTo>
                <a:lnTo>
                  <a:pt x="459630" y="277623"/>
                </a:lnTo>
                <a:lnTo>
                  <a:pt x="411192" y="273416"/>
                </a:lnTo>
                <a:lnTo>
                  <a:pt x="362811" y="267240"/>
                </a:lnTo>
                <a:lnTo>
                  <a:pt x="314541" y="259084"/>
                </a:lnTo>
                <a:lnTo>
                  <a:pt x="266442" y="248933"/>
                </a:lnTo>
                <a:lnTo>
                  <a:pt x="218571" y="236777"/>
                </a:lnTo>
                <a:close/>
              </a:path>
              <a:path w="1840864" h="1102995">
                <a:moveTo>
                  <a:pt x="1314079" y="0"/>
                </a:moveTo>
                <a:lnTo>
                  <a:pt x="1275501" y="30841"/>
                </a:lnTo>
                <a:lnTo>
                  <a:pt x="1235887" y="59949"/>
                </a:lnTo>
                <a:lnTo>
                  <a:pt x="1195295" y="87312"/>
                </a:lnTo>
                <a:lnTo>
                  <a:pt x="1153782" y="112917"/>
                </a:lnTo>
                <a:lnTo>
                  <a:pt x="1111405" y="136752"/>
                </a:lnTo>
                <a:lnTo>
                  <a:pt x="1068223" y="158805"/>
                </a:lnTo>
                <a:lnTo>
                  <a:pt x="1024292" y="179062"/>
                </a:lnTo>
                <a:lnTo>
                  <a:pt x="979669" y="197512"/>
                </a:lnTo>
                <a:lnTo>
                  <a:pt x="934413" y="214142"/>
                </a:lnTo>
                <a:lnTo>
                  <a:pt x="888581" y="228940"/>
                </a:lnTo>
                <a:lnTo>
                  <a:pt x="842230" y="241893"/>
                </a:lnTo>
                <a:lnTo>
                  <a:pt x="795417" y="252990"/>
                </a:lnTo>
                <a:lnTo>
                  <a:pt x="748200" y="262216"/>
                </a:lnTo>
                <a:lnTo>
                  <a:pt x="700637" y="269561"/>
                </a:lnTo>
                <a:lnTo>
                  <a:pt x="652784" y="275012"/>
                </a:lnTo>
                <a:lnTo>
                  <a:pt x="604700" y="278556"/>
                </a:lnTo>
                <a:lnTo>
                  <a:pt x="556441" y="280181"/>
                </a:lnTo>
                <a:lnTo>
                  <a:pt x="1547583" y="280181"/>
                </a:lnTo>
                <a:lnTo>
                  <a:pt x="1314079" y="0"/>
                </a:lnTo>
                <a:close/>
              </a:path>
            </a:pathLst>
          </a:custGeom>
          <a:solidFill>
            <a:srgbClr val="FF54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5653527" y="6893506"/>
            <a:ext cx="1257935" cy="2541270"/>
          </a:xfrm>
          <a:custGeom>
            <a:rect l="l" t="t" r="r" b="b"/>
            <a:pathLst>
              <a:path w="1257934" h="2541270">
                <a:moveTo>
                  <a:pt x="1004898" y="0"/>
                </a:moveTo>
                <a:lnTo>
                  <a:pt x="284807" y="396921"/>
                </a:lnTo>
                <a:lnTo>
                  <a:pt x="307187" y="439482"/>
                </a:lnTo>
                <a:lnTo>
                  <a:pt x="327729" y="482581"/>
                </a:lnTo>
                <a:lnTo>
                  <a:pt x="346443" y="526168"/>
                </a:lnTo>
                <a:lnTo>
                  <a:pt x="363337" y="570192"/>
                </a:lnTo>
                <a:lnTo>
                  <a:pt x="378421" y="614604"/>
                </a:lnTo>
                <a:lnTo>
                  <a:pt x="391706" y="659352"/>
                </a:lnTo>
                <a:lnTo>
                  <a:pt x="403199" y="704388"/>
                </a:lnTo>
                <a:lnTo>
                  <a:pt x="412911" y="749660"/>
                </a:lnTo>
                <a:lnTo>
                  <a:pt x="420851" y="795118"/>
                </a:lnTo>
                <a:lnTo>
                  <a:pt x="427029" y="840713"/>
                </a:lnTo>
                <a:lnTo>
                  <a:pt x="431453" y="886393"/>
                </a:lnTo>
                <a:lnTo>
                  <a:pt x="434134" y="932109"/>
                </a:lnTo>
                <a:lnTo>
                  <a:pt x="435081" y="977811"/>
                </a:lnTo>
                <a:lnTo>
                  <a:pt x="434303" y="1023448"/>
                </a:lnTo>
                <a:lnTo>
                  <a:pt x="431810" y="1068970"/>
                </a:lnTo>
                <a:lnTo>
                  <a:pt x="427612" y="1114327"/>
                </a:lnTo>
                <a:lnTo>
                  <a:pt x="421717" y="1159469"/>
                </a:lnTo>
                <a:lnTo>
                  <a:pt x="414135" y="1204345"/>
                </a:lnTo>
                <a:lnTo>
                  <a:pt x="404876" y="1248905"/>
                </a:lnTo>
                <a:lnTo>
                  <a:pt x="393949" y="1293099"/>
                </a:lnTo>
                <a:lnTo>
                  <a:pt x="381364" y="1336876"/>
                </a:lnTo>
                <a:lnTo>
                  <a:pt x="367129" y="1380187"/>
                </a:lnTo>
                <a:lnTo>
                  <a:pt x="351255" y="1422982"/>
                </a:lnTo>
                <a:lnTo>
                  <a:pt x="333751" y="1465209"/>
                </a:lnTo>
                <a:lnTo>
                  <a:pt x="314626" y="1506819"/>
                </a:lnTo>
                <a:lnTo>
                  <a:pt x="293891" y="1547762"/>
                </a:lnTo>
                <a:lnTo>
                  <a:pt x="271553" y="1587987"/>
                </a:lnTo>
                <a:lnTo>
                  <a:pt x="247623" y="1627445"/>
                </a:lnTo>
                <a:lnTo>
                  <a:pt x="222111" y="1666084"/>
                </a:lnTo>
                <a:lnTo>
                  <a:pt x="195025" y="1703855"/>
                </a:lnTo>
                <a:lnTo>
                  <a:pt x="166375" y="1740707"/>
                </a:lnTo>
                <a:lnTo>
                  <a:pt x="136171" y="1776590"/>
                </a:lnTo>
                <a:lnTo>
                  <a:pt x="104422" y="1811455"/>
                </a:lnTo>
                <a:lnTo>
                  <a:pt x="71137" y="1845250"/>
                </a:lnTo>
                <a:lnTo>
                  <a:pt x="36327" y="1877926"/>
                </a:lnTo>
                <a:lnTo>
                  <a:pt x="0" y="1909432"/>
                </a:lnTo>
                <a:lnTo>
                  <a:pt x="526411" y="2541072"/>
                </a:lnTo>
                <a:lnTo>
                  <a:pt x="563334" y="2509553"/>
                </a:lnTo>
                <a:lnTo>
                  <a:pt x="599343" y="2477315"/>
                </a:lnTo>
                <a:lnTo>
                  <a:pt x="634433" y="2444376"/>
                </a:lnTo>
                <a:lnTo>
                  <a:pt x="668601" y="2410754"/>
                </a:lnTo>
                <a:lnTo>
                  <a:pt x="701844" y="2376466"/>
                </a:lnTo>
                <a:lnTo>
                  <a:pt x="734158" y="2341532"/>
                </a:lnTo>
                <a:lnTo>
                  <a:pt x="765541" y="2305970"/>
                </a:lnTo>
                <a:lnTo>
                  <a:pt x="795987" y="2269797"/>
                </a:lnTo>
                <a:lnTo>
                  <a:pt x="825495" y="2233032"/>
                </a:lnTo>
                <a:lnTo>
                  <a:pt x="854060" y="2195694"/>
                </a:lnTo>
                <a:lnTo>
                  <a:pt x="881680" y="2157800"/>
                </a:lnTo>
                <a:lnTo>
                  <a:pt x="908350" y="2119368"/>
                </a:lnTo>
                <a:lnTo>
                  <a:pt x="934067" y="2080418"/>
                </a:lnTo>
                <a:lnTo>
                  <a:pt x="958829" y="2040966"/>
                </a:lnTo>
                <a:lnTo>
                  <a:pt x="982630" y="2001032"/>
                </a:lnTo>
                <a:lnTo>
                  <a:pt x="1005469" y="1960634"/>
                </a:lnTo>
                <a:lnTo>
                  <a:pt x="1027341" y="1919789"/>
                </a:lnTo>
                <a:lnTo>
                  <a:pt x="1048244" y="1878517"/>
                </a:lnTo>
                <a:lnTo>
                  <a:pt x="1068173" y="1836834"/>
                </a:lnTo>
                <a:lnTo>
                  <a:pt x="1087125" y="1794761"/>
                </a:lnTo>
                <a:lnTo>
                  <a:pt x="1105098" y="1752313"/>
                </a:lnTo>
                <a:lnTo>
                  <a:pt x="1122086" y="1709511"/>
                </a:lnTo>
                <a:lnTo>
                  <a:pt x="1138187" y="1666084"/>
                </a:lnTo>
                <a:lnTo>
                  <a:pt x="1153099" y="1622915"/>
                </a:lnTo>
                <a:lnTo>
                  <a:pt x="1167116" y="1579157"/>
                </a:lnTo>
                <a:lnTo>
                  <a:pt x="1180136" y="1535117"/>
                </a:lnTo>
                <a:lnTo>
                  <a:pt x="1192155" y="1490812"/>
                </a:lnTo>
                <a:lnTo>
                  <a:pt x="1203170" y="1446263"/>
                </a:lnTo>
                <a:lnTo>
                  <a:pt x="1213177" y="1401485"/>
                </a:lnTo>
                <a:lnTo>
                  <a:pt x="1222174" y="1356499"/>
                </a:lnTo>
                <a:lnTo>
                  <a:pt x="1230155" y="1311321"/>
                </a:lnTo>
                <a:lnTo>
                  <a:pt x="1237119" y="1265971"/>
                </a:lnTo>
                <a:lnTo>
                  <a:pt x="1243062" y="1220466"/>
                </a:lnTo>
                <a:lnTo>
                  <a:pt x="1247979" y="1174825"/>
                </a:lnTo>
                <a:lnTo>
                  <a:pt x="1251869" y="1129065"/>
                </a:lnTo>
                <a:lnTo>
                  <a:pt x="1254727" y="1083206"/>
                </a:lnTo>
                <a:lnTo>
                  <a:pt x="1256549" y="1037265"/>
                </a:lnTo>
                <a:lnTo>
                  <a:pt x="1257334" y="991260"/>
                </a:lnTo>
                <a:lnTo>
                  <a:pt x="1257076" y="945211"/>
                </a:lnTo>
                <a:lnTo>
                  <a:pt x="1255773" y="899134"/>
                </a:lnTo>
                <a:lnTo>
                  <a:pt x="1253421" y="853049"/>
                </a:lnTo>
                <a:lnTo>
                  <a:pt x="1250017" y="806973"/>
                </a:lnTo>
                <a:lnTo>
                  <a:pt x="1245557" y="760924"/>
                </a:lnTo>
                <a:lnTo>
                  <a:pt x="1240038" y="714922"/>
                </a:lnTo>
                <a:lnTo>
                  <a:pt x="1233457" y="668984"/>
                </a:lnTo>
                <a:lnTo>
                  <a:pt x="1225810" y="623128"/>
                </a:lnTo>
                <a:lnTo>
                  <a:pt x="1217093" y="577372"/>
                </a:lnTo>
                <a:lnTo>
                  <a:pt x="1207303" y="531736"/>
                </a:lnTo>
                <a:lnTo>
                  <a:pt x="1196437" y="486237"/>
                </a:lnTo>
                <a:lnTo>
                  <a:pt x="1184492" y="440892"/>
                </a:lnTo>
                <a:lnTo>
                  <a:pt x="1171463" y="395722"/>
                </a:lnTo>
                <a:lnTo>
                  <a:pt x="1157348" y="350743"/>
                </a:lnTo>
                <a:lnTo>
                  <a:pt x="1142143" y="305974"/>
                </a:lnTo>
                <a:lnTo>
                  <a:pt x="1125844" y="261433"/>
                </a:lnTo>
                <a:lnTo>
                  <a:pt x="1108448" y="217138"/>
                </a:lnTo>
                <a:lnTo>
                  <a:pt x="1089952" y="173108"/>
                </a:lnTo>
                <a:lnTo>
                  <a:pt x="1070353" y="129361"/>
                </a:lnTo>
                <a:lnTo>
                  <a:pt x="1049646" y="85915"/>
                </a:lnTo>
                <a:lnTo>
                  <a:pt x="1027829" y="42789"/>
                </a:lnTo>
                <a:lnTo>
                  <a:pt x="1004898" y="0"/>
                </a:lnTo>
                <a:close/>
              </a:path>
            </a:pathLst>
          </a:custGeom>
          <a:solidFill>
            <a:srgbClr val="FF93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4218089" y="5842511"/>
            <a:ext cx="2440940" cy="1448435"/>
          </a:xfrm>
          <a:custGeom>
            <a:rect l="l" t="t" r="r" b="b"/>
            <a:pathLst>
              <a:path w="2440940" h="1448434">
                <a:moveTo>
                  <a:pt x="2293661" y="822465"/>
                </a:moveTo>
                <a:lnTo>
                  <a:pt x="642470" y="822465"/>
                </a:lnTo>
                <a:lnTo>
                  <a:pt x="689240" y="822647"/>
                </a:lnTo>
                <a:lnTo>
                  <a:pt x="735827" y="824636"/>
                </a:lnTo>
                <a:lnTo>
                  <a:pt x="782183" y="828413"/>
                </a:lnTo>
                <a:lnTo>
                  <a:pt x="828256" y="833959"/>
                </a:lnTo>
                <a:lnTo>
                  <a:pt x="873997" y="841254"/>
                </a:lnTo>
                <a:lnTo>
                  <a:pt x="919357" y="850280"/>
                </a:lnTo>
                <a:lnTo>
                  <a:pt x="964286" y="861017"/>
                </a:lnTo>
                <a:lnTo>
                  <a:pt x="1008734" y="873446"/>
                </a:lnTo>
                <a:lnTo>
                  <a:pt x="1052652" y="887549"/>
                </a:lnTo>
                <a:lnTo>
                  <a:pt x="1095989" y="903305"/>
                </a:lnTo>
                <a:lnTo>
                  <a:pt x="1138697" y="920696"/>
                </a:lnTo>
                <a:lnTo>
                  <a:pt x="1180726" y="939702"/>
                </a:lnTo>
                <a:lnTo>
                  <a:pt x="1222025" y="960305"/>
                </a:lnTo>
                <a:lnTo>
                  <a:pt x="1262546" y="982486"/>
                </a:lnTo>
                <a:lnTo>
                  <a:pt x="1302238" y="1006224"/>
                </a:lnTo>
                <a:lnTo>
                  <a:pt x="1341052" y="1031502"/>
                </a:lnTo>
                <a:lnTo>
                  <a:pt x="1378938" y="1058300"/>
                </a:lnTo>
                <a:lnTo>
                  <a:pt x="1415847" y="1086598"/>
                </a:lnTo>
                <a:lnTo>
                  <a:pt x="1451729" y="1116378"/>
                </a:lnTo>
                <a:lnTo>
                  <a:pt x="1486533" y="1147621"/>
                </a:lnTo>
                <a:lnTo>
                  <a:pt x="1520212" y="1180307"/>
                </a:lnTo>
                <a:lnTo>
                  <a:pt x="1552714" y="1214417"/>
                </a:lnTo>
                <a:lnTo>
                  <a:pt x="1583990" y="1249932"/>
                </a:lnTo>
                <a:lnTo>
                  <a:pt x="1613991" y="1286834"/>
                </a:lnTo>
                <a:lnTo>
                  <a:pt x="1642666" y="1325102"/>
                </a:lnTo>
                <a:lnTo>
                  <a:pt x="1669967" y="1364718"/>
                </a:lnTo>
                <a:lnTo>
                  <a:pt x="1695843" y="1405662"/>
                </a:lnTo>
                <a:lnTo>
                  <a:pt x="1720245" y="1447916"/>
                </a:lnTo>
                <a:lnTo>
                  <a:pt x="2440336" y="1050994"/>
                </a:lnTo>
                <a:lnTo>
                  <a:pt x="2416446" y="1008835"/>
                </a:lnTo>
                <a:lnTo>
                  <a:pt x="2391681" y="967438"/>
                </a:lnTo>
                <a:lnTo>
                  <a:pt x="2366059" y="926809"/>
                </a:lnTo>
                <a:lnTo>
                  <a:pt x="2339597" y="886955"/>
                </a:lnTo>
                <a:lnTo>
                  <a:pt x="2312311" y="847882"/>
                </a:lnTo>
                <a:lnTo>
                  <a:pt x="2293661" y="822465"/>
                </a:lnTo>
                <a:close/>
              </a:path>
              <a:path w="2440940" h="1448434">
                <a:moveTo>
                  <a:pt x="650271" y="0"/>
                </a:moveTo>
                <a:lnTo>
                  <a:pt x="603821" y="781"/>
                </a:lnTo>
                <a:lnTo>
                  <a:pt x="557303" y="2634"/>
                </a:lnTo>
                <a:lnTo>
                  <a:pt x="510733" y="5566"/>
                </a:lnTo>
                <a:lnTo>
                  <a:pt x="464130" y="9584"/>
                </a:lnTo>
                <a:lnTo>
                  <a:pt x="417509" y="14693"/>
                </a:lnTo>
                <a:lnTo>
                  <a:pt x="370889" y="20902"/>
                </a:lnTo>
                <a:lnTo>
                  <a:pt x="324287" y="28215"/>
                </a:lnTo>
                <a:lnTo>
                  <a:pt x="277719" y="36641"/>
                </a:lnTo>
                <a:lnTo>
                  <a:pt x="231203" y="46185"/>
                </a:lnTo>
                <a:lnTo>
                  <a:pt x="184756" y="56854"/>
                </a:lnTo>
                <a:lnTo>
                  <a:pt x="138395" y="68654"/>
                </a:lnTo>
                <a:lnTo>
                  <a:pt x="92137" y="81593"/>
                </a:lnTo>
                <a:lnTo>
                  <a:pt x="45999" y="95677"/>
                </a:lnTo>
                <a:lnTo>
                  <a:pt x="0" y="110913"/>
                </a:lnTo>
                <a:lnTo>
                  <a:pt x="267694" y="888355"/>
                </a:lnTo>
                <a:lnTo>
                  <a:pt x="314137" y="873392"/>
                </a:lnTo>
                <a:lnTo>
                  <a:pt x="360795" y="860390"/>
                </a:lnTo>
                <a:lnTo>
                  <a:pt x="407618" y="849328"/>
                </a:lnTo>
                <a:lnTo>
                  <a:pt x="454556" y="840189"/>
                </a:lnTo>
                <a:lnTo>
                  <a:pt x="501560" y="832952"/>
                </a:lnTo>
                <a:lnTo>
                  <a:pt x="548580" y="827598"/>
                </a:lnTo>
                <a:lnTo>
                  <a:pt x="595567" y="824109"/>
                </a:lnTo>
                <a:lnTo>
                  <a:pt x="642470" y="822465"/>
                </a:lnTo>
                <a:lnTo>
                  <a:pt x="2293661" y="822465"/>
                </a:lnTo>
                <a:lnTo>
                  <a:pt x="2284220" y="809598"/>
                </a:lnTo>
                <a:lnTo>
                  <a:pt x="2255340" y="772108"/>
                </a:lnTo>
                <a:lnTo>
                  <a:pt x="2225688" y="735419"/>
                </a:lnTo>
                <a:lnTo>
                  <a:pt x="2195282" y="699538"/>
                </a:lnTo>
                <a:lnTo>
                  <a:pt x="2164139" y="664472"/>
                </a:lnTo>
                <a:lnTo>
                  <a:pt x="2132275" y="630227"/>
                </a:lnTo>
                <a:lnTo>
                  <a:pt x="2099708" y="596809"/>
                </a:lnTo>
                <a:lnTo>
                  <a:pt x="2066456" y="564226"/>
                </a:lnTo>
                <a:lnTo>
                  <a:pt x="2032535" y="532484"/>
                </a:lnTo>
                <a:lnTo>
                  <a:pt x="1997962" y="501589"/>
                </a:lnTo>
                <a:lnTo>
                  <a:pt x="1962755" y="471549"/>
                </a:lnTo>
                <a:lnTo>
                  <a:pt x="1926930" y="442369"/>
                </a:lnTo>
                <a:lnTo>
                  <a:pt x="1890506" y="414056"/>
                </a:lnTo>
                <a:lnTo>
                  <a:pt x="1853499" y="386618"/>
                </a:lnTo>
                <a:lnTo>
                  <a:pt x="1815926" y="360060"/>
                </a:lnTo>
                <a:lnTo>
                  <a:pt x="1777804" y="334389"/>
                </a:lnTo>
                <a:lnTo>
                  <a:pt x="1739151" y="309612"/>
                </a:lnTo>
                <a:lnTo>
                  <a:pt x="1699983" y="285735"/>
                </a:lnTo>
                <a:lnTo>
                  <a:pt x="1660318" y="262766"/>
                </a:lnTo>
                <a:lnTo>
                  <a:pt x="1620174" y="240710"/>
                </a:lnTo>
                <a:lnTo>
                  <a:pt x="1579566" y="219574"/>
                </a:lnTo>
                <a:lnTo>
                  <a:pt x="1538513" y="199365"/>
                </a:lnTo>
                <a:lnTo>
                  <a:pt x="1497031" y="180090"/>
                </a:lnTo>
                <a:lnTo>
                  <a:pt x="1455138" y="161755"/>
                </a:lnTo>
                <a:lnTo>
                  <a:pt x="1412851" y="144366"/>
                </a:lnTo>
                <a:lnTo>
                  <a:pt x="1370186" y="127930"/>
                </a:lnTo>
                <a:lnTo>
                  <a:pt x="1327162" y="112455"/>
                </a:lnTo>
                <a:lnTo>
                  <a:pt x="1283795" y="97946"/>
                </a:lnTo>
                <a:lnTo>
                  <a:pt x="1240102" y="84410"/>
                </a:lnTo>
                <a:lnTo>
                  <a:pt x="1196101" y="71853"/>
                </a:lnTo>
                <a:lnTo>
                  <a:pt x="1151808" y="60283"/>
                </a:lnTo>
                <a:lnTo>
                  <a:pt x="1107242" y="49706"/>
                </a:lnTo>
                <a:lnTo>
                  <a:pt x="1062418" y="40129"/>
                </a:lnTo>
                <a:lnTo>
                  <a:pt x="1017355" y="31557"/>
                </a:lnTo>
                <a:lnTo>
                  <a:pt x="972068" y="23998"/>
                </a:lnTo>
                <a:lnTo>
                  <a:pt x="926577" y="17459"/>
                </a:lnTo>
                <a:lnTo>
                  <a:pt x="880897" y="11946"/>
                </a:lnTo>
                <a:lnTo>
                  <a:pt x="835045" y="7465"/>
                </a:lnTo>
                <a:lnTo>
                  <a:pt x="789040" y="4023"/>
                </a:lnTo>
                <a:lnTo>
                  <a:pt x="742898" y="1627"/>
                </a:lnTo>
                <a:lnTo>
                  <a:pt x="696636" y="284"/>
                </a:lnTo>
                <a:lnTo>
                  <a:pt x="650271" y="0"/>
                </a:lnTo>
                <a:close/>
              </a:path>
            </a:pathLst>
          </a:custGeom>
          <a:solidFill>
            <a:srgbClr val="F8BA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2083706" y="5575746"/>
            <a:ext cx="1804035" cy="404495"/>
          </a:xfrm>
          <a:custGeom>
            <a:rect l="l" t="t" r="r" b="b"/>
            <a:pathLst>
              <a:path w="1804035" h="404495">
                <a:moveTo>
                  <a:pt x="1803510" y="404328"/>
                </a:moveTo>
                <a:lnTo>
                  <a:pt x="1398740" y="0"/>
                </a:lnTo>
                <a:lnTo>
                  <a:pt x="0" y="0"/>
                </a:lnTo>
              </a:path>
            </a:pathLst>
          </a:custGeom>
          <a:ln w="5235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2083706" y="6434359"/>
            <a:ext cx="1148715" cy="75565"/>
          </a:xfrm>
          <a:custGeom>
            <a:rect l="l" t="t" r="r" b="b"/>
            <a:pathLst>
              <a:path w="1148714" h="75565">
                <a:moveTo>
                  <a:pt x="1148656" y="75116"/>
                </a:moveTo>
                <a:lnTo>
                  <a:pt x="1075360" y="0"/>
                </a:lnTo>
                <a:lnTo>
                  <a:pt x="0" y="0"/>
                </a:lnTo>
              </a:path>
            </a:pathLst>
          </a:custGeom>
          <a:ln w="5235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 txBox="1"/>
          <p:nvPr/>
        </p:nvSpPr>
        <p:spPr>
          <a:xfrm>
            <a:off x="1428016" y="5172038"/>
            <a:ext cx="612140" cy="1656714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70"/>
              </a:spcBef>
            </a:pP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东北</a:t>
            </a:r>
            <a:endParaRPr sz="2300">
              <a:latin typeface="Microsoft JhengHei UI"/>
              <a:cs typeface="Microsoft JhengHei UI"/>
            </a:endParaRPr>
          </a:p>
          <a:p>
            <a:pPr marL="142240">
              <a:lnSpc>
                <a:spcPct val="100000"/>
              </a:lnSpc>
              <a:spcBef>
                <a:spcPts val="270"/>
              </a:spcBef>
            </a:pPr>
            <a:r>
              <a:rPr sz="2300" spc="130">
                <a:solidFill>
                  <a:srgbClr val="FFFFFF"/>
                </a:solidFill>
                <a:latin typeface="Arial"/>
                <a:cs typeface="Arial"/>
              </a:rPr>
              <a:t>5%</a:t>
            </a:r>
            <a:endParaRPr sz="23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85"/>
              </a:spcBef>
            </a:pP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华中</a:t>
            </a:r>
            <a:endParaRPr sz="2300">
              <a:latin typeface="Microsoft JhengHei UI"/>
              <a:cs typeface="Microsoft JhengHei UI"/>
            </a:endParaRPr>
          </a:p>
          <a:p>
            <a:pPr marL="142240">
              <a:lnSpc>
                <a:spcPct val="100000"/>
              </a:lnSpc>
              <a:spcBef>
                <a:spcPts val="275"/>
              </a:spcBef>
            </a:pPr>
            <a:r>
              <a:rPr sz="2300" spc="130">
                <a:solidFill>
                  <a:srgbClr val="FFFFFF"/>
                </a:solidFill>
                <a:latin typeface="Arial"/>
                <a:cs typeface="Arial"/>
              </a:rPr>
              <a:t>8%</a:t>
            </a:r>
            <a:endParaRPr sz="23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395179" y="7467561"/>
            <a:ext cx="1361440" cy="795655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370"/>
              </a:spcBef>
              <a:tabLst>
                <a:tab pos="1348105"/>
              </a:tabLst>
            </a:pP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华</a:t>
            </a:r>
            <a:r>
              <a:rPr sz="2300" spc="450">
                <a:solidFill>
                  <a:srgbClr val="FFFFFF"/>
                </a:solidFill>
                <a:latin typeface="Microsoft JhengHei UI"/>
                <a:cs typeface="Microsoft JhengHei UI"/>
              </a:rPr>
              <a:t>南</a:t>
            </a:r>
            <a:r>
              <a:rPr sz="2300" u="sng" spc="1730">
                <a:solidFill>
                  <a:srgbClr val="FFFFFF"/>
                </a:solidFill>
                <a:uFill>
                  <a:solidFill>
                    <a:srgbClr val="D5D5D5"/>
                  </a:solidFill>
                </a:uFill>
                <a:latin typeface="Microsoft JhengHei UI"/>
                <a:cs typeface="Microsoft JhengHei UI"/>
              </a:rPr>
              <a:t> </a:t>
            </a:r>
            <a:r>
              <a:rPr sz="2300" u="sng">
                <a:solidFill>
                  <a:srgbClr val="FFFFFF"/>
                </a:solidFill>
                <a:uFill>
                  <a:solidFill>
                    <a:srgbClr val="D5D5D5"/>
                  </a:solidFill>
                </a:uFill>
                <a:latin typeface="Microsoft JhengHei UI"/>
                <a:cs typeface="Microsoft JhengHei UI"/>
              </a:rPr>
              <a:t>	</a:t>
            </a:r>
            <a:endParaRPr sz="2300">
              <a:latin typeface="Microsoft JhengHei UI"/>
              <a:cs typeface="Microsoft JhengHei UI"/>
            </a:endParaRPr>
          </a:p>
          <a:p>
            <a:pPr marL="12700">
              <a:lnSpc>
                <a:spcPct val="100000"/>
              </a:lnSpc>
              <a:spcBef>
                <a:spcPts val="270"/>
              </a:spcBef>
            </a:pPr>
            <a:r>
              <a:rPr sz="2300" spc="90">
                <a:solidFill>
                  <a:srgbClr val="FFFFFF"/>
                </a:solidFill>
                <a:latin typeface="Arial"/>
                <a:cs typeface="Arial"/>
              </a:rPr>
              <a:t>14%</a:t>
            </a:r>
            <a:endParaRPr sz="2300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2083706" y="9493822"/>
            <a:ext cx="1407160" cy="71755"/>
          </a:xfrm>
          <a:custGeom>
            <a:rect l="l" t="t" r="r" b="b"/>
            <a:pathLst>
              <a:path w="1407160" h="71754">
                <a:moveTo>
                  <a:pt x="1406709" y="0"/>
                </a:moveTo>
                <a:lnTo>
                  <a:pt x="1333413" y="71330"/>
                </a:lnTo>
                <a:lnTo>
                  <a:pt x="0" y="71330"/>
                </a:lnTo>
              </a:path>
            </a:pathLst>
          </a:custGeom>
          <a:ln w="5235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1395179" y="9163853"/>
            <a:ext cx="645160" cy="795655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370"/>
              </a:spcBef>
            </a:pP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⻄北</a:t>
            </a:r>
            <a:endParaRPr sz="2300">
              <a:latin typeface="Microsoft JhengHei UI"/>
              <a:cs typeface="Microsoft JhengHei UI"/>
            </a:endParaRPr>
          </a:p>
          <a:p>
            <a:pPr marL="12700">
              <a:lnSpc>
                <a:spcPct val="100000"/>
              </a:lnSpc>
              <a:spcBef>
                <a:spcPts val="270"/>
              </a:spcBef>
            </a:pPr>
            <a:r>
              <a:rPr sz="2300" spc="90">
                <a:solidFill>
                  <a:srgbClr val="FFFFFF"/>
                </a:solidFill>
                <a:latin typeface="Arial"/>
                <a:cs typeface="Arial"/>
              </a:rPr>
              <a:t>14%</a:t>
            </a:r>
            <a:endParaRPr sz="2300">
              <a:latin typeface="Arial"/>
              <a:cs typeface="Arial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5324445" y="9957812"/>
            <a:ext cx="2335530" cy="68580"/>
          </a:xfrm>
          <a:custGeom>
            <a:rect l="l" t="t" r="r" b="b"/>
            <a:pathLst>
              <a:path w="2335529" h="68579">
                <a:moveTo>
                  <a:pt x="0" y="0"/>
                </a:moveTo>
                <a:lnTo>
                  <a:pt x="0" y="68060"/>
                </a:lnTo>
                <a:lnTo>
                  <a:pt x="2335007" y="68060"/>
                </a:lnTo>
              </a:path>
            </a:pathLst>
          </a:custGeom>
          <a:ln w="5235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 txBox="1"/>
          <p:nvPr/>
        </p:nvSpPr>
        <p:spPr>
          <a:xfrm>
            <a:off x="7708880" y="9625638"/>
            <a:ext cx="645160" cy="795655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70"/>
              </a:spcBef>
            </a:pP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华北</a:t>
            </a:r>
            <a:endParaRPr sz="2300">
              <a:latin typeface="Microsoft JhengHei UI"/>
              <a:cs typeface="Microsoft JhengHei UI"/>
            </a:endParaRPr>
          </a:p>
          <a:p>
            <a:pPr marL="12700">
              <a:lnSpc>
                <a:spcPct val="100000"/>
              </a:lnSpc>
              <a:spcBef>
                <a:spcPts val="270"/>
              </a:spcBef>
            </a:pPr>
            <a:r>
              <a:rPr sz="2300" spc="90">
                <a:solidFill>
                  <a:srgbClr val="FFFFFF"/>
                </a:solidFill>
                <a:latin typeface="Arial"/>
                <a:cs typeface="Arial"/>
              </a:rPr>
              <a:t>15%</a:t>
            </a:r>
            <a:endParaRPr sz="2300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960909" y="7862256"/>
            <a:ext cx="1393190" cy="795655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70"/>
              </a:spcBef>
              <a:tabLst>
                <a:tab pos="703580"/>
              </a:tabLst>
            </a:pPr>
            <a:r>
              <a:rPr sz="3225" b="1" u="sng" spc="2407" baseline="-2583">
                <a:solidFill>
                  <a:srgbClr val="FFFFFF"/>
                </a:solidFill>
                <a:uFill>
                  <a:solidFill>
                    <a:srgbClr val="D5D5D5"/>
                  </a:solidFill>
                </a:uFill>
                <a:latin typeface="Microsoft JhengHei UI"/>
                <a:cs typeface="Microsoft JhengHei UI"/>
              </a:rPr>
              <a:t> 	</a:t>
            </a:r>
            <a:r>
              <a:rPr sz="3225" b="1" spc="-135" baseline="-2583">
                <a:solidFill>
                  <a:srgbClr val="FFFFFF"/>
                </a:solidFill>
                <a:latin typeface="Microsoft JhengHei UI"/>
                <a:cs typeface="Microsoft JhengHei UI"/>
              </a:rPr>
              <a:t> </a:t>
            </a: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⻄南</a:t>
            </a:r>
            <a:endParaRPr sz="2300">
              <a:latin typeface="Microsoft JhengHei UI"/>
              <a:cs typeface="Microsoft JhengHei UI"/>
            </a:endParaRPr>
          </a:p>
          <a:p>
            <a:pPr marL="760095">
              <a:lnSpc>
                <a:spcPct val="100000"/>
              </a:lnSpc>
              <a:spcBef>
                <a:spcPts val="270"/>
              </a:spcBef>
            </a:pPr>
            <a:r>
              <a:rPr sz="2300" spc="90">
                <a:solidFill>
                  <a:srgbClr val="FFFFFF"/>
                </a:solidFill>
                <a:latin typeface="Arial"/>
                <a:cs typeface="Arial"/>
              </a:rPr>
              <a:t>22%</a:t>
            </a:r>
            <a:endParaRPr sz="2300">
              <a:latin typeface="Arial"/>
              <a:cs typeface="Arial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5641065" y="5806106"/>
            <a:ext cx="2023745" cy="74930"/>
          </a:xfrm>
          <a:custGeom>
            <a:rect l="l" t="t" r="r" b="b"/>
            <a:pathLst>
              <a:path w="2023745" h="74929">
                <a:moveTo>
                  <a:pt x="0" y="74377"/>
                </a:moveTo>
                <a:lnTo>
                  <a:pt x="73296" y="0"/>
                </a:lnTo>
                <a:lnTo>
                  <a:pt x="2023622" y="0"/>
                </a:lnTo>
              </a:path>
            </a:pathLst>
          </a:custGeom>
          <a:ln w="5235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7708880" y="5403922"/>
            <a:ext cx="645160" cy="795655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70"/>
              </a:spcBef>
            </a:pP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华东</a:t>
            </a:r>
            <a:endParaRPr sz="2300">
              <a:latin typeface="Microsoft JhengHei UI"/>
              <a:cs typeface="Microsoft JhengHei UI"/>
            </a:endParaRPr>
          </a:p>
          <a:p>
            <a:pPr marL="12700">
              <a:lnSpc>
                <a:spcPct val="100000"/>
              </a:lnSpc>
              <a:spcBef>
                <a:spcPts val="270"/>
              </a:spcBef>
            </a:pPr>
            <a:r>
              <a:rPr sz="2300" spc="90">
                <a:solidFill>
                  <a:srgbClr val="FFFFFF"/>
                </a:solidFill>
                <a:latin typeface="Arial"/>
                <a:cs typeface="Arial"/>
              </a:rPr>
              <a:t>22%</a:t>
            </a:r>
            <a:endParaRPr sz="2300">
              <a:latin typeface="Arial"/>
              <a:cs typeface="Arial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11687078" y="4385801"/>
            <a:ext cx="217804" cy="128270"/>
          </a:xfrm>
          <a:custGeom>
            <a:rect l="l" t="t" r="r" b="b"/>
            <a:pathLst>
              <a:path w="217802" h="128270">
                <a:moveTo>
                  <a:pt x="217804" y="0"/>
                </a:moveTo>
                <a:lnTo>
                  <a:pt x="0" y="0"/>
                </a:lnTo>
                <a:lnTo>
                  <a:pt x="108897" y="127901"/>
                </a:lnTo>
                <a:lnTo>
                  <a:pt x="217804" y="0"/>
                </a:lnTo>
                <a:close/>
              </a:path>
            </a:pathLst>
          </a:custGeom>
          <a:solidFill>
            <a:srgbClr val="F8BA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 flipH="1">
            <a:off x="10245761" y="6738015"/>
            <a:ext cx="0" cy="3120390"/>
          </a:xfrm>
          <a:custGeom>
            <a:rect l="l" t="t" r="r" b="b"/>
            <a:pathLst>
              <a:path h="3120390">
                <a:moveTo>
                  <a:pt x="0" y="3120323"/>
                </a:moveTo>
                <a:lnTo>
                  <a:pt x="0" y="0"/>
                </a:lnTo>
              </a:path>
            </a:pathLst>
          </a:custGeom>
          <a:ln w="5235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 txBox="1"/>
          <p:nvPr/>
        </p:nvSpPr>
        <p:spPr>
          <a:xfrm>
            <a:off x="9912818" y="9709125"/>
            <a:ext cx="153670" cy="302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spc="5">
                <a:solidFill>
                  <a:srgbClr val="FFFFFF"/>
                </a:solidFill>
                <a:latin typeface="Arial"/>
                <a:cs typeface="Arial"/>
              </a:rPr>
              <a:t>0</a:t>
            </a:r>
            <a:endParaRPr sz="1800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9336459" y="8147244"/>
            <a:ext cx="730250" cy="302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spc="5">
                <a:solidFill>
                  <a:srgbClr val="FFFFFF"/>
                </a:solidFill>
                <a:latin typeface="Arial"/>
                <a:cs typeface="Arial"/>
              </a:rPr>
              <a:t>20,000</a:t>
            </a:r>
            <a:endParaRPr sz="1800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9336459" y="6585363"/>
            <a:ext cx="730250" cy="302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spc="5">
                <a:solidFill>
                  <a:srgbClr val="FFFFFF"/>
                </a:solidFill>
                <a:latin typeface="Arial"/>
                <a:cs typeface="Arial"/>
              </a:rPr>
              <a:t>40,000</a:t>
            </a:r>
            <a:endParaRPr sz="1800">
              <a:latin typeface="Arial"/>
              <a:cs typeface="Arial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10245761" y="9858338"/>
            <a:ext cx="7937500" cy="0"/>
          </a:xfrm>
          <a:custGeom>
            <a:rect l="l" t="t" r="r" b="b"/>
            <a:pathLst>
              <a:path w="7937500">
                <a:moveTo>
                  <a:pt x="0" y="0"/>
                </a:moveTo>
                <a:lnTo>
                  <a:pt x="7936931" y="0"/>
                </a:lnTo>
              </a:path>
            </a:pathLst>
          </a:custGeom>
          <a:ln w="5235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 txBox="1"/>
          <p:nvPr/>
        </p:nvSpPr>
        <p:spPr>
          <a:xfrm>
            <a:off x="10530047" y="10013291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华东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11664033" y="10013291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⻄南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12798030" y="10013291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华北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13932016" y="10013291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⻄北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15066014" y="10013291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华南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16200000" y="10013291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华中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17333998" y="10013291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东北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10826895" y="6743250"/>
            <a:ext cx="325120" cy="3110230"/>
          </a:xfrm>
          <a:custGeom>
            <a:rect l="l" t="t" r="r" b="b"/>
            <a:pathLst>
              <a:path w="325120" h="3110229">
                <a:moveTo>
                  <a:pt x="162303" y="3109852"/>
                </a:moveTo>
                <a:lnTo>
                  <a:pt x="118695" y="3108061"/>
                </a:lnTo>
                <a:lnTo>
                  <a:pt x="59139" y="3088944"/>
                </a:lnTo>
                <a:lnTo>
                  <a:pt x="20904" y="3050713"/>
                </a:lnTo>
                <a:lnTo>
                  <a:pt x="3679" y="3006517"/>
                </a:lnTo>
                <a:lnTo>
                  <a:pt x="136" y="2950255"/>
                </a:lnTo>
                <a:lnTo>
                  <a:pt x="0" y="2911415"/>
                </a:lnTo>
                <a:lnTo>
                  <a:pt x="0" y="198437"/>
                </a:lnTo>
                <a:lnTo>
                  <a:pt x="136" y="159597"/>
                </a:lnTo>
                <a:lnTo>
                  <a:pt x="3679" y="103335"/>
                </a:lnTo>
                <a:lnTo>
                  <a:pt x="20904" y="59139"/>
                </a:lnTo>
                <a:lnTo>
                  <a:pt x="59139" y="20908"/>
                </a:lnTo>
                <a:lnTo>
                  <a:pt x="98634" y="4469"/>
                </a:lnTo>
                <a:lnTo>
                  <a:pt x="140934" y="399"/>
                </a:lnTo>
                <a:lnTo>
                  <a:pt x="162298" y="0"/>
                </a:lnTo>
                <a:lnTo>
                  <a:pt x="183662" y="399"/>
                </a:lnTo>
                <a:lnTo>
                  <a:pt x="225962" y="4469"/>
                </a:lnTo>
                <a:lnTo>
                  <a:pt x="265457" y="20908"/>
                </a:lnTo>
                <a:lnTo>
                  <a:pt x="303692" y="59139"/>
                </a:lnTo>
                <a:lnTo>
                  <a:pt x="320917" y="103335"/>
                </a:lnTo>
                <a:lnTo>
                  <a:pt x="324461" y="159597"/>
                </a:lnTo>
                <a:lnTo>
                  <a:pt x="324597" y="198437"/>
                </a:lnTo>
                <a:lnTo>
                  <a:pt x="324597" y="2911415"/>
                </a:lnTo>
                <a:lnTo>
                  <a:pt x="324461" y="2950255"/>
                </a:lnTo>
                <a:lnTo>
                  <a:pt x="320917" y="3006517"/>
                </a:lnTo>
                <a:lnTo>
                  <a:pt x="303692" y="3050713"/>
                </a:lnTo>
                <a:lnTo>
                  <a:pt x="265457" y="3088944"/>
                </a:lnTo>
                <a:lnTo>
                  <a:pt x="225962" y="3105382"/>
                </a:lnTo>
                <a:lnTo>
                  <a:pt x="183662" y="3109453"/>
                </a:lnTo>
                <a:lnTo>
                  <a:pt x="162303" y="3109852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11968222" y="6785133"/>
            <a:ext cx="325120" cy="3068320"/>
          </a:xfrm>
          <a:custGeom>
            <a:rect l="l" t="t" r="r" b="b"/>
            <a:pathLst>
              <a:path w="325120" h="3068320">
                <a:moveTo>
                  <a:pt x="162299" y="3067969"/>
                </a:moveTo>
                <a:lnTo>
                  <a:pt x="118695" y="3066177"/>
                </a:lnTo>
                <a:lnTo>
                  <a:pt x="59139" y="3047060"/>
                </a:lnTo>
                <a:lnTo>
                  <a:pt x="20904" y="3008829"/>
                </a:lnTo>
                <a:lnTo>
                  <a:pt x="3679" y="2964633"/>
                </a:lnTo>
                <a:lnTo>
                  <a:pt x="136" y="2908371"/>
                </a:lnTo>
                <a:lnTo>
                  <a:pt x="0" y="2869538"/>
                </a:lnTo>
                <a:lnTo>
                  <a:pt x="0" y="198430"/>
                </a:lnTo>
                <a:lnTo>
                  <a:pt x="136" y="159597"/>
                </a:lnTo>
                <a:lnTo>
                  <a:pt x="3679" y="103335"/>
                </a:lnTo>
                <a:lnTo>
                  <a:pt x="20904" y="59139"/>
                </a:lnTo>
                <a:lnTo>
                  <a:pt x="59139" y="20908"/>
                </a:lnTo>
                <a:lnTo>
                  <a:pt x="98634" y="4469"/>
                </a:lnTo>
                <a:lnTo>
                  <a:pt x="140934" y="398"/>
                </a:lnTo>
                <a:lnTo>
                  <a:pt x="162285" y="0"/>
                </a:lnTo>
                <a:lnTo>
                  <a:pt x="183662" y="398"/>
                </a:lnTo>
                <a:lnTo>
                  <a:pt x="225962" y="4469"/>
                </a:lnTo>
                <a:lnTo>
                  <a:pt x="265457" y="20908"/>
                </a:lnTo>
                <a:lnTo>
                  <a:pt x="303692" y="59139"/>
                </a:lnTo>
                <a:lnTo>
                  <a:pt x="320917" y="103335"/>
                </a:lnTo>
                <a:lnTo>
                  <a:pt x="324460" y="159597"/>
                </a:lnTo>
                <a:lnTo>
                  <a:pt x="324597" y="198430"/>
                </a:lnTo>
                <a:lnTo>
                  <a:pt x="324597" y="2869538"/>
                </a:lnTo>
                <a:lnTo>
                  <a:pt x="324460" y="2908371"/>
                </a:lnTo>
                <a:lnTo>
                  <a:pt x="320917" y="2964633"/>
                </a:lnTo>
                <a:lnTo>
                  <a:pt x="303692" y="3008829"/>
                </a:lnTo>
                <a:lnTo>
                  <a:pt x="265457" y="3047060"/>
                </a:lnTo>
                <a:lnTo>
                  <a:pt x="225962" y="3063499"/>
                </a:lnTo>
                <a:lnTo>
                  <a:pt x="183662" y="3067569"/>
                </a:lnTo>
                <a:lnTo>
                  <a:pt x="162299" y="3067969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13099076" y="7717042"/>
            <a:ext cx="325120" cy="2136140"/>
          </a:xfrm>
          <a:custGeom>
            <a:rect l="l" t="t" r="r" b="b"/>
            <a:pathLst>
              <a:path w="325119" h="2136140">
                <a:moveTo>
                  <a:pt x="162299" y="2136060"/>
                </a:moveTo>
                <a:lnTo>
                  <a:pt x="118694" y="2134268"/>
                </a:lnTo>
                <a:lnTo>
                  <a:pt x="59139" y="2115152"/>
                </a:lnTo>
                <a:lnTo>
                  <a:pt x="20904" y="2076920"/>
                </a:lnTo>
                <a:lnTo>
                  <a:pt x="3679" y="2032725"/>
                </a:lnTo>
                <a:lnTo>
                  <a:pt x="135" y="1976462"/>
                </a:lnTo>
                <a:lnTo>
                  <a:pt x="0" y="1937712"/>
                </a:lnTo>
                <a:lnTo>
                  <a:pt x="0" y="198348"/>
                </a:lnTo>
                <a:lnTo>
                  <a:pt x="135" y="159597"/>
                </a:lnTo>
                <a:lnTo>
                  <a:pt x="3679" y="103335"/>
                </a:lnTo>
                <a:lnTo>
                  <a:pt x="20904" y="59139"/>
                </a:lnTo>
                <a:lnTo>
                  <a:pt x="59139" y="20908"/>
                </a:lnTo>
                <a:lnTo>
                  <a:pt x="98634" y="4469"/>
                </a:lnTo>
                <a:lnTo>
                  <a:pt x="140934" y="399"/>
                </a:lnTo>
                <a:lnTo>
                  <a:pt x="162298" y="0"/>
                </a:lnTo>
                <a:lnTo>
                  <a:pt x="183662" y="399"/>
                </a:lnTo>
                <a:lnTo>
                  <a:pt x="225961" y="4469"/>
                </a:lnTo>
                <a:lnTo>
                  <a:pt x="265457" y="20908"/>
                </a:lnTo>
                <a:lnTo>
                  <a:pt x="303691" y="59139"/>
                </a:lnTo>
                <a:lnTo>
                  <a:pt x="320917" y="103335"/>
                </a:lnTo>
                <a:lnTo>
                  <a:pt x="324460" y="159597"/>
                </a:lnTo>
                <a:lnTo>
                  <a:pt x="324596" y="198348"/>
                </a:lnTo>
                <a:lnTo>
                  <a:pt x="324596" y="1937712"/>
                </a:lnTo>
                <a:lnTo>
                  <a:pt x="324460" y="1976462"/>
                </a:lnTo>
                <a:lnTo>
                  <a:pt x="320917" y="2032725"/>
                </a:lnTo>
                <a:lnTo>
                  <a:pt x="303691" y="2076920"/>
                </a:lnTo>
                <a:lnTo>
                  <a:pt x="265457" y="2115152"/>
                </a:lnTo>
                <a:lnTo>
                  <a:pt x="225961" y="2131590"/>
                </a:lnTo>
                <a:lnTo>
                  <a:pt x="183662" y="2135661"/>
                </a:lnTo>
                <a:lnTo>
                  <a:pt x="162299" y="2136060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14229931" y="7915989"/>
            <a:ext cx="325120" cy="1937385"/>
          </a:xfrm>
          <a:custGeom>
            <a:rect l="l" t="t" r="r" b="b"/>
            <a:pathLst>
              <a:path w="325119" h="1937382">
                <a:moveTo>
                  <a:pt x="162307" y="1937113"/>
                </a:moveTo>
                <a:lnTo>
                  <a:pt x="118695" y="1935322"/>
                </a:lnTo>
                <a:lnTo>
                  <a:pt x="59139" y="1916205"/>
                </a:lnTo>
                <a:lnTo>
                  <a:pt x="20904" y="1877974"/>
                </a:lnTo>
                <a:lnTo>
                  <a:pt x="3679" y="1833778"/>
                </a:lnTo>
                <a:lnTo>
                  <a:pt x="136" y="1777515"/>
                </a:lnTo>
                <a:lnTo>
                  <a:pt x="0" y="1738688"/>
                </a:lnTo>
                <a:lnTo>
                  <a:pt x="0" y="198425"/>
                </a:lnTo>
                <a:lnTo>
                  <a:pt x="136" y="159597"/>
                </a:lnTo>
                <a:lnTo>
                  <a:pt x="3679" y="103335"/>
                </a:lnTo>
                <a:lnTo>
                  <a:pt x="20904" y="59139"/>
                </a:lnTo>
                <a:lnTo>
                  <a:pt x="59139" y="20908"/>
                </a:lnTo>
                <a:lnTo>
                  <a:pt x="98634" y="4469"/>
                </a:lnTo>
                <a:lnTo>
                  <a:pt x="140934" y="399"/>
                </a:lnTo>
                <a:lnTo>
                  <a:pt x="162298" y="0"/>
                </a:lnTo>
                <a:lnTo>
                  <a:pt x="183662" y="399"/>
                </a:lnTo>
                <a:lnTo>
                  <a:pt x="225962" y="4469"/>
                </a:lnTo>
                <a:lnTo>
                  <a:pt x="265457" y="20908"/>
                </a:lnTo>
                <a:lnTo>
                  <a:pt x="303692" y="59139"/>
                </a:lnTo>
                <a:lnTo>
                  <a:pt x="320917" y="103335"/>
                </a:lnTo>
                <a:lnTo>
                  <a:pt x="324460" y="159597"/>
                </a:lnTo>
                <a:lnTo>
                  <a:pt x="324597" y="198425"/>
                </a:lnTo>
                <a:lnTo>
                  <a:pt x="324597" y="1738688"/>
                </a:lnTo>
                <a:lnTo>
                  <a:pt x="324460" y="1777515"/>
                </a:lnTo>
                <a:lnTo>
                  <a:pt x="320917" y="1833778"/>
                </a:lnTo>
                <a:lnTo>
                  <a:pt x="303692" y="1877974"/>
                </a:lnTo>
                <a:lnTo>
                  <a:pt x="265457" y="1916205"/>
                </a:lnTo>
                <a:lnTo>
                  <a:pt x="225962" y="1932643"/>
                </a:lnTo>
                <a:lnTo>
                  <a:pt x="183662" y="1936714"/>
                </a:lnTo>
                <a:lnTo>
                  <a:pt x="162307" y="1937113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15371260" y="7915989"/>
            <a:ext cx="325120" cy="1937385"/>
          </a:xfrm>
          <a:custGeom>
            <a:rect l="l" t="t" r="r" b="b"/>
            <a:pathLst>
              <a:path w="325119" h="1937382">
                <a:moveTo>
                  <a:pt x="162306" y="1937113"/>
                </a:moveTo>
                <a:lnTo>
                  <a:pt x="118694" y="1935322"/>
                </a:lnTo>
                <a:lnTo>
                  <a:pt x="59138" y="1916205"/>
                </a:lnTo>
                <a:lnTo>
                  <a:pt x="20904" y="1877974"/>
                </a:lnTo>
                <a:lnTo>
                  <a:pt x="3678" y="1833778"/>
                </a:lnTo>
                <a:lnTo>
                  <a:pt x="135" y="1777515"/>
                </a:lnTo>
                <a:lnTo>
                  <a:pt x="0" y="1738854"/>
                </a:lnTo>
                <a:lnTo>
                  <a:pt x="0" y="198259"/>
                </a:lnTo>
                <a:lnTo>
                  <a:pt x="135" y="159597"/>
                </a:lnTo>
                <a:lnTo>
                  <a:pt x="3678" y="103335"/>
                </a:lnTo>
                <a:lnTo>
                  <a:pt x="20904" y="59139"/>
                </a:lnTo>
                <a:lnTo>
                  <a:pt x="59138" y="20908"/>
                </a:lnTo>
                <a:lnTo>
                  <a:pt x="98634" y="4469"/>
                </a:lnTo>
                <a:lnTo>
                  <a:pt x="140934" y="399"/>
                </a:lnTo>
                <a:lnTo>
                  <a:pt x="162297" y="0"/>
                </a:lnTo>
                <a:lnTo>
                  <a:pt x="183661" y="399"/>
                </a:lnTo>
                <a:lnTo>
                  <a:pt x="225961" y="4469"/>
                </a:lnTo>
                <a:lnTo>
                  <a:pt x="265457" y="20908"/>
                </a:lnTo>
                <a:lnTo>
                  <a:pt x="303691" y="59139"/>
                </a:lnTo>
                <a:lnTo>
                  <a:pt x="320916" y="103335"/>
                </a:lnTo>
                <a:lnTo>
                  <a:pt x="324460" y="159597"/>
                </a:lnTo>
                <a:lnTo>
                  <a:pt x="324595" y="198259"/>
                </a:lnTo>
                <a:lnTo>
                  <a:pt x="324595" y="1738854"/>
                </a:lnTo>
                <a:lnTo>
                  <a:pt x="324460" y="1777515"/>
                </a:lnTo>
                <a:lnTo>
                  <a:pt x="320916" y="1833778"/>
                </a:lnTo>
                <a:lnTo>
                  <a:pt x="303691" y="1877974"/>
                </a:lnTo>
                <a:lnTo>
                  <a:pt x="265457" y="1916205"/>
                </a:lnTo>
                <a:lnTo>
                  <a:pt x="225961" y="1932643"/>
                </a:lnTo>
                <a:lnTo>
                  <a:pt x="183661" y="1936714"/>
                </a:lnTo>
                <a:lnTo>
                  <a:pt x="162306" y="1937113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16502115" y="8753660"/>
            <a:ext cx="325120" cy="1099820"/>
          </a:xfrm>
          <a:custGeom>
            <a:rect l="l" t="t" r="r" b="b"/>
            <a:pathLst>
              <a:path w="325119" h="1099820">
                <a:moveTo>
                  <a:pt x="162299" y="1099442"/>
                </a:moveTo>
                <a:lnTo>
                  <a:pt x="118695" y="1097651"/>
                </a:lnTo>
                <a:lnTo>
                  <a:pt x="59139" y="1078534"/>
                </a:lnTo>
                <a:lnTo>
                  <a:pt x="20904" y="1040303"/>
                </a:lnTo>
                <a:lnTo>
                  <a:pt x="3679" y="996107"/>
                </a:lnTo>
                <a:lnTo>
                  <a:pt x="136" y="939845"/>
                </a:lnTo>
                <a:lnTo>
                  <a:pt x="0" y="900998"/>
                </a:lnTo>
                <a:lnTo>
                  <a:pt x="0" y="198444"/>
                </a:lnTo>
                <a:lnTo>
                  <a:pt x="136" y="159597"/>
                </a:lnTo>
                <a:lnTo>
                  <a:pt x="3679" y="103335"/>
                </a:lnTo>
                <a:lnTo>
                  <a:pt x="20904" y="59139"/>
                </a:lnTo>
                <a:lnTo>
                  <a:pt x="59139" y="20908"/>
                </a:lnTo>
                <a:lnTo>
                  <a:pt x="98634" y="4469"/>
                </a:lnTo>
                <a:lnTo>
                  <a:pt x="140934" y="399"/>
                </a:lnTo>
                <a:lnTo>
                  <a:pt x="162294" y="0"/>
                </a:lnTo>
                <a:lnTo>
                  <a:pt x="183662" y="399"/>
                </a:lnTo>
                <a:lnTo>
                  <a:pt x="225962" y="4469"/>
                </a:lnTo>
                <a:lnTo>
                  <a:pt x="265457" y="20908"/>
                </a:lnTo>
                <a:lnTo>
                  <a:pt x="303692" y="59139"/>
                </a:lnTo>
                <a:lnTo>
                  <a:pt x="320917" y="103335"/>
                </a:lnTo>
                <a:lnTo>
                  <a:pt x="324461" y="159597"/>
                </a:lnTo>
                <a:lnTo>
                  <a:pt x="324597" y="198444"/>
                </a:lnTo>
                <a:lnTo>
                  <a:pt x="324597" y="900998"/>
                </a:lnTo>
                <a:lnTo>
                  <a:pt x="324461" y="939845"/>
                </a:lnTo>
                <a:lnTo>
                  <a:pt x="320917" y="996107"/>
                </a:lnTo>
                <a:lnTo>
                  <a:pt x="303692" y="1040303"/>
                </a:lnTo>
                <a:lnTo>
                  <a:pt x="265457" y="1078534"/>
                </a:lnTo>
                <a:lnTo>
                  <a:pt x="225962" y="1094972"/>
                </a:lnTo>
                <a:lnTo>
                  <a:pt x="183662" y="1099043"/>
                </a:lnTo>
                <a:lnTo>
                  <a:pt x="162299" y="1099442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17632972" y="9193437"/>
            <a:ext cx="325120" cy="659765"/>
          </a:xfrm>
          <a:custGeom>
            <a:rect l="l" t="t" r="r" b="b"/>
            <a:pathLst>
              <a:path w="325119" h="659765">
                <a:moveTo>
                  <a:pt x="162297" y="659665"/>
                </a:moveTo>
                <a:lnTo>
                  <a:pt x="118693" y="657873"/>
                </a:lnTo>
                <a:lnTo>
                  <a:pt x="59138" y="638757"/>
                </a:lnTo>
                <a:lnTo>
                  <a:pt x="20903" y="600526"/>
                </a:lnTo>
                <a:lnTo>
                  <a:pt x="3678" y="556330"/>
                </a:lnTo>
                <a:lnTo>
                  <a:pt x="134" y="500067"/>
                </a:lnTo>
                <a:lnTo>
                  <a:pt x="0" y="461572"/>
                </a:lnTo>
                <a:lnTo>
                  <a:pt x="0" y="198093"/>
                </a:lnTo>
                <a:lnTo>
                  <a:pt x="134" y="159597"/>
                </a:lnTo>
                <a:lnTo>
                  <a:pt x="3678" y="103335"/>
                </a:lnTo>
                <a:lnTo>
                  <a:pt x="20903" y="59139"/>
                </a:lnTo>
                <a:lnTo>
                  <a:pt x="59138" y="20908"/>
                </a:lnTo>
                <a:lnTo>
                  <a:pt x="98633" y="4469"/>
                </a:lnTo>
                <a:lnTo>
                  <a:pt x="140933" y="399"/>
                </a:lnTo>
                <a:lnTo>
                  <a:pt x="162289" y="0"/>
                </a:lnTo>
                <a:lnTo>
                  <a:pt x="183661" y="399"/>
                </a:lnTo>
                <a:lnTo>
                  <a:pt x="225961" y="4469"/>
                </a:lnTo>
                <a:lnTo>
                  <a:pt x="265456" y="20908"/>
                </a:lnTo>
                <a:lnTo>
                  <a:pt x="303690" y="59139"/>
                </a:lnTo>
                <a:lnTo>
                  <a:pt x="320916" y="103335"/>
                </a:lnTo>
                <a:lnTo>
                  <a:pt x="324459" y="159597"/>
                </a:lnTo>
                <a:lnTo>
                  <a:pt x="324594" y="198093"/>
                </a:lnTo>
                <a:lnTo>
                  <a:pt x="324594" y="461572"/>
                </a:lnTo>
                <a:lnTo>
                  <a:pt x="324459" y="500067"/>
                </a:lnTo>
                <a:lnTo>
                  <a:pt x="320916" y="556330"/>
                </a:lnTo>
                <a:lnTo>
                  <a:pt x="303690" y="600526"/>
                </a:lnTo>
                <a:lnTo>
                  <a:pt x="265456" y="638757"/>
                </a:lnTo>
                <a:lnTo>
                  <a:pt x="225961" y="655195"/>
                </a:lnTo>
                <a:lnTo>
                  <a:pt x="183661" y="659266"/>
                </a:lnTo>
                <a:lnTo>
                  <a:pt x="162297" y="659665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10470885" y="8010227"/>
            <a:ext cx="325120" cy="1843405"/>
          </a:xfrm>
          <a:custGeom>
            <a:rect l="l" t="t" r="r" b="b"/>
            <a:pathLst>
              <a:path w="325120" h="1843404">
                <a:moveTo>
                  <a:pt x="162298" y="1842875"/>
                </a:moveTo>
                <a:lnTo>
                  <a:pt x="118694" y="1841084"/>
                </a:lnTo>
                <a:lnTo>
                  <a:pt x="59138" y="1821967"/>
                </a:lnTo>
                <a:lnTo>
                  <a:pt x="20904" y="1783736"/>
                </a:lnTo>
                <a:lnTo>
                  <a:pt x="3678" y="1739540"/>
                </a:lnTo>
                <a:lnTo>
                  <a:pt x="135" y="1683277"/>
                </a:lnTo>
                <a:lnTo>
                  <a:pt x="0" y="1644615"/>
                </a:lnTo>
                <a:lnTo>
                  <a:pt x="0" y="198260"/>
                </a:lnTo>
                <a:lnTo>
                  <a:pt x="135" y="159597"/>
                </a:lnTo>
                <a:lnTo>
                  <a:pt x="3678" y="103335"/>
                </a:lnTo>
                <a:lnTo>
                  <a:pt x="20904" y="59139"/>
                </a:lnTo>
                <a:lnTo>
                  <a:pt x="59138" y="20908"/>
                </a:lnTo>
                <a:lnTo>
                  <a:pt x="98634" y="4469"/>
                </a:lnTo>
                <a:lnTo>
                  <a:pt x="140934" y="399"/>
                </a:lnTo>
                <a:lnTo>
                  <a:pt x="162297" y="0"/>
                </a:lnTo>
                <a:lnTo>
                  <a:pt x="183661" y="399"/>
                </a:lnTo>
                <a:lnTo>
                  <a:pt x="225961" y="4469"/>
                </a:lnTo>
                <a:lnTo>
                  <a:pt x="265457" y="20908"/>
                </a:lnTo>
                <a:lnTo>
                  <a:pt x="303691" y="59139"/>
                </a:lnTo>
                <a:lnTo>
                  <a:pt x="320916" y="103335"/>
                </a:lnTo>
                <a:lnTo>
                  <a:pt x="324460" y="159597"/>
                </a:lnTo>
                <a:lnTo>
                  <a:pt x="324595" y="198260"/>
                </a:lnTo>
                <a:lnTo>
                  <a:pt x="324595" y="1644615"/>
                </a:lnTo>
                <a:lnTo>
                  <a:pt x="324460" y="1683277"/>
                </a:lnTo>
                <a:lnTo>
                  <a:pt x="320916" y="1739540"/>
                </a:lnTo>
                <a:lnTo>
                  <a:pt x="303691" y="1783736"/>
                </a:lnTo>
                <a:lnTo>
                  <a:pt x="265457" y="1821967"/>
                </a:lnTo>
                <a:lnTo>
                  <a:pt x="225961" y="1838405"/>
                </a:lnTo>
                <a:lnTo>
                  <a:pt x="183661" y="1842476"/>
                </a:lnTo>
                <a:lnTo>
                  <a:pt x="162298" y="1842875"/>
                </a:lnTo>
                <a:close/>
              </a:path>
            </a:pathLst>
          </a:custGeom>
          <a:solidFill>
            <a:srgbClr val="00A0F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11612212" y="7413387"/>
            <a:ext cx="325120" cy="2440305"/>
          </a:xfrm>
          <a:custGeom>
            <a:rect l="l" t="t" r="r" b="b"/>
            <a:pathLst>
              <a:path w="325120" h="2440304">
                <a:moveTo>
                  <a:pt x="162299" y="2439716"/>
                </a:moveTo>
                <a:lnTo>
                  <a:pt x="118694" y="2437924"/>
                </a:lnTo>
                <a:lnTo>
                  <a:pt x="59138" y="2418807"/>
                </a:lnTo>
                <a:lnTo>
                  <a:pt x="20904" y="2380576"/>
                </a:lnTo>
                <a:lnTo>
                  <a:pt x="3678" y="2336380"/>
                </a:lnTo>
                <a:lnTo>
                  <a:pt x="135" y="2280118"/>
                </a:lnTo>
                <a:lnTo>
                  <a:pt x="0" y="2241462"/>
                </a:lnTo>
                <a:lnTo>
                  <a:pt x="0" y="198253"/>
                </a:lnTo>
                <a:lnTo>
                  <a:pt x="135" y="159597"/>
                </a:lnTo>
                <a:lnTo>
                  <a:pt x="3678" y="103335"/>
                </a:lnTo>
                <a:lnTo>
                  <a:pt x="20904" y="59139"/>
                </a:lnTo>
                <a:lnTo>
                  <a:pt x="59138" y="20908"/>
                </a:lnTo>
                <a:lnTo>
                  <a:pt x="98634" y="4469"/>
                </a:lnTo>
                <a:lnTo>
                  <a:pt x="140934" y="399"/>
                </a:lnTo>
                <a:lnTo>
                  <a:pt x="162297" y="0"/>
                </a:lnTo>
                <a:lnTo>
                  <a:pt x="183661" y="399"/>
                </a:lnTo>
                <a:lnTo>
                  <a:pt x="225961" y="4469"/>
                </a:lnTo>
                <a:lnTo>
                  <a:pt x="265457" y="20908"/>
                </a:lnTo>
                <a:lnTo>
                  <a:pt x="303691" y="59139"/>
                </a:lnTo>
                <a:lnTo>
                  <a:pt x="320916" y="103335"/>
                </a:lnTo>
                <a:lnTo>
                  <a:pt x="324460" y="159597"/>
                </a:lnTo>
                <a:lnTo>
                  <a:pt x="324595" y="198253"/>
                </a:lnTo>
                <a:lnTo>
                  <a:pt x="324595" y="2241462"/>
                </a:lnTo>
                <a:lnTo>
                  <a:pt x="324460" y="2280118"/>
                </a:lnTo>
                <a:lnTo>
                  <a:pt x="320916" y="2336380"/>
                </a:lnTo>
                <a:lnTo>
                  <a:pt x="303691" y="2380576"/>
                </a:lnTo>
                <a:lnTo>
                  <a:pt x="265457" y="2418807"/>
                </a:lnTo>
                <a:lnTo>
                  <a:pt x="225961" y="2435246"/>
                </a:lnTo>
                <a:lnTo>
                  <a:pt x="183661" y="2439317"/>
                </a:lnTo>
                <a:lnTo>
                  <a:pt x="162299" y="2439716"/>
                </a:lnTo>
                <a:close/>
              </a:path>
            </a:pathLst>
          </a:custGeom>
          <a:solidFill>
            <a:srgbClr val="00A0F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12743067" y="8879310"/>
            <a:ext cx="325120" cy="974090"/>
          </a:xfrm>
          <a:custGeom>
            <a:rect l="l" t="t" r="r" b="b"/>
            <a:pathLst>
              <a:path w="325119" h="974090">
                <a:moveTo>
                  <a:pt x="162302" y="973792"/>
                </a:moveTo>
                <a:lnTo>
                  <a:pt x="118695" y="972000"/>
                </a:lnTo>
                <a:lnTo>
                  <a:pt x="59139" y="952883"/>
                </a:lnTo>
                <a:lnTo>
                  <a:pt x="20904" y="914652"/>
                </a:lnTo>
                <a:lnTo>
                  <a:pt x="3679" y="870456"/>
                </a:lnTo>
                <a:lnTo>
                  <a:pt x="136" y="814194"/>
                </a:lnTo>
                <a:lnTo>
                  <a:pt x="0" y="775353"/>
                </a:lnTo>
                <a:lnTo>
                  <a:pt x="0" y="198439"/>
                </a:lnTo>
                <a:lnTo>
                  <a:pt x="136" y="159597"/>
                </a:lnTo>
                <a:lnTo>
                  <a:pt x="3679" y="103335"/>
                </a:lnTo>
                <a:lnTo>
                  <a:pt x="20904" y="59139"/>
                </a:lnTo>
                <a:lnTo>
                  <a:pt x="59139" y="20908"/>
                </a:lnTo>
                <a:lnTo>
                  <a:pt x="98634" y="4469"/>
                </a:lnTo>
                <a:lnTo>
                  <a:pt x="140934" y="399"/>
                </a:lnTo>
                <a:lnTo>
                  <a:pt x="162298" y="0"/>
                </a:lnTo>
                <a:lnTo>
                  <a:pt x="183662" y="399"/>
                </a:lnTo>
                <a:lnTo>
                  <a:pt x="225962" y="4469"/>
                </a:lnTo>
                <a:lnTo>
                  <a:pt x="265457" y="20908"/>
                </a:lnTo>
                <a:lnTo>
                  <a:pt x="303692" y="59139"/>
                </a:lnTo>
                <a:lnTo>
                  <a:pt x="320917" y="103335"/>
                </a:lnTo>
                <a:lnTo>
                  <a:pt x="324461" y="159597"/>
                </a:lnTo>
                <a:lnTo>
                  <a:pt x="324597" y="198439"/>
                </a:lnTo>
                <a:lnTo>
                  <a:pt x="324597" y="775353"/>
                </a:lnTo>
                <a:lnTo>
                  <a:pt x="324461" y="814194"/>
                </a:lnTo>
                <a:lnTo>
                  <a:pt x="320917" y="870456"/>
                </a:lnTo>
                <a:lnTo>
                  <a:pt x="303692" y="914652"/>
                </a:lnTo>
                <a:lnTo>
                  <a:pt x="265457" y="952883"/>
                </a:lnTo>
                <a:lnTo>
                  <a:pt x="225962" y="969322"/>
                </a:lnTo>
                <a:lnTo>
                  <a:pt x="183662" y="973393"/>
                </a:lnTo>
                <a:lnTo>
                  <a:pt x="162302" y="973792"/>
                </a:lnTo>
                <a:close/>
              </a:path>
            </a:pathLst>
          </a:custGeom>
          <a:solidFill>
            <a:srgbClr val="00A0F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13873924" y="8607067"/>
            <a:ext cx="325120" cy="1246505"/>
          </a:xfrm>
          <a:custGeom>
            <a:rect l="l" t="t" r="r" b="b"/>
            <a:pathLst>
              <a:path w="325119" h="1246504">
                <a:moveTo>
                  <a:pt x="162298" y="1246035"/>
                </a:moveTo>
                <a:lnTo>
                  <a:pt x="118694" y="1244243"/>
                </a:lnTo>
                <a:lnTo>
                  <a:pt x="59139" y="1225126"/>
                </a:lnTo>
                <a:lnTo>
                  <a:pt x="20904" y="1186895"/>
                </a:lnTo>
                <a:lnTo>
                  <a:pt x="3679" y="1142699"/>
                </a:lnTo>
                <a:lnTo>
                  <a:pt x="135" y="1086437"/>
                </a:lnTo>
                <a:lnTo>
                  <a:pt x="0" y="1047679"/>
                </a:lnTo>
                <a:lnTo>
                  <a:pt x="0" y="198356"/>
                </a:lnTo>
                <a:lnTo>
                  <a:pt x="135" y="159597"/>
                </a:lnTo>
                <a:lnTo>
                  <a:pt x="3679" y="103335"/>
                </a:lnTo>
                <a:lnTo>
                  <a:pt x="20904" y="59139"/>
                </a:lnTo>
                <a:lnTo>
                  <a:pt x="59139" y="20908"/>
                </a:lnTo>
                <a:lnTo>
                  <a:pt x="98634" y="4469"/>
                </a:lnTo>
                <a:lnTo>
                  <a:pt x="140934" y="399"/>
                </a:lnTo>
                <a:lnTo>
                  <a:pt x="162294" y="0"/>
                </a:lnTo>
                <a:lnTo>
                  <a:pt x="183662" y="399"/>
                </a:lnTo>
                <a:lnTo>
                  <a:pt x="225961" y="4469"/>
                </a:lnTo>
                <a:lnTo>
                  <a:pt x="265457" y="20908"/>
                </a:lnTo>
                <a:lnTo>
                  <a:pt x="303691" y="59139"/>
                </a:lnTo>
                <a:lnTo>
                  <a:pt x="320917" y="103335"/>
                </a:lnTo>
                <a:lnTo>
                  <a:pt x="324460" y="159597"/>
                </a:lnTo>
                <a:lnTo>
                  <a:pt x="324596" y="198356"/>
                </a:lnTo>
                <a:lnTo>
                  <a:pt x="324596" y="1047679"/>
                </a:lnTo>
                <a:lnTo>
                  <a:pt x="324460" y="1086437"/>
                </a:lnTo>
                <a:lnTo>
                  <a:pt x="320917" y="1142699"/>
                </a:lnTo>
                <a:lnTo>
                  <a:pt x="303691" y="1186895"/>
                </a:lnTo>
                <a:lnTo>
                  <a:pt x="265457" y="1225126"/>
                </a:lnTo>
                <a:lnTo>
                  <a:pt x="225961" y="1241565"/>
                </a:lnTo>
                <a:lnTo>
                  <a:pt x="183662" y="1245636"/>
                </a:lnTo>
                <a:lnTo>
                  <a:pt x="162298" y="1246035"/>
                </a:lnTo>
                <a:close/>
              </a:path>
            </a:pathLst>
          </a:custGeom>
          <a:solidFill>
            <a:srgbClr val="00A0F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15015249" y="8533772"/>
            <a:ext cx="325120" cy="1319530"/>
          </a:xfrm>
          <a:custGeom>
            <a:rect l="l" t="t" r="r" b="b"/>
            <a:pathLst>
              <a:path w="325119" h="1319529">
                <a:moveTo>
                  <a:pt x="162307" y="1319331"/>
                </a:moveTo>
                <a:lnTo>
                  <a:pt x="118694" y="1317539"/>
                </a:lnTo>
                <a:lnTo>
                  <a:pt x="59139" y="1298422"/>
                </a:lnTo>
                <a:lnTo>
                  <a:pt x="20904" y="1260191"/>
                </a:lnTo>
                <a:lnTo>
                  <a:pt x="3679" y="1215996"/>
                </a:lnTo>
                <a:lnTo>
                  <a:pt x="135" y="1159733"/>
                </a:lnTo>
                <a:lnTo>
                  <a:pt x="0" y="1120989"/>
                </a:lnTo>
                <a:lnTo>
                  <a:pt x="0" y="198341"/>
                </a:lnTo>
                <a:lnTo>
                  <a:pt x="135" y="159597"/>
                </a:lnTo>
                <a:lnTo>
                  <a:pt x="3679" y="103335"/>
                </a:lnTo>
                <a:lnTo>
                  <a:pt x="20904" y="59139"/>
                </a:lnTo>
                <a:lnTo>
                  <a:pt x="59139" y="20908"/>
                </a:lnTo>
                <a:lnTo>
                  <a:pt x="98634" y="4469"/>
                </a:lnTo>
                <a:lnTo>
                  <a:pt x="140934" y="399"/>
                </a:lnTo>
                <a:lnTo>
                  <a:pt x="162298" y="0"/>
                </a:lnTo>
                <a:lnTo>
                  <a:pt x="183662" y="399"/>
                </a:lnTo>
                <a:lnTo>
                  <a:pt x="225961" y="4469"/>
                </a:lnTo>
                <a:lnTo>
                  <a:pt x="265457" y="20908"/>
                </a:lnTo>
                <a:lnTo>
                  <a:pt x="303691" y="59139"/>
                </a:lnTo>
                <a:lnTo>
                  <a:pt x="320917" y="103335"/>
                </a:lnTo>
                <a:lnTo>
                  <a:pt x="324460" y="159597"/>
                </a:lnTo>
                <a:lnTo>
                  <a:pt x="324596" y="198341"/>
                </a:lnTo>
                <a:lnTo>
                  <a:pt x="324596" y="1120989"/>
                </a:lnTo>
                <a:lnTo>
                  <a:pt x="324460" y="1159733"/>
                </a:lnTo>
                <a:lnTo>
                  <a:pt x="320917" y="1215996"/>
                </a:lnTo>
                <a:lnTo>
                  <a:pt x="303691" y="1260191"/>
                </a:lnTo>
                <a:lnTo>
                  <a:pt x="265457" y="1298422"/>
                </a:lnTo>
                <a:lnTo>
                  <a:pt x="225961" y="1314861"/>
                </a:lnTo>
                <a:lnTo>
                  <a:pt x="183662" y="1318932"/>
                </a:lnTo>
                <a:lnTo>
                  <a:pt x="162307" y="1319331"/>
                </a:lnTo>
                <a:close/>
              </a:path>
            </a:pathLst>
          </a:custGeom>
          <a:solidFill>
            <a:srgbClr val="00A0F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16146104" y="9130612"/>
            <a:ext cx="325120" cy="722630"/>
          </a:xfrm>
          <a:custGeom>
            <a:rect l="l" t="t" r="r" b="b"/>
            <a:pathLst>
              <a:path w="325119" h="722629">
                <a:moveTo>
                  <a:pt x="162304" y="722490"/>
                </a:moveTo>
                <a:lnTo>
                  <a:pt x="118693" y="720699"/>
                </a:lnTo>
                <a:lnTo>
                  <a:pt x="59137" y="701582"/>
                </a:lnTo>
                <a:lnTo>
                  <a:pt x="20903" y="663351"/>
                </a:lnTo>
                <a:lnTo>
                  <a:pt x="3678" y="619155"/>
                </a:lnTo>
                <a:lnTo>
                  <a:pt x="134" y="562893"/>
                </a:lnTo>
                <a:lnTo>
                  <a:pt x="0" y="524492"/>
                </a:lnTo>
                <a:lnTo>
                  <a:pt x="0" y="197998"/>
                </a:lnTo>
                <a:lnTo>
                  <a:pt x="134" y="159597"/>
                </a:lnTo>
                <a:lnTo>
                  <a:pt x="3678" y="103335"/>
                </a:lnTo>
                <a:lnTo>
                  <a:pt x="20903" y="59139"/>
                </a:lnTo>
                <a:lnTo>
                  <a:pt x="59137" y="20908"/>
                </a:lnTo>
                <a:lnTo>
                  <a:pt x="98633" y="4469"/>
                </a:lnTo>
                <a:lnTo>
                  <a:pt x="140933" y="399"/>
                </a:lnTo>
                <a:lnTo>
                  <a:pt x="162297" y="0"/>
                </a:lnTo>
                <a:lnTo>
                  <a:pt x="183660" y="399"/>
                </a:lnTo>
                <a:lnTo>
                  <a:pt x="225960" y="4469"/>
                </a:lnTo>
                <a:lnTo>
                  <a:pt x="265456" y="20908"/>
                </a:lnTo>
                <a:lnTo>
                  <a:pt x="303690" y="59139"/>
                </a:lnTo>
                <a:lnTo>
                  <a:pt x="320916" y="103335"/>
                </a:lnTo>
                <a:lnTo>
                  <a:pt x="324459" y="159597"/>
                </a:lnTo>
                <a:lnTo>
                  <a:pt x="324594" y="197998"/>
                </a:lnTo>
                <a:lnTo>
                  <a:pt x="324594" y="524492"/>
                </a:lnTo>
                <a:lnTo>
                  <a:pt x="324459" y="562893"/>
                </a:lnTo>
                <a:lnTo>
                  <a:pt x="320916" y="619155"/>
                </a:lnTo>
                <a:lnTo>
                  <a:pt x="303690" y="663351"/>
                </a:lnTo>
                <a:lnTo>
                  <a:pt x="265456" y="701582"/>
                </a:lnTo>
                <a:lnTo>
                  <a:pt x="225960" y="718021"/>
                </a:lnTo>
                <a:lnTo>
                  <a:pt x="183660" y="722091"/>
                </a:lnTo>
                <a:lnTo>
                  <a:pt x="162304" y="722490"/>
                </a:lnTo>
                <a:close/>
              </a:path>
            </a:pathLst>
          </a:custGeom>
          <a:solidFill>
            <a:srgbClr val="00A0F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17276959" y="9538976"/>
            <a:ext cx="325120" cy="314325"/>
          </a:xfrm>
          <a:custGeom>
            <a:rect l="l" t="t" r="r" b="b"/>
            <a:pathLst>
              <a:path w="325119" h="314325">
                <a:moveTo>
                  <a:pt x="162298" y="314126"/>
                </a:moveTo>
                <a:lnTo>
                  <a:pt x="118840" y="312381"/>
                </a:lnTo>
                <a:lnTo>
                  <a:pt x="59267" y="293296"/>
                </a:lnTo>
                <a:lnTo>
                  <a:pt x="20830" y="254857"/>
                </a:lnTo>
                <a:lnTo>
                  <a:pt x="4487" y="215908"/>
                </a:lnTo>
                <a:lnTo>
                  <a:pt x="421" y="176409"/>
                </a:lnTo>
                <a:lnTo>
                  <a:pt x="0" y="157110"/>
                </a:lnTo>
                <a:lnTo>
                  <a:pt x="421" y="137716"/>
                </a:lnTo>
                <a:lnTo>
                  <a:pt x="4487" y="98217"/>
                </a:lnTo>
                <a:lnTo>
                  <a:pt x="20830" y="59268"/>
                </a:lnTo>
                <a:lnTo>
                  <a:pt x="59267" y="20830"/>
                </a:lnTo>
                <a:lnTo>
                  <a:pt x="98854" y="4377"/>
                </a:lnTo>
                <a:lnTo>
                  <a:pt x="140998" y="386"/>
                </a:lnTo>
                <a:lnTo>
                  <a:pt x="162296" y="0"/>
                </a:lnTo>
                <a:lnTo>
                  <a:pt x="183597" y="386"/>
                </a:lnTo>
                <a:lnTo>
                  <a:pt x="225740" y="4377"/>
                </a:lnTo>
                <a:lnTo>
                  <a:pt x="265327" y="20830"/>
                </a:lnTo>
                <a:lnTo>
                  <a:pt x="303765" y="59268"/>
                </a:lnTo>
                <a:lnTo>
                  <a:pt x="320108" y="98217"/>
                </a:lnTo>
                <a:lnTo>
                  <a:pt x="324173" y="137716"/>
                </a:lnTo>
                <a:lnTo>
                  <a:pt x="324595" y="157015"/>
                </a:lnTo>
                <a:lnTo>
                  <a:pt x="324173" y="176409"/>
                </a:lnTo>
                <a:lnTo>
                  <a:pt x="320108" y="215908"/>
                </a:lnTo>
                <a:lnTo>
                  <a:pt x="303765" y="254857"/>
                </a:lnTo>
                <a:lnTo>
                  <a:pt x="265327" y="293296"/>
                </a:lnTo>
                <a:lnTo>
                  <a:pt x="225740" y="309749"/>
                </a:lnTo>
                <a:lnTo>
                  <a:pt x="183597" y="313740"/>
                </a:lnTo>
                <a:lnTo>
                  <a:pt x="162298" y="314126"/>
                </a:lnTo>
                <a:close/>
              </a:path>
            </a:pathLst>
          </a:custGeom>
          <a:solidFill>
            <a:srgbClr val="00A0F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18020393" y="6376769"/>
            <a:ext cx="262255" cy="262255"/>
          </a:xfrm>
          <a:custGeom>
            <a:rect l="l" t="t" r="r" b="b"/>
            <a:pathLst>
              <a:path w="262255" h="262254">
                <a:moveTo>
                  <a:pt x="0" y="0"/>
                </a:moveTo>
                <a:lnTo>
                  <a:pt x="261772" y="0"/>
                </a:lnTo>
                <a:lnTo>
                  <a:pt x="261772" y="261772"/>
                </a:lnTo>
                <a:lnTo>
                  <a:pt x="0" y="261772"/>
                </a:lnTo>
                <a:lnTo>
                  <a:pt x="0" y="0"/>
                </a:lnTo>
                <a:close/>
              </a:path>
            </a:pathLst>
          </a:custGeom>
          <a:solidFill>
            <a:srgbClr val="00A0F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18020393" y="6701366"/>
            <a:ext cx="262255" cy="262255"/>
          </a:xfrm>
          <a:custGeom>
            <a:rect l="l" t="t" r="r" b="b"/>
            <a:pathLst>
              <a:path w="262255" h="262254">
                <a:moveTo>
                  <a:pt x="0" y="0"/>
                </a:moveTo>
                <a:lnTo>
                  <a:pt x="261772" y="0"/>
                </a:lnTo>
                <a:lnTo>
                  <a:pt x="261772" y="261772"/>
                </a:lnTo>
                <a:lnTo>
                  <a:pt x="0" y="261772"/>
                </a:lnTo>
                <a:lnTo>
                  <a:pt x="0" y="0"/>
                </a:lnTo>
                <a:close/>
              </a:path>
            </a:pathLst>
          </a:custGeom>
          <a:solidFill>
            <a:srgbClr val="FFD51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 txBox="1"/>
          <p:nvPr/>
        </p:nvSpPr>
        <p:spPr>
          <a:xfrm>
            <a:off x="18426988" y="6328281"/>
            <a:ext cx="631190" cy="68008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ts val="2580"/>
              </a:lnSpc>
              <a:spcBef>
                <a:spcPts val="90"/>
              </a:spcBef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2022</a:t>
            </a:r>
            <a:endParaRPr sz="21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endParaRPr sz="2150">
              <a:latin typeface="Arial"/>
              <a:cs typeface="Arial"/>
            </a:endParaRPr>
          </a:p>
        </p:txBody>
      </p:sp>
      <p:sp>
        <p:nvSpPr>
          <p:cNvPr id="58" name="object 58"/>
          <p:cNvSpPr/>
          <p:nvPr/>
        </p:nvSpPr>
        <p:spPr>
          <a:xfrm>
            <a:off x="11025036" y="5223454"/>
            <a:ext cx="6465570" cy="1451610"/>
          </a:xfrm>
          <a:custGeom>
            <a:rect l="l" t="t" r="r" b="b"/>
            <a:pathLst>
              <a:path w="6465569" h="1451609">
                <a:moveTo>
                  <a:pt x="0" y="778859"/>
                </a:moveTo>
                <a:lnTo>
                  <a:pt x="64381" y="821965"/>
                </a:lnTo>
                <a:lnTo>
                  <a:pt x="99686" y="847492"/>
                </a:lnTo>
                <a:lnTo>
                  <a:pt x="136825" y="875268"/>
                </a:lnTo>
                <a:lnTo>
                  <a:pt x="175615" y="904997"/>
                </a:lnTo>
                <a:lnTo>
                  <a:pt x="215874" y="936380"/>
                </a:lnTo>
                <a:lnTo>
                  <a:pt x="257419" y="969117"/>
                </a:lnTo>
                <a:lnTo>
                  <a:pt x="300068" y="1002911"/>
                </a:lnTo>
                <a:lnTo>
                  <a:pt x="343638" y="1037463"/>
                </a:lnTo>
                <a:lnTo>
                  <a:pt x="387947" y="1072474"/>
                </a:lnTo>
                <a:lnTo>
                  <a:pt x="432813" y="1107647"/>
                </a:lnTo>
                <a:lnTo>
                  <a:pt x="478053" y="1142681"/>
                </a:lnTo>
                <a:lnTo>
                  <a:pt x="523486" y="1177279"/>
                </a:lnTo>
                <a:lnTo>
                  <a:pt x="568927" y="1211143"/>
                </a:lnTo>
                <a:lnTo>
                  <a:pt x="614196" y="1243973"/>
                </a:lnTo>
                <a:lnTo>
                  <a:pt x="659109" y="1275472"/>
                </a:lnTo>
                <a:lnTo>
                  <a:pt x="703484" y="1305340"/>
                </a:lnTo>
                <a:lnTo>
                  <a:pt x="747140" y="1333279"/>
                </a:lnTo>
                <a:lnTo>
                  <a:pt x="789892" y="1358991"/>
                </a:lnTo>
                <a:lnTo>
                  <a:pt x="831560" y="1382177"/>
                </a:lnTo>
                <a:lnTo>
                  <a:pt x="871960" y="1402539"/>
                </a:lnTo>
                <a:lnTo>
                  <a:pt x="910911" y="1419778"/>
                </a:lnTo>
                <a:lnTo>
                  <a:pt x="948230" y="1433595"/>
                </a:lnTo>
                <a:lnTo>
                  <a:pt x="1017241" y="1449770"/>
                </a:lnTo>
                <a:lnTo>
                  <a:pt x="1048568" y="1451532"/>
                </a:lnTo>
                <a:lnTo>
                  <a:pt x="1077534" y="1448677"/>
                </a:lnTo>
                <a:lnTo>
                  <a:pt x="1123607" y="1430724"/>
                </a:lnTo>
                <a:lnTo>
                  <a:pt x="1172329" y="1395132"/>
                </a:lnTo>
                <a:lnTo>
                  <a:pt x="1223393" y="1343886"/>
                </a:lnTo>
                <a:lnTo>
                  <a:pt x="1249709" y="1313012"/>
                </a:lnTo>
                <a:lnTo>
                  <a:pt x="1276496" y="1278969"/>
                </a:lnTo>
                <a:lnTo>
                  <a:pt x="1303718" y="1242004"/>
                </a:lnTo>
                <a:lnTo>
                  <a:pt x="1331334" y="1202366"/>
                </a:lnTo>
                <a:lnTo>
                  <a:pt x="1359309" y="1160302"/>
                </a:lnTo>
                <a:lnTo>
                  <a:pt x="1387603" y="1116061"/>
                </a:lnTo>
                <a:lnTo>
                  <a:pt x="1416178" y="1069890"/>
                </a:lnTo>
                <a:lnTo>
                  <a:pt x="1444997" y="1022037"/>
                </a:lnTo>
                <a:lnTo>
                  <a:pt x="1474021" y="972750"/>
                </a:lnTo>
                <a:lnTo>
                  <a:pt x="1503212" y="922278"/>
                </a:lnTo>
                <a:lnTo>
                  <a:pt x="1532533" y="870868"/>
                </a:lnTo>
                <a:lnTo>
                  <a:pt x="1561944" y="818768"/>
                </a:lnTo>
                <a:lnTo>
                  <a:pt x="1591409" y="766227"/>
                </a:lnTo>
                <a:lnTo>
                  <a:pt x="1620890" y="713491"/>
                </a:lnTo>
                <a:lnTo>
                  <a:pt x="1650347" y="660810"/>
                </a:lnTo>
                <a:lnTo>
                  <a:pt x="1679743" y="608432"/>
                </a:lnTo>
                <a:lnTo>
                  <a:pt x="1709040" y="556603"/>
                </a:lnTo>
                <a:lnTo>
                  <a:pt x="1738200" y="505573"/>
                </a:lnTo>
                <a:lnTo>
                  <a:pt x="1767185" y="455589"/>
                </a:lnTo>
                <a:lnTo>
                  <a:pt x="1795957" y="406899"/>
                </a:lnTo>
                <a:lnTo>
                  <a:pt x="1824477" y="359751"/>
                </a:lnTo>
                <a:lnTo>
                  <a:pt x="1852709" y="314393"/>
                </a:lnTo>
                <a:lnTo>
                  <a:pt x="1880613" y="271074"/>
                </a:lnTo>
                <a:lnTo>
                  <a:pt x="1908151" y="230040"/>
                </a:lnTo>
                <a:lnTo>
                  <a:pt x="1935286" y="191541"/>
                </a:lnTo>
                <a:lnTo>
                  <a:pt x="1961980" y="155824"/>
                </a:lnTo>
                <a:lnTo>
                  <a:pt x="1988194" y="123136"/>
                </a:lnTo>
                <a:lnTo>
                  <a:pt x="2013890" y="93727"/>
                </a:lnTo>
                <a:lnTo>
                  <a:pt x="2063579" y="45735"/>
                </a:lnTo>
                <a:lnTo>
                  <a:pt x="2110740" y="13831"/>
                </a:lnTo>
                <a:lnTo>
                  <a:pt x="2155070" y="0"/>
                </a:lnTo>
                <a:lnTo>
                  <a:pt x="2180720" y="336"/>
                </a:lnTo>
                <a:lnTo>
                  <a:pt x="2236717" y="16427"/>
                </a:lnTo>
                <a:lnTo>
                  <a:pt x="2298289" y="50897"/>
                </a:lnTo>
                <a:lnTo>
                  <a:pt x="2330909" y="74206"/>
                </a:lnTo>
                <a:lnTo>
                  <a:pt x="2364616" y="101129"/>
                </a:lnTo>
                <a:lnTo>
                  <a:pt x="2399306" y="131339"/>
                </a:lnTo>
                <a:lnTo>
                  <a:pt x="2434878" y="164508"/>
                </a:lnTo>
                <a:lnTo>
                  <a:pt x="2471227" y="200311"/>
                </a:lnTo>
                <a:lnTo>
                  <a:pt x="2508252" y="238419"/>
                </a:lnTo>
                <a:lnTo>
                  <a:pt x="2545850" y="278507"/>
                </a:lnTo>
                <a:lnTo>
                  <a:pt x="2583919" y="320246"/>
                </a:lnTo>
                <a:lnTo>
                  <a:pt x="2622355" y="363311"/>
                </a:lnTo>
                <a:lnTo>
                  <a:pt x="2661057" y="407374"/>
                </a:lnTo>
                <a:lnTo>
                  <a:pt x="2699921" y="452108"/>
                </a:lnTo>
                <a:lnTo>
                  <a:pt x="2738845" y="497187"/>
                </a:lnTo>
                <a:lnTo>
                  <a:pt x="2777727" y="542283"/>
                </a:lnTo>
                <a:lnTo>
                  <a:pt x="2816463" y="587070"/>
                </a:lnTo>
                <a:lnTo>
                  <a:pt x="2854951" y="631220"/>
                </a:lnTo>
                <a:lnTo>
                  <a:pt x="2893088" y="674407"/>
                </a:lnTo>
                <a:lnTo>
                  <a:pt x="2930772" y="716303"/>
                </a:lnTo>
                <a:lnTo>
                  <a:pt x="2967901" y="756582"/>
                </a:lnTo>
                <a:lnTo>
                  <a:pt x="3004371" y="794917"/>
                </a:lnTo>
                <a:lnTo>
                  <a:pt x="3040080" y="830981"/>
                </a:lnTo>
                <a:lnTo>
                  <a:pt x="3074925" y="864447"/>
                </a:lnTo>
                <a:lnTo>
                  <a:pt x="3108804" y="894988"/>
                </a:lnTo>
                <a:lnTo>
                  <a:pt x="3141614" y="922277"/>
                </a:lnTo>
                <a:lnTo>
                  <a:pt x="3173253" y="945987"/>
                </a:lnTo>
                <a:lnTo>
                  <a:pt x="3232605" y="981362"/>
                </a:lnTo>
                <a:lnTo>
                  <a:pt x="3268850" y="997063"/>
                </a:lnTo>
                <a:lnTo>
                  <a:pt x="3308517" y="1011683"/>
                </a:lnTo>
                <a:lnTo>
                  <a:pt x="3351276" y="1025261"/>
                </a:lnTo>
                <a:lnTo>
                  <a:pt x="3396795" y="1037837"/>
                </a:lnTo>
                <a:lnTo>
                  <a:pt x="3444741" y="1049448"/>
                </a:lnTo>
                <a:lnTo>
                  <a:pt x="3494785" y="1060135"/>
                </a:lnTo>
                <a:lnTo>
                  <a:pt x="3546593" y="1069936"/>
                </a:lnTo>
                <a:lnTo>
                  <a:pt x="3599835" y="1078890"/>
                </a:lnTo>
                <a:lnTo>
                  <a:pt x="3654180" y="1087036"/>
                </a:lnTo>
                <a:lnTo>
                  <a:pt x="3709295" y="1094413"/>
                </a:lnTo>
                <a:lnTo>
                  <a:pt x="3764850" y="1101060"/>
                </a:lnTo>
                <a:lnTo>
                  <a:pt x="3820513" y="1107016"/>
                </a:lnTo>
                <a:lnTo>
                  <a:pt x="3875951" y="1112319"/>
                </a:lnTo>
                <a:lnTo>
                  <a:pt x="3930835" y="1117010"/>
                </a:lnTo>
                <a:lnTo>
                  <a:pt x="3984832" y="1121126"/>
                </a:lnTo>
                <a:lnTo>
                  <a:pt x="4037611" y="1124707"/>
                </a:lnTo>
                <a:lnTo>
                  <a:pt x="4088840" y="1127792"/>
                </a:lnTo>
                <a:lnTo>
                  <a:pt x="4138188" y="1130419"/>
                </a:lnTo>
                <a:lnTo>
                  <a:pt x="4185323" y="1132628"/>
                </a:lnTo>
                <a:lnTo>
                  <a:pt x="4229915" y="1134457"/>
                </a:lnTo>
                <a:lnTo>
                  <a:pt x="4271631" y="1135946"/>
                </a:lnTo>
                <a:lnTo>
                  <a:pt x="4310139" y="1137134"/>
                </a:lnTo>
                <a:lnTo>
                  <a:pt x="4348519" y="1138113"/>
                </a:lnTo>
                <a:lnTo>
                  <a:pt x="4390090" y="1138923"/>
                </a:lnTo>
                <a:lnTo>
                  <a:pt x="4434526" y="1139516"/>
                </a:lnTo>
                <a:lnTo>
                  <a:pt x="4481499" y="1139842"/>
                </a:lnTo>
                <a:lnTo>
                  <a:pt x="4530682" y="1139852"/>
                </a:lnTo>
                <a:lnTo>
                  <a:pt x="4581748" y="1139496"/>
                </a:lnTo>
                <a:lnTo>
                  <a:pt x="4634369" y="1138724"/>
                </a:lnTo>
                <a:lnTo>
                  <a:pt x="4688218" y="1137487"/>
                </a:lnTo>
                <a:lnTo>
                  <a:pt x="4742967" y="1135736"/>
                </a:lnTo>
                <a:lnTo>
                  <a:pt x="4798289" y="1133422"/>
                </a:lnTo>
                <a:lnTo>
                  <a:pt x="4853857" y="1130494"/>
                </a:lnTo>
                <a:lnTo>
                  <a:pt x="4909343" y="1126903"/>
                </a:lnTo>
                <a:lnTo>
                  <a:pt x="4964420" y="1122600"/>
                </a:lnTo>
                <a:lnTo>
                  <a:pt x="5018760" y="1117536"/>
                </a:lnTo>
                <a:lnTo>
                  <a:pt x="5072036" y="1111661"/>
                </a:lnTo>
                <a:lnTo>
                  <a:pt x="5123921" y="1104925"/>
                </a:lnTo>
                <a:lnTo>
                  <a:pt x="5174087" y="1097279"/>
                </a:lnTo>
                <a:lnTo>
                  <a:pt x="5222206" y="1088674"/>
                </a:lnTo>
                <a:lnTo>
                  <a:pt x="5267952" y="1079060"/>
                </a:lnTo>
                <a:lnTo>
                  <a:pt x="5310998" y="1068388"/>
                </a:lnTo>
                <a:lnTo>
                  <a:pt x="5351014" y="1056608"/>
                </a:lnTo>
                <a:lnTo>
                  <a:pt x="5387675" y="1043671"/>
                </a:lnTo>
                <a:lnTo>
                  <a:pt x="5455016" y="1012717"/>
                </a:lnTo>
                <a:lnTo>
                  <a:pt x="5491217" y="992873"/>
                </a:lnTo>
                <a:lnTo>
                  <a:pt x="5528909" y="970401"/>
                </a:lnTo>
                <a:lnTo>
                  <a:pt x="5567941" y="945515"/>
                </a:lnTo>
                <a:lnTo>
                  <a:pt x="5608166" y="918428"/>
                </a:lnTo>
                <a:lnTo>
                  <a:pt x="5649434" y="889351"/>
                </a:lnTo>
                <a:lnTo>
                  <a:pt x="5691598" y="858499"/>
                </a:lnTo>
                <a:lnTo>
                  <a:pt x="5734509" y="826084"/>
                </a:lnTo>
                <a:lnTo>
                  <a:pt x="5778018" y="792319"/>
                </a:lnTo>
                <a:lnTo>
                  <a:pt x="5821976" y="757417"/>
                </a:lnTo>
                <a:lnTo>
                  <a:pt x="5866235" y="721591"/>
                </a:lnTo>
                <a:lnTo>
                  <a:pt x="5910647" y="685053"/>
                </a:lnTo>
                <a:lnTo>
                  <a:pt x="5955062" y="648017"/>
                </a:lnTo>
                <a:lnTo>
                  <a:pt x="5999333" y="610696"/>
                </a:lnTo>
                <a:lnTo>
                  <a:pt x="6043310" y="573302"/>
                </a:lnTo>
                <a:lnTo>
                  <a:pt x="6086846" y="536049"/>
                </a:lnTo>
                <a:lnTo>
                  <a:pt x="6129791" y="499149"/>
                </a:lnTo>
                <a:lnTo>
                  <a:pt x="6171997" y="462815"/>
                </a:lnTo>
                <a:lnTo>
                  <a:pt x="6213315" y="427261"/>
                </a:lnTo>
                <a:lnTo>
                  <a:pt x="6253598" y="392698"/>
                </a:lnTo>
                <a:lnTo>
                  <a:pt x="6292695" y="359341"/>
                </a:lnTo>
                <a:lnTo>
                  <a:pt x="6330459" y="327401"/>
                </a:lnTo>
                <a:lnTo>
                  <a:pt x="6366741" y="297092"/>
                </a:lnTo>
                <a:lnTo>
                  <a:pt x="6401393" y="268627"/>
                </a:lnTo>
                <a:lnTo>
                  <a:pt x="6434265" y="242219"/>
                </a:lnTo>
                <a:lnTo>
                  <a:pt x="6465210" y="218080"/>
                </a:lnTo>
              </a:path>
            </a:pathLst>
          </a:custGeom>
          <a:ln w="41883">
            <a:solidFill>
              <a:srgbClr val="FFD61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10936033" y="5913311"/>
            <a:ext cx="178005" cy="17800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12013568" y="6583130"/>
            <a:ext cx="178005" cy="17800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13091103" y="5134452"/>
            <a:ext cx="178005" cy="17800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14168639" y="6115814"/>
            <a:ext cx="178005" cy="17800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15246173" y="6271586"/>
            <a:ext cx="178005" cy="17800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16323709" y="6178124"/>
            <a:ext cx="178005" cy="17800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17401243" y="5352532"/>
            <a:ext cx="178005" cy="17800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 txBox="1"/>
          <p:nvPr/>
        </p:nvSpPr>
        <p:spPr>
          <a:xfrm>
            <a:off x="17142316" y="5014062"/>
            <a:ext cx="69596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spc="70">
                <a:solidFill>
                  <a:srgbClr val="FFFFFF"/>
                </a:solidFill>
                <a:latin typeface="Arial"/>
                <a:cs typeface="Arial"/>
              </a:rPr>
              <a:t>105%</a:t>
            </a:r>
            <a:endParaRPr sz="1950">
              <a:latin typeface="Arial"/>
              <a:cs typeface="Arial"/>
            </a:endParaRPr>
          </a:p>
        </p:txBody>
      </p:sp>
      <p:sp>
        <p:nvSpPr>
          <p:cNvPr id="73" name="object 7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pc="-5"/>
              <a:t>数据来源：⻢蜂窝⼤数据中⼼</a:t>
            </a:r>
          </a:p>
        </p:txBody>
      </p:sp>
      <p:sp>
        <p:nvSpPr>
          <p:cNvPr id="67" name="object 67"/>
          <p:cNvSpPr txBox="1"/>
          <p:nvPr/>
        </p:nvSpPr>
        <p:spPr>
          <a:xfrm>
            <a:off x="16134642" y="5839653"/>
            <a:ext cx="55626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spc="90">
                <a:solidFill>
                  <a:srgbClr val="FFFFFF"/>
                </a:solidFill>
                <a:latin typeface="Arial"/>
                <a:cs typeface="Arial"/>
              </a:rPr>
              <a:t>52%</a:t>
            </a:r>
            <a:endParaRPr sz="1950">
              <a:latin typeface="Arial"/>
              <a:cs typeface="Arial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15057103" y="5933116"/>
            <a:ext cx="55626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spc="90">
                <a:solidFill>
                  <a:srgbClr val="FFFFFF"/>
                </a:solidFill>
                <a:latin typeface="Arial"/>
                <a:cs typeface="Arial"/>
              </a:rPr>
              <a:t>46%</a:t>
            </a:r>
            <a:endParaRPr sz="1950">
              <a:latin typeface="Arial"/>
              <a:cs typeface="Arial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13979565" y="5777345"/>
            <a:ext cx="55626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spc="90">
                <a:solidFill>
                  <a:srgbClr val="FFFFFF"/>
                </a:solidFill>
                <a:latin typeface="Arial"/>
                <a:cs typeface="Arial"/>
              </a:rPr>
              <a:t>56%</a:t>
            </a:r>
            <a:endParaRPr sz="1950">
              <a:latin typeface="Arial"/>
              <a:cs typeface="Arial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12085099" y="4265958"/>
            <a:ext cx="4402455" cy="85725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年各区域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热度同⽐涨幅</a:t>
            </a:r>
            <a:endParaRPr sz="2150">
              <a:latin typeface="Microsoft JhengHei UI"/>
              <a:cs typeface="Microsoft JhengHei UI"/>
            </a:endParaRPr>
          </a:p>
          <a:p>
            <a:pPr marL="759460">
              <a:lnSpc>
                <a:spcPct val="100000"/>
              </a:lnSpc>
              <a:spcBef>
                <a:spcPts val="1630"/>
              </a:spcBef>
            </a:pPr>
            <a:r>
              <a:rPr sz="1950" spc="70">
                <a:solidFill>
                  <a:srgbClr val="FFFFFF"/>
                </a:solidFill>
                <a:latin typeface="Arial"/>
                <a:cs typeface="Arial"/>
              </a:rPr>
              <a:t>119%</a:t>
            </a:r>
            <a:endParaRPr sz="1950">
              <a:latin typeface="Arial"/>
              <a:cs typeface="Arial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11824499" y="6244661"/>
            <a:ext cx="55626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spc="90">
                <a:solidFill>
                  <a:srgbClr val="FFFFFF"/>
                </a:solidFill>
                <a:latin typeface="Arial"/>
                <a:cs typeface="Arial"/>
              </a:rPr>
              <a:t>26%</a:t>
            </a:r>
            <a:endParaRPr sz="1950">
              <a:latin typeface="Arial"/>
              <a:cs typeface="Arial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10746961" y="5574841"/>
            <a:ext cx="55626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spc="90">
                <a:solidFill>
                  <a:srgbClr val="FFFFFF"/>
                </a:solidFill>
                <a:latin typeface="Arial"/>
                <a:cs typeface="Arial"/>
              </a:rPr>
              <a:t>69%</a:t>
            </a:r>
            <a:endParaRPr sz="195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39709" y="1086545"/>
            <a:ext cx="8887460" cy="6540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4100" spc="20">
                <a:solidFill>
                  <a:srgbClr val="FFFFFF"/>
                </a:solidFill>
              </a:rPr>
              <a:t>云南、⼴东、四川</a:t>
            </a:r>
            <a:r>
              <a:rPr sz="4100" spc="-60">
                <a:solidFill>
                  <a:srgbClr val="FFFFFF"/>
                </a:solidFill>
              </a:rPr>
              <a:t>，</a:t>
            </a:r>
            <a:r>
              <a:rPr sz="4100" spc="-60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4100" spc="20">
                <a:solidFill>
                  <a:srgbClr val="FFFFFF"/>
                </a:solidFill>
              </a:rPr>
              <a:t>⾃驾游</a:t>
            </a: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4100" spc="20">
                <a:solidFill>
                  <a:srgbClr val="FFFFFF"/>
                </a:solidFill>
              </a:rPr>
              <a:t>热度最⾼</a:t>
            </a:r>
            <a:endParaRPr sz="41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974968" y="1113287"/>
            <a:ext cx="173355" cy="687705"/>
          </a:xfrm>
          <a:custGeom>
            <a:rect l="l" t="t" r="r" b="b"/>
            <a:pathLst>
              <a:path w="173355" h="687705">
                <a:moveTo>
                  <a:pt x="86548" y="0"/>
                </a:moveTo>
                <a:lnTo>
                  <a:pt x="78991" y="330"/>
                </a:lnTo>
                <a:lnTo>
                  <a:pt x="71505" y="1316"/>
                </a:lnTo>
                <a:lnTo>
                  <a:pt x="25291" y="25373"/>
                </a:lnTo>
                <a:lnTo>
                  <a:pt x="2122" y="69847"/>
                </a:lnTo>
                <a:lnTo>
                  <a:pt x="0" y="106854"/>
                </a:lnTo>
                <a:lnTo>
                  <a:pt x="0" y="580680"/>
                </a:lnTo>
                <a:lnTo>
                  <a:pt x="5142" y="630532"/>
                </a:lnTo>
                <a:lnTo>
                  <a:pt x="39909" y="673908"/>
                </a:lnTo>
                <a:lnTo>
                  <a:pt x="78991" y="687203"/>
                </a:lnTo>
                <a:lnTo>
                  <a:pt x="86548" y="687534"/>
                </a:lnTo>
                <a:lnTo>
                  <a:pt x="94105" y="687203"/>
                </a:lnTo>
                <a:lnTo>
                  <a:pt x="133187" y="673908"/>
                </a:lnTo>
                <a:lnTo>
                  <a:pt x="167954" y="630532"/>
                </a:lnTo>
                <a:lnTo>
                  <a:pt x="173097" y="580680"/>
                </a:lnTo>
                <a:lnTo>
                  <a:pt x="173097" y="106854"/>
                </a:lnTo>
                <a:lnTo>
                  <a:pt x="167954" y="57001"/>
                </a:lnTo>
                <a:lnTo>
                  <a:pt x="133187" y="13625"/>
                </a:lnTo>
                <a:lnTo>
                  <a:pt x="94105" y="330"/>
                </a:lnTo>
                <a:lnTo>
                  <a:pt x="86548" y="0"/>
                </a:lnTo>
                <a:close/>
              </a:path>
            </a:pathLst>
          </a:custGeom>
          <a:solidFill>
            <a:srgbClr val="FED41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8282166" y="0"/>
            <a:ext cx="1068705" cy="1256665"/>
          </a:xfrm>
          <a:custGeom>
            <a:rect l="l" t="t" r="r" b="b"/>
            <a:pathLst>
              <a:path w="1068705" h="1256665">
                <a:moveTo>
                  <a:pt x="1068145" y="0"/>
                </a:moveTo>
                <a:lnTo>
                  <a:pt x="0" y="0"/>
                </a:lnTo>
                <a:lnTo>
                  <a:pt x="0" y="1041113"/>
                </a:lnTo>
                <a:lnTo>
                  <a:pt x="164" y="1083975"/>
                </a:lnTo>
                <a:lnTo>
                  <a:pt x="4452" y="1145997"/>
                </a:lnTo>
                <a:lnTo>
                  <a:pt x="23280" y="1193291"/>
                </a:lnTo>
                <a:lnTo>
                  <a:pt x="63216" y="1233225"/>
                </a:lnTo>
                <a:lnTo>
                  <a:pt x="110508" y="1252053"/>
                </a:lnTo>
                <a:lnTo>
                  <a:pt x="172530" y="1256341"/>
                </a:lnTo>
                <a:lnTo>
                  <a:pt x="215396" y="1256506"/>
                </a:lnTo>
                <a:lnTo>
                  <a:pt x="852748" y="1256506"/>
                </a:lnTo>
                <a:lnTo>
                  <a:pt x="895608" y="1256341"/>
                </a:lnTo>
                <a:lnTo>
                  <a:pt x="957631" y="1252053"/>
                </a:lnTo>
                <a:lnTo>
                  <a:pt x="1004929" y="1233225"/>
                </a:lnTo>
                <a:lnTo>
                  <a:pt x="1044865" y="1193291"/>
                </a:lnTo>
                <a:lnTo>
                  <a:pt x="1063692" y="1145997"/>
                </a:lnTo>
                <a:lnTo>
                  <a:pt x="1067980" y="1083975"/>
                </a:lnTo>
                <a:lnTo>
                  <a:pt x="1068145" y="1041113"/>
                </a:lnTo>
                <a:lnTo>
                  <a:pt x="1068145" y="0"/>
                </a:lnTo>
                <a:close/>
              </a:path>
            </a:pathLst>
          </a:custGeom>
          <a:solidFill>
            <a:srgbClr val="FFD5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8369242" y="296592"/>
            <a:ext cx="893995" cy="83708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743311" y="5673815"/>
            <a:ext cx="1042035" cy="501650"/>
          </a:xfrm>
          <a:custGeom>
            <a:rect l="l" t="t" r="r" b="b"/>
            <a:pathLst>
              <a:path w="1042035" h="501650">
                <a:moveTo>
                  <a:pt x="0" y="0"/>
                </a:moveTo>
                <a:lnTo>
                  <a:pt x="1041452" y="0"/>
                </a:lnTo>
                <a:lnTo>
                  <a:pt x="1041452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784763" y="5673815"/>
            <a:ext cx="2346960" cy="501650"/>
          </a:xfrm>
          <a:custGeom>
            <a:rect l="l" t="t" r="r" b="b"/>
            <a:pathLst>
              <a:path w="2346959" h="501650">
                <a:moveTo>
                  <a:pt x="0" y="0"/>
                </a:moveTo>
                <a:lnTo>
                  <a:pt x="2346444" y="0"/>
                </a:lnTo>
                <a:lnTo>
                  <a:pt x="2346444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8131207" y="5673815"/>
            <a:ext cx="1882775" cy="501650"/>
          </a:xfrm>
          <a:custGeom>
            <a:rect l="l" t="t" r="r" b="b"/>
            <a:pathLst>
              <a:path w="1882775" h="501650">
                <a:moveTo>
                  <a:pt x="0" y="0"/>
                </a:moveTo>
                <a:lnTo>
                  <a:pt x="1882311" y="0"/>
                </a:lnTo>
                <a:lnTo>
                  <a:pt x="1882311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4743311" y="6676211"/>
            <a:ext cx="1042035" cy="501650"/>
          </a:xfrm>
          <a:custGeom>
            <a:rect l="l" t="t" r="r" b="b"/>
            <a:pathLst>
              <a:path w="1042035" h="501650">
                <a:moveTo>
                  <a:pt x="0" y="0"/>
                </a:moveTo>
                <a:lnTo>
                  <a:pt x="1041452" y="0"/>
                </a:lnTo>
                <a:lnTo>
                  <a:pt x="1041452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5784763" y="6676211"/>
            <a:ext cx="2346960" cy="501650"/>
          </a:xfrm>
          <a:custGeom>
            <a:rect l="l" t="t" r="r" b="b"/>
            <a:pathLst>
              <a:path w="2346959" h="501650">
                <a:moveTo>
                  <a:pt x="0" y="0"/>
                </a:moveTo>
                <a:lnTo>
                  <a:pt x="2346444" y="0"/>
                </a:lnTo>
                <a:lnTo>
                  <a:pt x="2346444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8131207" y="6676211"/>
            <a:ext cx="1882775" cy="501650"/>
          </a:xfrm>
          <a:custGeom>
            <a:rect l="l" t="t" r="r" b="b"/>
            <a:pathLst>
              <a:path w="1882775" h="501650">
                <a:moveTo>
                  <a:pt x="0" y="0"/>
                </a:moveTo>
                <a:lnTo>
                  <a:pt x="1882311" y="0"/>
                </a:lnTo>
                <a:lnTo>
                  <a:pt x="1882311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4743311" y="7678607"/>
            <a:ext cx="1042035" cy="501650"/>
          </a:xfrm>
          <a:custGeom>
            <a:rect l="l" t="t" r="r" b="b"/>
            <a:pathLst>
              <a:path w="1042035" h="501650">
                <a:moveTo>
                  <a:pt x="0" y="0"/>
                </a:moveTo>
                <a:lnTo>
                  <a:pt x="1041452" y="0"/>
                </a:lnTo>
                <a:lnTo>
                  <a:pt x="1041452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5784763" y="7678607"/>
            <a:ext cx="2346960" cy="501650"/>
          </a:xfrm>
          <a:custGeom>
            <a:rect l="l" t="t" r="r" b="b"/>
            <a:pathLst>
              <a:path w="2346959" h="501650">
                <a:moveTo>
                  <a:pt x="0" y="0"/>
                </a:moveTo>
                <a:lnTo>
                  <a:pt x="2346444" y="0"/>
                </a:lnTo>
                <a:lnTo>
                  <a:pt x="2346444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8131207" y="7678607"/>
            <a:ext cx="1882775" cy="501650"/>
          </a:xfrm>
          <a:custGeom>
            <a:rect l="l" t="t" r="r" b="b"/>
            <a:pathLst>
              <a:path w="1882775" h="501650">
                <a:moveTo>
                  <a:pt x="0" y="0"/>
                </a:moveTo>
                <a:lnTo>
                  <a:pt x="1882311" y="0"/>
                </a:lnTo>
                <a:lnTo>
                  <a:pt x="1882311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4743311" y="8681002"/>
            <a:ext cx="1042035" cy="501650"/>
          </a:xfrm>
          <a:custGeom>
            <a:rect l="l" t="t" r="r" b="b"/>
            <a:pathLst>
              <a:path w="1042035" h="501650">
                <a:moveTo>
                  <a:pt x="0" y="0"/>
                </a:moveTo>
                <a:lnTo>
                  <a:pt x="1041452" y="0"/>
                </a:lnTo>
                <a:lnTo>
                  <a:pt x="1041452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5784763" y="8681002"/>
            <a:ext cx="2346960" cy="501650"/>
          </a:xfrm>
          <a:custGeom>
            <a:rect l="l" t="t" r="r" b="b"/>
            <a:pathLst>
              <a:path w="2346959" h="501650">
                <a:moveTo>
                  <a:pt x="0" y="0"/>
                </a:moveTo>
                <a:lnTo>
                  <a:pt x="2346444" y="0"/>
                </a:lnTo>
                <a:lnTo>
                  <a:pt x="2346444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8131207" y="8681002"/>
            <a:ext cx="1882775" cy="501650"/>
          </a:xfrm>
          <a:custGeom>
            <a:rect l="l" t="t" r="r" b="b"/>
            <a:pathLst>
              <a:path w="1882775" h="501650">
                <a:moveTo>
                  <a:pt x="0" y="0"/>
                </a:moveTo>
                <a:lnTo>
                  <a:pt x="1882311" y="0"/>
                </a:lnTo>
                <a:lnTo>
                  <a:pt x="1882311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4743311" y="9683398"/>
            <a:ext cx="1042035" cy="501650"/>
          </a:xfrm>
          <a:custGeom>
            <a:rect l="l" t="t" r="r" b="b"/>
            <a:pathLst>
              <a:path w="1042035" h="501650">
                <a:moveTo>
                  <a:pt x="0" y="0"/>
                </a:moveTo>
                <a:lnTo>
                  <a:pt x="1041452" y="0"/>
                </a:lnTo>
                <a:lnTo>
                  <a:pt x="1041452" y="501198"/>
                </a:lnTo>
                <a:lnTo>
                  <a:pt x="0" y="501198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5784763" y="9683398"/>
            <a:ext cx="2346960" cy="501650"/>
          </a:xfrm>
          <a:custGeom>
            <a:rect l="l" t="t" r="r" b="b"/>
            <a:pathLst>
              <a:path w="2346959" h="501650">
                <a:moveTo>
                  <a:pt x="0" y="0"/>
                </a:moveTo>
                <a:lnTo>
                  <a:pt x="2346444" y="0"/>
                </a:lnTo>
                <a:lnTo>
                  <a:pt x="2346444" y="501198"/>
                </a:lnTo>
                <a:lnTo>
                  <a:pt x="0" y="501198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8131207" y="9683398"/>
            <a:ext cx="1882775" cy="501650"/>
          </a:xfrm>
          <a:custGeom>
            <a:rect l="l" t="t" r="r" b="b"/>
            <a:pathLst>
              <a:path w="1882775" h="501650">
                <a:moveTo>
                  <a:pt x="0" y="0"/>
                </a:moveTo>
                <a:lnTo>
                  <a:pt x="1882311" y="0"/>
                </a:lnTo>
                <a:lnTo>
                  <a:pt x="1882311" y="501198"/>
                </a:lnTo>
                <a:lnTo>
                  <a:pt x="0" y="501198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10083462" y="5674234"/>
            <a:ext cx="1189990" cy="501650"/>
          </a:xfrm>
          <a:custGeom>
            <a:rect l="l" t="t" r="r" b="b"/>
            <a:pathLst>
              <a:path w="1189990" h="501650">
                <a:moveTo>
                  <a:pt x="0" y="0"/>
                </a:moveTo>
                <a:lnTo>
                  <a:pt x="1189754" y="0"/>
                </a:lnTo>
                <a:lnTo>
                  <a:pt x="1189754" y="501618"/>
                </a:lnTo>
                <a:lnTo>
                  <a:pt x="0" y="501618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11273217" y="5674234"/>
            <a:ext cx="2198370" cy="501650"/>
          </a:xfrm>
          <a:custGeom>
            <a:rect l="l" t="t" r="r" b="b"/>
            <a:pathLst>
              <a:path w="2198369" h="501650">
                <a:moveTo>
                  <a:pt x="0" y="0"/>
                </a:moveTo>
                <a:lnTo>
                  <a:pt x="2198142" y="0"/>
                </a:lnTo>
                <a:lnTo>
                  <a:pt x="2198142" y="501618"/>
                </a:lnTo>
                <a:lnTo>
                  <a:pt x="0" y="501618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13471359" y="5674234"/>
            <a:ext cx="1882775" cy="501650"/>
          </a:xfrm>
          <a:custGeom>
            <a:rect l="l" t="t" r="r" b="b"/>
            <a:pathLst>
              <a:path w="1882775" h="501650">
                <a:moveTo>
                  <a:pt x="0" y="0"/>
                </a:moveTo>
                <a:lnTo>
                  <a:pt x="1882309" y="0"/>
                </a:lnTo>
                <a:lnTo>
                  <a:pt x="1882309" y="501618"/>
                </a:lnTo>
                <a:lnTo>
                  <a:pt x="0" y="501618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10083462" y="6677469"/>
            <a:ext cx="1189990" cy="501650"/>
          </a:xfrm>
          <a:custGeom>
            <a:rect l="l" t="t" r="r" b="b"/>
            <a:pathLst>
              <a:path w="1189990" h="501650">
                <a:moveTo>
                  <a:pt x="0" y="0"/>
                </a:moveTo>
                <a:lnTo>
                  <a:pt x="1189754" y="0"/>
                </a:lnTo>
                <a:lnTo>
                  <a:pt x="1189754" y="501617"/>
                </a:lnTo>
                <a:lnTo>
                  <a:pt x="0" y="50161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11273217" y="6677469"/>
            <a:ext cx="2198370" cy="501650"/>
          </a:xfrm>
          <a:custGeom>
            <a:rect l="l" t="t" r="r" b="b"/>
            <a:pathLst>
              <a:path w="2198369" h="501650">
                <a:moveTo>
                  <a:pt x="0" y="0"/>
                </a:moveTo>
                <a:lnTo>
                  <a:pt x="2198142" y="0"/>
                </a:lnTo>
                <a:lnTo>
                  <a:pt x="2198142" y="501617"/>
                </a:lnTo>
                <a:lnTo>
                  <a:pt x="0" y="50161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3471359" y="6677469"/>
            <a:ext cx="1882775" cy="501650"/>
          </a:xfrm>
          <a:custGeom>
            <a:rect l="l" t="t" r="r" b="b"/>
            <a:pathLst>
              <a:path w="1882775" h="501650">
                <a:moveTo>
                  <a:pt x="0" y="0"/>
                </a:moveTo>
                <a:lnTo>
                  <a:pt x="1882309" y="0"/>
                </a:lnTo>
                <a:lnTo>
                  <a:pt x="1882309" y="501617"/>
                </a:lnTo>
                <a:lnTo>
                  <a:pt x="0" y="50161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10083462" y="7680704"/>
            <a:ext cx="1189990" cy="501650"/>
          </a:xfrm>
          <a:custGeom>
            <a:rect l="l" t="t" r="r" b="b"/>
            <a:pathLst>
              <a:path w="1189990" h="501650">
                <a:moveTo>
                  <a:pt x="0" y="0"/>
                </a:moveTo>
                <a:lnTo>
                  <a:pt x="1189754" y="0"/>
                </a:lnTo>
                <a:lnTo>
                  <a:pt x="1189754" y="501618"/>
                </a:lnTo>
                <a:lnTo>
                  <a:pt x="0" y="501618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1273217" y="7680704"/>
            <a:ext cx="2198370" cy="501650"/>
          </a:xfrm>
          <a:custGeom>
            <a:rect l="l" t="t" r="r" b="b"/>
            <a:pathLst>
              <a:path w="2198369" h="501650">
                <a:moveTo>
                  <a:pt x="0" y="0"/>
                </a:moveTo>
                <a:lnTo>
                  <a:pt x="2198142" y="0"/>
                </a:lnTo>
                <a:lnTo>
                  <a:pt x="2198142" y="501618"/>
                </a:lnTo>
                <a:lnTo>
                  <a:pt x="0" y="501618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13471359" y="7680704"/>
            <a:ext cx="1882775" cy="501650"/>
          </a:xfrm>
          <a:custGeom>
            <a:rect l="l" t="t" r="r" b="b"/>
            <a:pathLst>
              <a:path w="1882775" h="501650">
                <a:moveTo>
                  <a:pt x="0" y="0"/>
                </a:moveTo>
                <a:lnTo>
                  <a:pt x="1882309" y="0"/>
                </a:lnTo>
                <a:lnTo>
                  <a:pt x="1882309" y="501618"/>
                </a:lnTo>
                <a:lnTo>
                  <a:pt x="0" y="501618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10083462" y="8683939"/>
            <a:ext cx="1189990" cy="501650"/>
          </a:xfrm>
          <a:custGeom>
            <a:rect l="l" t="t" r="r" b="b"/>
            <a:pathLst>
              <a:path w="1189990" h="501650">
                <a:moveTo>
                  <a:pt x="0" y="0"/>
                </a:moveTo>
                <a:lnTo>
                  <a:pt x="1189754" y="0"/>
                </a:lnTo>
                <a:lnTo>
                  <a:pt x="1189754" y="501617"/>
                </a:lnTo>
                <a:lnTo>
                  <a:pt x="0" y="50161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11273217" y="8683939"/>
            <a:ext cx="2198370" cy="501650"/>
          </a:xfrm>
          <a:custGeom>
            <a:rect l="l" t="t" r="r" b="b"/>
            <a:pathLst>
              <a:path w="2198369" h="501650">
                <a:moveTo>
                  <a:pt x="0" y="0"/>
                </a:moveTo>
                <a:lnTo>
                  <a:pt x="2198142" y="0"/>
                </a:lnTo>
                <a:lnTo>
                  <a:pt x="2198142" y="501617"/>
                </a:lnTo>
                <a:lnTo>
                  <a:pt x="0" y="50161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13471359" y="8683939"/>
            <a:ext cx="1882775" cy="501650"/>
          </a:xfrm>
          <a:custGeom>
            <a:rect l="l" t="t" r="r" b="b"/>
            <a:pathLst>
              <a:path w="1882775" h="501650">
                <a:moveTo>
                  <a:pt x="0" y="0"/>
                </a:moveTo>
                <a:lnTo>
                  <a:pt x="1882309" y="0"/>
                </a:lnTo>
                <a:lnTo>
                  <a:pt x="1882309" y="501617"/>
                </a:lnTo>
                <a:lnTo>
                  <a:pt x="0" y="50161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10083462" y="9687175"/>
            <a:ext cx="1189990" cy="501650"/>
          </a:xfrm>
          <a:custGeom>
            <a:rect l="l" t="t" r="r" b="b"/>
            <a:pathLst>
              <a:path w="1189990" h="501650">
                <a:moveTo>
                  <a:pt x="0" y="0"/>
                </a:moveTo>
                <a:lnTo>
                  <a:pt x="1189754" y="0"/>
                </a:lnTo>
                <a:lnTo>
                  <a:pt x="1189754" y="501617"/>
                </a:lnTo>
                <a:lnTo>
                  <a:pt x="0" y="50161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11273217" y="9687175"/>
            <a:ext cx="2198370" cy="501650"/>
          </a:xfrm>
          <a:custGeom>
            <a:rect l="l" t="t" r="r" b="b"/>
            <a:pathLst>
              <a:path w="2198369" h="501650">
                <a:moveTo>
                  <a:pt x="0" y="0"/>
                </a:moveTo>
                <a:lnTo>
                  <a:pt x="2198142" y="0"/>
                </a:lnTo>
                <a:lnTo>
                  <a:pt x="2198142" y="501617"/>
                </a:lnTo>
                <a:lnTo>
                  <a:pt x="0" y="50161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13471359" y="9687175"/>
            <a:ext cx="1882775" cy="501650"/>
          </a:xfrm>
          <a:custGeom>
            <a:rect l="l" t="t" r="r" b="b"/>
            <a:pathLst>
              <a:path w="1882775" h="501650">
                <a:moveTo>
                  <a:pt x="0" y="0"/>
                </a:moveTo>
                <a:lnTo>
                  <a:pt x="1882309" y="0"/>
                </a:lnTo>
                <a:lnTo>
                  <a:pt x="1882309" y="501617"/>
                </a:lnTo>
                <a:lnTo>
                  <a:pt x="0" y="50161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graphicFrame>
        <p:nvGraphicFramePr>
          <p:cNvPr id="36" name="object 36"/>
          <p:cNvGraphicFramePr>
            <a:graphicFrameLocks noGrp="1"/>
          </p:cNvGraphicFramePr>
          <p:nvPr/>
        </p:nvGraphicFramePr>
        <p:xfrm>
          <a:off x="4743311" y="5172617"/>
          <a:ext cx="10610850" cy="55181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99845"/>
                <a:gridCol w="2040255"/>
                <a:gridCol w="1965325"/>
                <a:gridCol w="1477009"/>
                <a:gridCol w="1867534"/>
                <a:gridCol w="1961515"/>
              </a:tblGrid>
              <a:tr h="501617">
                <a:tc>
                  <a:txBody>
                    <a:bodyPr vert="horz" wrap="square"/>
                    <a:lstStyle/>
                    <a:p>
                      <a:pPr marR="25019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排名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2565" algn="ctr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省份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73660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区域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73660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891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排名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74675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省份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73660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61035" algn="r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2150" b="1">
                          <a:latin typeface="Microsoft JhengHei UI"/>
                          <a:cs typeface="Microsoft JhengHei UI"/>
                        </a:rPr>
                        <a:t>区域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73660" marB="0">
                    <a:solidFill>
                      <a:srgbClr val="FED40D"/>
                    </a:solidFill>
                  </a:tcPr>
                </a:tc>
              </a:tr>
              <a:tr h="501618">
                <a:tc>
                  <a:txBody>
                    <a:bodyPr vert="horz" wrap="square"/>
                    <a:lstStyle/>
                    <a:p>
                      <a:pPr marR="25019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2565" algn="ctr">
                        <a:lnSpc>
                          <a:spcPct val="100000"/>
                        </a:lnSpc>
                        <a:spcBef>
                          <a:spcPts val="62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云南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7937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62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79375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8915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11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74675">
                        <a:lnSpc>
                          <a:spcPct val="100000"/>
                        </a:lnSpc>
                        <a:spcBef>
                          <a:spcPts val="62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⼴⻄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7937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61035" algn="r">
                        <a:lnSpc>
                          <a:spcPct val="100000"/>
                        </a:lnSpc>
                        <a:spcBef>
                          <a:spcPts val="62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79375" marB="0">
                    <a:solidFill>
                      <a:srgbClr val="1A1A1A"/>
                    </a:solidFill>
                  </a:tcPr>
                </a:tc>
              </a:tr>
              <a:tr h="501617">
                <a:tc>
                  <a:txBody>
                    <a:bodyPr vert="horz" wrap="square"/>
                    <a:lstStyle/>
                    <a:p>
                      <a:pPr marR="25019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256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⼴东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华南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8915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 spc="-5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74675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⽢肃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61035" algn="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⻄北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63637"/>
                    </a:solidFill>
                  </a:tcPr>
                </a:tc>
              </a:tr>
              <a:tr h="501617">
                <a:tc>
                  <a:txBody>
                    <a:bodyPr vert="horz" wrap="square"/>
                    <a:lstStyle/>
                    <a:p>
                      <a:pPr marR="25019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256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四川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8915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74675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江苏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61035" algn="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1A1A1A"/>
                    </a:solidFill>
                  </a:tcPr>
                </a:tc>
              </a:tr>
              <a:tr h="501617">
                <a:tc>
                  <a:txBody>
                    <a:bodyPr vert="horz" wrap="square"/>
                    <a:lstStyle/>
                    <a:p>
                      <a:pPr marR="25019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>
                          <a:solidFill>
                            <a:srgbClr val="FED40E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256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北京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华北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8915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 spc="-5">
                          <a:solidFill>
                            <a:srgbClr val="FED40E"/>
                          </a:solidFill>
                          <a:latin typeface="Arial"/>
                          <a:cs typeface="Arial"/>
                        </a:rPr>
                        <a:t>14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74675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湖南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61035" algn="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华中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73737"/>
                    </a:solidFill>
                  </a:tcPr>
                </a:tc>
              </a:tr>
              <a:tr h="501618">
                <a:tc>
                  <a:txBody>
                    <a:bodyPr vert="horz" wrap="square"/>
                    <a:lstStyle/>
                    <a:p>
                      <a:pPr marR="25019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256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浙江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8915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15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74675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福建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61035" algn="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1A1A1A"/>
                    </a:solidFill>
                  </a:tcPr>
                </a:tc>
              </a:tr>
              <a:tr h="501617">
                <a:tc>
                  <a:txBody>
                    <a:bodyPr vert="horz" wrap="square"/>
                    <a:lstStyle/>
                    <a:p>
                      <a:pPr marR="25019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>
                          <a:solidFill>
                            <a:srgbClr val="FFD40E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256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⼭东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华东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8915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 spc="-5">
                          <a:solidFill>
                            <a:srgbClr val="FFD40E"/>
                          </a:solidFill>
                          <a:latin typeface="Arial"/>
                          <a:cs typeface="Arial"/>
                        </a:rPr>
                        <a:t>16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74675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湖北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61035" algn="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华中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63637"/>
                    </a:solidFill>
                  </a:tcPr>
                </a:tc>
              </a:tr>
              <a:tr h="501617">
                <a:tc>
                  <a:txBody>
                    <a:bodyPr vert="horz" wrap="square"/>
                    <a:lstStyle/>
                    <a:p>
                      <a:pPr marR="25019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256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内蒙古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8915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17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74675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海南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61035" algn="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1A1A1A"/>
                    </a:solidFill>
                  </a:tcPr>
                </a:tc>
              </a:tr>
              <a:tr h="501618">
                <a:tc>
                  <a:txBody>
                    <a:bodyPr vert="horz" wrap="square"/>
                    <a:lstStyle/>
                    <a:p>
                      <a:pPr marR="25019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>
                          <a:solidFill>
                            <a:srgbClr val="FED310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256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陕⻄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⻄北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8915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 spc="-5">
                          <a:solidFill>
                            <a:srgbClr val="FED310"/>
                          </a:solidFill>
                          <a:latin typeface="Arial"/>
                          <a:cs typeface="Arial"/>
                        </a:rPr>
                        <a:t>18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74675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江⻄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61035" algn="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华东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63637"/>
                    </a:solidFill>
                  </a:tcPr>
                </a:tc>
              </a:tr>
              <a:tr h="501617">
                <a:tc>
                  <a:txBody>
                    <a:bodyPr vert="horz" wrap="square"/>
                    <a:lstStyle/>
                    <a:p>
                      <a:pPr marR="25019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256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新疆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⻄北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8915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19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74675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⼭⻄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61035" algn="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1A1A1A"/>
                    </a:solidFill>
                  </a:tcPr>
                </a:tc>
              </a:tr>
              <a:tr h="501617">
                <a:tc>
                  <a:txBody>
                    <a:bodyPr vert="horz" wrap="square"/>
                    <a:lstStyle/>
                    <a:p>
                      <a:pPr marR="25019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 spc="-5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256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贵州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08915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 spc="-5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20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74675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重庆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61035" algn="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73738"/>
                    </a:solidFill>
                  </a:tcPr>
                </a:tc>
              </a:tr>
            </a:tbl>
          </a:graphicData>
        </a:graphic>
      </p:graphicFrame>
      <p:sp>
        <p:nvSpPr>
          <p:cNvPr id="37" name="object 37"/>
          <p:cNvSpPr/>
          <p:nvPr/>
        </p:nvSpPr>
        <p:spPr>
          <a:xfrm>
            <a:off x="7736399" y="4647900"/>
            <a:ext cx="252729" cy="128270"/>
          </a:xfrm>
          <a:custGeom>
            <a:rect l="l" t="t" r="r" b="b"/>
            <a:pathLst>
              <a:path w="252727" h="128270">
                <a:moveTo>
                  <a:pt x="252411" y="0"/>
                </a:moveTo>
                <a:lnTo>
                  <a:pt x="0" y="0"/>
                </a:lnTo>
                <a:lnTo>
                  <a:pt x="126205" y="127900"/>
                </a:lnTo>
                <a:lnTo>
                  <a:pt x="252411" y="0"/>
                </a:lnTo>
                <a:close/>
              </a:path>
            </a:pathLst>
          </a:custGeom>
          <a:solidFill>
            <a:srgbClr val="F8BA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 txBox="1"/>
          <p:nvPr/>
        </p:nvSpPr>
        <p:spPr>
          <a:xfrm>
            <a:off x="926947" y="2047524"/>
            <a:ext cx="17791430" cy="28327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20100"/>
              </a:lnSpc>
              <a:spcBef>
                <a:spcPts val="95"/>
              </a:spcBef>
            </a:pP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数据显示，在⾃驾游热⻔省份中，云南、⼴东、四川、北京、浙江等省份在</a:t>
            </a: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热⻔⽬的地居于榜单⾼位，第六到⼗ 名依次是，⼭东、内蒙古、陕⻄、新疆和贵州。其中，四川排名提升</a:t>
            </a: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8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位，稻城亚丁、四姑娘⼭、塔公草原、墨⽯公园、毕棚沟⻛ 景区、红海⼦、成都⼤熊猫繁育研究基地等景区吸引了⼤量⾃驾游爱好者前往。⼴东⾃驾游热度较去年同期排名上升</a:t>
            </a: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8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位，南澳 岛、⻓隆野⽣动物世界、丹霞⼭等景区最吸引⾃驾游⼈群。</a:t>
            </a:r>
            <a:endParaRPr sz="2450">
              <a:latin typeface="Microsoft JhengHei UI"/>
              <a:cs typeface="Microsoft JhengHei UI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3000">
              <a:latin typeface="Microsoft JhengHei UI"/>
              <a:cs typeface="Microsoft JhengHei UI"/>
            </a:endParaRPr>
          </a:p>
          <a:p>
            <a:pPr marL="842644" algn="ctr">
              <a:lnSpc>
                <a:spcPct val="100000"/>
              </a:lnSpc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热⻔省份</a:t>
            </a:r>
            <a:r>
              <a:rPr sz="2150" spc="-40">
                <a:solidFill>
                  <a:srgbClr val="FFFFFF"/>
                </a:solidFill>
                <a:latin typeface="Arial"/>
                <a:cs typeface="Arial"/>
              </a:rPr>
              <a:t>TOP20</a:t>
            </a:r>
            <a:endParaRPr sz="2150">
              <a:latin typeface="Arial"/>
              <a:cs typeface="Arial"/>
            </a:endParaRPr>
          </a:p>
        </p:txBody>
      </p:sp>
      <p:sp>
        <p:nvSpPr>
          <p:cNvPr id="39" name="object 3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pc="-5"/>
              <a:t>数据来源：⻢蜂窝⼤数据中⼼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39709" y="1086545"/>
            <a:ext cx="8887460" cy="6540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4100" spc="20">
                <a:solidFill>
                  <a:srgbClr val="FFFFFF"/>
                </a:solidFill>
              </a:rPr>
              <a:t>⾃驾游</a:t>
            </a: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4100" spc="20">
                <a:solidFill>
                  <a:srgbClr val="FFFFFF"/>
                </a:solidFill>
              </a:rPr>
              <a:t>热⻔城市：北京、成都、⻄安</a:t>
            </a:r>
            <a:endParaRPr sz="41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974968" y="1113287"/>
            <a:ext cx="173355" cy="687705"/>
          </a:xfrm>
          <a:custGeom>
            <a:rect l="l" t="t" r="r" b="b"/>
            <a:pathLst>
              <a:path w="173355" h="687705">
                <a:moveTo>
                  <a:pt x="86548" y="0"/>
                </a:moveTo>
                <a:lnTo>
                  <a:pt x="78991" y="330"/>
                </a:lnTo>
                <a:lnTo>
                  <a:pt x="71505" y="1316"/>
                </a:lnTo>
                <a:lnTo>
                  <a:pt x="25291" y="25373"/>
                </a:lnTo>
                <a:lnTo>
                  <a:pt x="2122" y="69847"/>
                </a:lnTo>
                <a:lnTo>
                  <a:pt x="0" y="106854"/>
                </a:lnTo>
                <a:lnTo>
                  <a:pt x="0" y="580680"/>
                </a:lnTo>
                <a:lnTo>
                  <a:pt x="5142" y="630532"/>
                </a:lnTo>
                <a:lnTo>
                  <a:pt x="39909" y="673908"/>
                </a:lnTo>
                <a:lnTo>
                  <a:pt x="78991" y="687203"/>
                </a:lnTo>
                <a:lnTo>
                  <a:pt x="86548" y="687534"/>
                </a:lnTo>
                <a:lnTo>
                  <a:pt x="94105" y="687203"/>
                </a:lnTo>
                <a:lnTo>
                  <a:pt x="133187" y="673908"/>
                </a:lnTo>
                <a:lnTo>
                  <a:pt x="167954" y="630532"/>
                </a:lnTo>
                <a:lnTo>
                  <a:pt x="173097" y="580680"/>
                </a:lnTo>
                <a:lnTo>
                  <a:pt x="173097" y="106854"/>
                </a:lnTo>
                <a:lnTo>
                  <a:pt x="167954" y="57001"/>
                </a:lnTo>
                <a:lnTo>
                  <a:pt x="133187" y="13625"/>
                </a:lnTo>
                <a:lnTo>
                  <a:pt x="94105" y="330"/>
                </a:lnTo>
                <a:lnTo>
                  <a:pt x="86548" y="0"/>
                </a:lnTo>
                <a:close/>
              </a:path>
            </a:pathLst>
          </a:custGeom>
          <a:solidFill>
            <a:srgbClr val="FED41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8282166" y="0"/>
            <a:ext cx="1068705" cy="1256665"/>
          </a:xfrm>
          <a:custGeom>
            <a:rect l="l" t="t" r="r" b="b"/>
            <a:pathLst>
              <a:path w="1068705" h="1256665">
                <a:moveTo>
                  <a:pt x="1068145" y="0"/>
                </a:moveTo>
                <a:lnTo>
                  <a:pt x="0" y="0"/>
                </a:lnTo>
                <a:lnTo>
                  <a:pt x="0" y="1041113"/>
                </a:lnTo>
                <a:lnTo>
                  <a:pt x="164" y="1083975"/>
                </a:lnTo>
                <a:lnTo>
                  <a:pt x="4452" y="1145997"/>
                </a:lnTo>
                <a:lnTo>
                  <a:pt x="23280" y="1193291"/>
                </a:lnTo>
                <a:lnTo>
                  <a:pt x="63216" y="1233225"/>
                </a:lnTo>
                <a:lnTo>
                  <a:pt x="110508" y="1252053"/>
                </a:lnTo>
                <a:lnTo>
                  <a:pt x="172530" y="1256341"/>
                </a:lnTo>
                <a:lnTo>
                  <a:pt x="215396" y="1256506"/>
                </a:lnTo>
                <a:lnTo>
                  <a:pt x="852748" y="1256506"/>
                </a:lnTo>
                <a:lnTo>
                  <a:pt x="895608" y="1256341"/>
                </a:lnTo>
                <a:lnTo>
                  <a:pt x="957631" y="1252053"/>
                </a:lnTo>
                <a:lnTo>
                  <a:pt x="1004929" y="1233225"/>
                </a:lnTo>
                <a:lnTo>
                  <a:pt x="1044865" y="1193291"/>
                </a:lnTo>
                <a:lnTo>
                  <a:pt x="1063692" y="1145997"/>
                </a:lnTo>
                <a:lnTo>
                  <a:pt x="1067980" y="1083975"/>
                </a:lnTo>
                <a:lnTo>
                  <a:pt x="1068145" y="1041113"/>
                </a:lnTo>
                <a:lnTo>
                  <a:pt x="1068145" y="0"/>
                </a:lnTo>
                <a:close/>
              </a:path>
            </a:pathLst>
          </a:custGeom>
          <a:solidFill>
            <a:srgbClr val="FFD5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8369242" y="296592"/>
            <a:ext cx="893995" cy="83708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219766" y="5297316"/>
            <a:ext cx="1068070" cy="533400"/>
          </a:xfrm>
          <a:custGeom>
            <a:rect l="l" t="t" r="r" b="b"/>
            <a:pathLst>
              <a:path w="1068070" h="533400">
                <a:moveTo>
                  <a:pt x="0" y="0"/>
                </a:moveTo>
                <a:lnTo>
                  <a:pt x="1067853" y="0"/>
                </a:lnTo>
                <a:lnTo>
                  <a:pt x="1067853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287620" y="5297316"/>
            <a:ext cx="1683385" cy="533400"/>
          </a:xfrm>
          <a:custGeom>
            <a:rect l="l" t="t" r="r" b="b"/>
            <a:pathLst>
              <a:path w="1683382" h="533400">
                <a:moveTo>
                  <a:pt x="0" y="0"/>
                </a:moveTo>
                <a:lnTo>
                  <a:pt x="1683016" y="0"/>
                </a:lnTo>
                <a:lnTo>
                  <a:pt x="1683016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970637" y="5297316"/>
            <a:ext cx="1528445" cy="533400"/>
          </a:xfrm>
          <a:custGeom>
            <a:rect l="l" t="t" r="r" b="b"/>
            <a:pathLst>
              <a:path w="1528445" h="533400">
                <a:moveTo>
                  <a:pt x="0" y="0"/>
                </a:moveTo>
                <a:lnTo>
                  <a:pt x="1528379" y="0"/>
                </a:lnTo>
                <a:lnTo>
                  <a:pt x="152837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499016" y="5297316"/>
            <a:ext cx="1528445" cy="533400"/>
          </a:xfrm>
          <a:custGeom>
            <a:rect l="l" t="t" r="r" b="b"/>
            <a:pathLst>
              <a:path w="1528445" h="533400">
                <a:moveTo>
                  <a:pt x="0" y="0"/>
                </a:moveTo>
                <a:lnTo>
                  <a:pt x="1528379" y="0"/>
                </a:lnTo>
                <a:lnTo>
                  <a:pt x="152837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219766" y="6363442"/>
            <a:ext cx="1068070" cy="533400"/>
          </a:xfrm>
          <a:custGeom>
            <a:rect l="l" t="t" r="r" b="b"/>
            <a:pathLst>
              <a:path w="1068070" h="533400">
                <a:moveTo>
                  <a:pt x="0" y="0"/>
                </a:moveTo>
                <a:lnTo>
                  <a:pt x="1067853" y="0"/>
                </a:lnTo>
                <a:lnTo>
                  <a:pt x="1067853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5287620" y="6363442"/>
            <a:ext cx="1683385" cy="533400"/>
          </a:xfrm>
          <a:custGeom>
            <a:rect l="l" t="t" r="r" b="b"/>
            <a:pathLst>
              <a:path w="1683382" h="533400">
                <a:moveTo>
                  <a:pt x="0" y="0"/>
                </a:moveTo>
                <a:lnTo>
                  <a:pt x="1683016" y="0"/>
                </a:lnTo>
                <a:lnTo>
                  <a:pt x="1683016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6970637" y="6363442"/>
            <a:ext cx="1528445" cy="533400"/>
          </a:xfrm>
          <a:custGeom>
            <a:rect l="l" t="t" r="r" b="b"/>
            <a:pathLst>
              <a:path w="1528445" h="533400">
                <a:moveTo>
                  <a:pt x="0" y="0"/>
                </a:moveTo>
                <a:lnTo>
                  <a:pt x="1528379" y="0"/>
                </a:lnTo>
                <a:lnTo>
                  <a:pt x="152837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8499016" y="6363442"/>
            <a:ext cx="1528445" cy="533400"/>
          </a:xfrm>
          <a:custGeom>
            <a:rect l="l" t="t" r="r" b="b"/>
            <a:pathLst>
              <a:path w="1528445" h="533400">
                <a:moveTo>
                  <a:pt x="0" y="0"/>
                </a:moveTo>
                <a:lnTo>
                  <a:pt x="1528379" y="0"/>
                </a:lnTo>
                <a:lnTo>
                  <a:pt x="152837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4219766" y="7429569"/>
            <a:ext cx="1068070" cy="533400"/>
          </a:xfrm>
          <a:custGeom>
            <a:rect l="l" t="t" r="r" b="b"/>
            <a:pathLst>
              <a:path w="1068070" h="533400">
                <a:moveTo>
                  <a:pt x="0" y="0"/>
                </a:moveTo>
                <a:lnTo>
                  <a:pt x="1067853" y="0"/>
                </a:lnTo>
                <a:lnTo>
                  <a:pt x="1067853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5287620" y="7429569"/>
            <a:ext cx="1683385" cy="533400"/>
          </a:xfrm>
          <a:custGeom>
            <a:rect l="l" t="t" r="r" b="b"/>
            <a:pathLst>
              <a:path w="1683382" h="533400">
                <a:moveTo>
                  <a:pt x="0" y="0"/>
                </a:moveTo>
                <a:lnTo>
                  <a:pt x="1683016" y="0"/>
                </a:lnTo>
                <a:lnTo>
                  <a:pt x="1683016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6970637" y="7429569"/>
            <a:ext cx="1528445" cy="533400"/>
          </a:xfrm>
          <a:custGeom>
            <a:rect l="l" t="t" r="r" b="b"/>
            <a:pathLst>
              <a:path w="1528445" h="533400">
                <a:moveTo>
                  <a:pt x="0" y="0"/>
                </a:moveTo>
                <a:lnTo>
                  <a:pt x="1528379" y="0"/>
                </a:lnTo>
                <a:lnTo>
                  <a:pt x="152837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8499016" y="7429569"/>
            <a:ext cx="1528445" cy="533400"/>
          </a:xfrm>
          <a:custGeom>
            <a:rect l="l" t="t" r="r" b="b"/>
            <a:pathLst>
              <a:path w="1528445" h="533400">
                <a:moveTo>
                  <a:pt x="0" y="0"/>
                </a:moveTo>
                <a:lnTo>
                  <a:pt x="1528379" y="0"/>
                </a:lnTo>
                <a:lnTo>
                  <a:pt x="152837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4219766" y="8495695"/>
            <a:ext cx="1068070" cy="533400"/>
          </a:xfrm>
          <a:custGeom>
            <a:rect l="l" t="t" r="r" b="b"/>
            <a:pathLst>
              <a:path w="1068070" h="533400">
                <a:moveTo>
                  <a:pt x="0" y="0"/>
                </a:moveTo>
                <a:lnTo>
                  <a:pt x="1067853" y="0"/>
                </a:lnTo>
                <a:lnTo>
                  <a:pt x="1067853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5287620" y="8495695"/>
            <a:ext cx="1683385" cy="533400"/>
          </a:xfrm>
          <a:custGeom>
            <a:rect l="l" t="t" r="r" b="b"/>
            <a:pathLst>
              <a:path w="1683382" h="533400">
                <a:moveTo>
                  <a:pt x="0" y="0"/>
                </a:moveTo>
                <a:lnTo>
                  <a:pt x="1683016" y="0"/>
                </a:lnTo>
                <a:lnTo>
                  <a:pt x="1683016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6970637" y="8495695"/>
            <a:ext cx="1528445" cy="533400"/>
          </a:xfrm>
          <a:custGeom>
            <a:rect l="l" t="t" r="r" b="b"/>
            <a:pathLst>
              <a:path w="1528445" h="533400">
                <a:moveTo>
                  <a:pt x="0" y="0"/>
                </a:moveTo>
                <a:lnTo>
                  <a:pt x="1528379" y="0"/>
                </a:lnTo>
                <a:lnTo>
                  <a:pt x="152837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8499016" y="8495695"/>
            <a:ext cx="1528445" cy="533400"/>
          </a:xfrm>
          <a:custGeom>
            <a:rect l="l" t="t" r="r" b="b"/>
            <a:pathLst>
              <a:path w="1528445" h="533400">
                <a:moveTo>
                  <a:pt x="0" y="0"/>
                </a:moveTo>
                <a:lnTo>
                  <a:pt x="1528379" y="0"/>
                </a:lnTo>
                <a:lnTo>
                  <a:pt x="152837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4219766" y="9561821"/>
            <a:ext cx="1068070" cy="533400"/>
          </a:xfrm>
          <a:custGeom>
            <a:rect l="l" t="t" r="r" b="b"/>
            <a:pathLst>
              <a:path w="1068070" h="533400">
                <a:moveTo>
                  <a:pt x="0" y="0"/>
                </a:moveTo>
                <a:lnTo>
                  <a:pt x="1067853" y="0"/>
                </a:lnTo>
                <a:lnTo>
                  <a:pt x="1067853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5287620" y="9561821"/>
            <a:ext cx="1683385" cy="533400"/>
          </a:xfrm>
          <a:custGeom>
            <a:rect l="l" t="t" r="r" b="b"/>
            <a:pathLst>
              <a:path w="1683382" h="533400">
                <a:moveTo>
                  <a:pt x="0" y="0"/>
                </a:moveTo>
                <a:lnTo>
                  <a:pt x="1683016" y="0"/>
                </a:lnTo>
                <a:lnTo>
                  <a:pt x="1683016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6970637" y="9561821"/>
            <a:ext cx="1528445" cy="533400"/>
          </a:xfrm>
          <a:custGeom>
            <a:rect l="l" t="t" r="r" b="b"/>
            <a:pathLst>
              <a:path w="1528445" h="533400">
                <a:moveTo>
                  <a:pt x="0" y="0"/>
                </a:moveTo>
                <a:lnTo>
                  <a:pt x="1528379" y="0"/>
                </a:lnTo>
                <a:lnTo>
                  <a:pt x="152837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8499016" y="9561821"/>
            <a:ext cx="1528445" cy="533400"/>
          </a:xfrm>
          <a:custGeom>
            <a:rect l="l" t="t" r="r" b="b"/>
            <a:pathLst>
              <a:path w="1528445" h="533400">
                <a:moveTo>
                  <a:pt x="0" y="0"/>
                </a:moveTo>
                <a:lnTo>
                  <a:pt x="1528379" y="0"/>
                </a:lnTo>
                <a:lnTo>
                  <a:pt x="152837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0072991" y="5297316"/>
            <a:ext cx="1068070" cy="533400"/>
          </a:xfrm>
          <a:custGeom>
            <a:rect l="l" t="t" r="r" b="b"/>
            <a:pathLst>
              <a:path w="1068070" h="533400">
                <a:moveTo>
                  <a:pt x="0" y="0"/>
                </a:moveTo>
                <a:lnTo>
                  <a:pt x="1067852" y="0"/>
                </a:lnTo>
                <a:lnTo>
                  <a:pt x="106785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11140844" y="5297316"/>
            <a:ext cx="1683385" cy="533400"/>
          </a:xfrm>
          <a:custGeom>
            <a:rect l="l" t="t" r="r" b="b"/>
            <a:pathLst>
              <a:path w="1683382" h="533400">
                <a:moveTo>
                  <a:pt x="0" y="0"/>
                </a:moveTo>
                <a:lnTo>
                  <a:pt x="1683016" y="0"/>
                </a:lnTo>
                <a:lnTo>
                  <a:pt x="1683016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2823860" y="5297316"/>
            <a:ext cx="1528445" cy="533400"/>
          </a:xfrm>
          <a:custGeom>
            <a:rect l="l" t="t" r="r" b="b"/>
            <a:pathLst>
              <a:path w="1528444" h="533400">
                <a:moveTo>
                  <a:pt x="0" y="0"/>
                </a:moveTo>
                <a:lnTo>
                  <a:pt x="1528382" y="0"/>
                </a:lnTo>
                <a:lnTo>
                  <a:pt x="152838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14352243" y="5297316"/>
            <a:ext cx="1528445" cy="533400"/>
          </a:xfrm>
          <a:custGeom>
            <a:rect l="l" t="t" r="r" b="b"/>
            <a:pathLst>
              <a:path w="1528444" h="533400">
                <a:moveTo>
                  <a:pt x="0" y="0"/>
                </a:moveTo>
                <a:lnTo>
                  <a:pt x="1528382" y="0"/>
                </a:lnTo>
                <a:lnTo>
                  <a:pt x="152838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10072991" y="6363442"/>
            <a:ext cx="1068070" cy="533400"/>
          </a:xfrm>
          <a:custGeom>
            <a:rect l="l" t="t" r="r" b="b"/>
            <a:pathLst>
              <a:path w="1068070" h="533400">
                <a:moveTo>
                  <a:pt x="0" y="0"/>
                </a:moveTo>
                <a:lnTo>
                  <a:pt x="1067852" y="0"/>
                </a:lnTo>
                <a:lnTo>
                  <a:pt x="106785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11140844" y="6363442"/>
            <a:ext cx="1683385" cy="533400"/>
          </a:xfrm>
          <a:custGeom>
            <a:rect l="l" t="t" r="r" b="b"/>
            <a:pathLst>
              <a:path w="1683382" h="533400">
                <a:moveTo>
                  <a:pt x="0" y="0"/>
                </a:moveTo>
                <a:lnTo>
                  <a:pt x="1683016" y="0"/>
                </a:lnTo>
                <a:lnTo>
                  <a:pt x="1683016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12823860" y="6363442"/>
            <a:ext cx="1528445" cy="533400"/>
          </a:xfrm>
          <a:custGeom>
            <a:rect l="l" t="t" r="r" b="b"/>
            <a:pathLst>
              <a:path w="1528444" h="533400">
                <a:moveTo>
                  <a:pt x="0" y="0"/>
                </a:moveTo>
                <a:lnTo>
                  <a:pt x="1528382" y="0"/>
                </a:lnTo>
                <a:lnTo>
                  <a:pt x="152838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14352243" y="6363442"/>
            <a:ext cx="1528445" cy="533400"/>
          </a:xfrm>
          <a:custGeom>
            <a:rect l="l" t="t" r="r" b="b"/>
            <a:pathLst>
              <a:path w="1528444" h="533400">
                <a:moveTo>
                  <a:pt x="0" y="0"/>
                </a:moveTo>
                <a:lnTo>
                  <a:pt x="1528382" y="0"/>
                </a:lnTo>
                <a:lnTo>
                  <a:pt x="152838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10072991" y="7429569"/>
            <a:ext cx="1068070" cy="533400"/>
          </a:xfrm>
          <a:custGeom>
            <a:rect l="l" t="t" r="r" b="b"/>
            <a:pathLst>
              <a:path w="1068070" h="533400">
                <a:moveTo>
                  <a:pt x="0" y="0"/>
                </a:moveTo>
                <a:lnTo>
                  <a:pt x="1067852" y="0"/>
                </a:lnTo>
                <a:lnTo>
                  <a:pt x="106785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11140844" y="7429569"/>
            <a:ext cx="1683385" cy="533400"/>
          </a:xfrm>
          <a:custGeom>
            <a:rect l="l" t="t" r="r" b="b"/>
            <a:pathLst>
              <a:path w="1683382" h="533400">
                <a:moveTo>
                  <a:pt x="0" y="0"/>
                </a:moveTo>
                <a:lnTo>
                  <a:pt x="1683016" y="0"/>
                </a:lnTo>
                <a:lnTo>
                  <a:pt x="1683016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12823860" y="7429569"/>
            <a:ext cx="1528445" cy="533400"/>
          </a:xfrm>
          <a:custGeom>
            <a:rect l="l" t="t" r="r" b="b"/>
            <a:pathLst>
              <a:path w="1528444" h="533400">
                <a:moveTo>
                  <a:pt x="0" y="0"/>
                </a:moveTo>
                <a:lnTo>
                  <a:pt x="1528382" y="0"/>
                </a:lnTo>
                <a:lnTo>
                  <a:pt x="152838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14352243" y="7429569"/>
            <a:ext cx="1528445" cy="533400"/>
          </a:xfrm>
          <a:custGeom>
            <a:rect l="l" t="t" r="r" b="b"/>
            <a:pathLst>
              <a:path w="1528444" h="533400">
                <a:moveTo>
                  <a:pt x="0" y="0"/>
                </a:moveTo>
                <a:lnTo>
                  <a:pt x="1528382" y="0"/>
                </a:lnTo>
                <a:lnTo>
                  <a:pt x="152838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10072991" y="8495695"/>
            <a:ext cx="1068070" cy="533400"/>
          </a:xfrm>
          <a:custGeom>
            <a:rect l="l" t="t" r="r" b="b"/>
            <a:pathLst>
              <a:path w="1068070" h="533400">
                <a:moveTo>
                  <a:pt x="0" y="0"/>
                </a:moveTo>
                <a:lnTo>
                  <a:pt x="1067852" y="0"/>
                </a:lnTo>
                <a:lnTo>
                  <a:pt x="106785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11140844" y="8495695"/>
            <a:ext cx="1683385" cy="533400"/>
          </a:xfrm>
          <a:custGeom>
            <a:rect l="l" t="t" r="r" b="b"/>
            <a:pathLst>
              <a:path w="1683382" h="533400">
                <a:moveTo>
                  <a:pt x="0" y="0"/>
                </a:moveTo>
                <a:lnTo>
                  <a:pt x="1683016" y="0"/>
                </a:lnTo>
                <a:lnTo>
                  <a:pt x="1683016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12823860" y="8495695"/>
            <a:ext cx="1528445" cy="533400"/>
          </a:xfrm>
          <a:custGeom>
            <a:rect l="l" t="t" r="r" b="b"/>
            <a:pathLst>
              <a:path w="1528444" h="533400">
                <a:moveTo>
                  <a:pt x="0" y="0"/>
                </a:moveTo>
                <a:lnTo>
                  <a:pt x="1528382" y="0"/>
                </a:lnTo>
                <a:lnTo>
                  <a:pt x="152838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14352243" y="8495695"/>
            <a:ext cx="1528445" cy="533400"/>
          </a:xfrm>
          <a:custGeom>
            <a:rect l="l" t="t" r="r" b="b"/>
            <a:pathLst>
              <a:path w="1528444" h="533400">
                <a:moveTo>
                  <a:pt x="0" y="0"/>
                </a:moveTo>
                <a:lnTo>
                  <a:pt x="1528382" y="0"/>
                </a:lnTo>
                <a:lnTo>
                  <a:pt x="152838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10072991" y="9561821"/>
            <a:ext cx="1068070" cy="533400"/>
          </a:xfrm>
          <a:custGeom>
            <a:rect l="l" t="t" r="r" b="b"/>
            <a:pathLst>
              <a:path w="1068070" h="533400">
                <a:moveTo>
                  <a:pt x="0" y="0"/>
                </a:moveTo>
                <a:lnTo>
                  <a:pt x="1067852" y="0"/>
                </a:lnTo>
                <a:lnTo>
                  <a:pt x="106785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11140844" y="9561821"/>
            <a:ext cx="1683385" cy="533400"/>
          </a:xfrm>
          <a:custGeom>
            <a:rect l="l" t="t" r="r" b="b"/>
            <a:pathLst>
              <a:path w="1683382" h="533400">
                <a:moveTo>
                  <a:pt x="0" y="0"/>
                </a:moveTo>
                <a:lnTo>
                  <a:pt x="1683016" y="0"/>
                </a:lnTo>
                <a:lnTo>
                  <a:pt x="1683016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12823860" y="9561821"/>
            <a:ext cx="1528445" cy="533400"/>
          </a:xfrm>
          <a:custGeom>
            <a:rect l="l" t="t" r="r" b="b"/>
            <a:pathLst>
              <a:path w="1528444" h="533400">
                <a:moveTo>
                  <a:pt x="0" y="0"/>
                </a:moveTo>
                <a:lnTo>
                  <a:pt x="1528382" y="0"/>
                </a:lnTo>
                <a:lnTo>
                  <a:pt x="152838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14352243" y="9561821"/>
            <a:ext cx="1528445" cy="533400"/>
          </a:xfrm>
          <a:custGeom>
            <a:rect l="l" t="t" r="r" b="b"/>
            <a:pathLst>
              <a:path w="1528444" h="533400">
                <a:moveTo>
                  <a:pt x="0" y="0"/>
                </a:moveTo>
                <a:lnTo>
                  <a:pt x="1528382" y="0"/>
                </a:lnTo>
                <a:lnTo>
                  <a:pt x="152838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graphicFrame>
        <p:nvGraphicFramePr>
          <p:cNvPr id="46" name="object 46"/>
          <p:cNvGraphicFramePr>
            <a:graphicFrameLocks noGrp="1"/>
          </p:cNvGraphicFramePr>
          <p:nvPr/>
        </p:nvGraphicFramePr>
        <p:xfrm>
          <a:off x="4219766" y="4764252"/>
          <a:ext cx="11661140" cy="58642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21740"/>
                <a:gridCol w="1490345"/>
                <a:gridCol w="1566544"/>
                <a:gridCol w="1550670"/>
                <a:gridCol w="1108075"/>
                <a:gridCol w="1694815"/>
                <a:gridCol w="1567179"/>
                <a:gridCol w="1460500"/>
              </a:tblGrid>
              <a:tr h="533063">
                <a:tc>
                  <a:txBody>
                    <a:bodyPr vert="horz" wrap="square"/>
                    <a:lstStyle/>
                    <a:p>
                      <a:pPr marR="14605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排名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15290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城市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8387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>
                          <a:latin typeface="Microsoft JhengHei UI"/>
                          <a:cs typeface="Microsoft JhengHei UI"/>
                        </a:rPr>
                        <a:t>省份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60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区域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08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排名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城市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省份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235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区域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14605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15290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北京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83870" algn="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北京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604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08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11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⻘岛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⼭东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23545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14605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15290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成都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8387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四川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60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08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杭州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浙江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235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华东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14605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15290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⻄安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8387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陕⻄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60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⻄北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08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呼伦⻉尔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内蒙古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235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14605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ED40E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15290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重庆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8387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重庆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60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08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ED40E"/>
                          </a:solidFill>
                          <a:latin typeface="Arial"/>
                          <a:cs typeface="Arial"/>
                        </a:rPr>
                        <a:t>14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三亚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海南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235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华南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14605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15290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⼴州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8387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⼴东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60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08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15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威海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⼭东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235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</a:tr>
              <a:tr h="533062">
                <a:tc>
                  <a:txBody>
                    <a:bodyPr vert="horz" wrap="square"/>
                    <a:lstStyle/>
                    <a:p>
                      <a:pPr marR="14605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D40E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15290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⼤理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8387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云南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60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08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FD40E"/>
                          </a:solidFill>
                          <a:latin typeface="Arial"/>
                          <a:cs typeface="Arial"/>
                        </a:rPr>
                        <a:t>16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天津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天津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235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华北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14605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15290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桂林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8387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⼴⻄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60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08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17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福州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福建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235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14605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ED310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15290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上海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8387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上海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60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华东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08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ED310"/>
                          </a:solidFill>
                          <a:latin typeface="Arial"/>
                          <a:cs typeface="Arial"/>
                        </a:rPr>
                        <a:t>18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昆明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云南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235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14605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15290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⽢南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8387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⽢肃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60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⻄北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08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19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⻓沙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湖南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235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华中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14605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15290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深圳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8387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⼴东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60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华南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38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08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20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⻄双版纳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云南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4235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83738"/>
                    </a:solidFill>
                  </a:tcPr>
                </a:tc>
              </a:tr>
            </a:tbl>
          </a:graphicData>
        </a:graphic>
      </p:graphicFrame>
      <p:sp>
        <p:nvSpPr>
          <p:cNvPr id="47" name="object 47"/>
          <p:cNvSpPr/>
          <p:nvPr/>
        </p:nvSpPr>
        <p:spPr>
          <a:xfrm>
            <a:off x="7795193" y="4361398"/>
            <a:ext cx="252729" cy="128270"/>
          </a:xfrm>
          <a:custGeom>
            <a:rect l="l" t="t" r="r" b="b"/>
            <a:pathLst>
              <a:path w="252727" h="128270">
                <a:moveTo>
                  <a:pt x="252411" y="0"/>
                </a:moveTo>
                <a:lnTo>
                  <a:pt x="0" y="0"/>
                </a:lnTo>
                <a:lnTo>
                  <a:pt x="126205" y="127900"/>
                </a:lnTo>
                <a:lnTo>
                  <a:pt x="252411" y="0"/>
                </a:lnTo>
                <a:close/>
              </a:path>
            </a:pathLst>
          </a:custGeom>
          <a:solidFill>
            <a:srgbClr val="F8BA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 txBox="1"/>
          <p:nvPr/>
        </p:nvSpPr>
        <p:spPr>
          <a:xfrm>
            <a:off x="8275713" y="4241553"/>
            <a:ext cx="388366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热⻔城市</a:t>
            </a:r>
            <a:r>
              <a:rPr sz="2150" spc="-40">
                <a:solidFill>
                  <a:srgbClr val="FFFFFF"/>
                </a:solidFill>
                <a:latin typeface="Arial"/>
                <a:cs typeface="Arial"/>
              </a:rPr>
              <a:t>TOP20</a:t>
            </a:r>
            <a:endParaRPr sz="2150">
              <a:latin typeface="Arial"/>
              <a:cs typeface="Arial"/>
            </a:endParaRPr>
          </a:p>
        </p:txBody>
      </p:sp>
      <p:sp>
        <p:nvSpPr>
          <p:cNvPr id="50" name="object 5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pc="-5"/>
              <a:t>数据来源：⻢蜂窝⼤数据中⼼</a:t>
            </a:r>
          </a:p>
        </p:txBody>
      </p:sp>
      <p:sp>
        <p:nvSpPr>
          <p:cNvPr id="49" name="object 49"/>
          <p:cNvSpPr txBox="1"/>
          <p:nvPr/>
        </p:nvSpPr>
        <p:spPr>
          <a:xfrm>
            <a:off x="1076272" y="2070587"/>
            <a:ext cx="17774286" cy="13627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5080">
              <a:lnSpc>
                <a:spcPct val="119000"/>
              </a:lnSpc>
              <a:spcBef>
                <a:spcPts val="125"/>
              </a:spcBef>
            </a:pP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数据显示，北京、成都、⻄安在</a:t>
            </a: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年⼈⽓最⾼的⾃驾游城市中排名前三。北京⾃驾游热⻔景点有故宫、北京野⽣动物园</a:t>
            </a:r>
            <a:r>
              <a:rPr sz="2450" spc="170">
                <a:solidFill>
                  <a:srgbClr val="FFFFFF"/>
                </a:solidFill>
                <a:latin typeface="Microsoft JhengHei UI"/>
                <a:cs typeface="Microsoft JhengHei UI"/>
              </a:rPr>
              <a:t> 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、野鸭 湖国家湿地公园、北京世园公园、⾦海湖等。排名第四位到第⼆⼗位分别是重庆、⼴州、⼤理、桂林、上海、⽢南、深圳、⻘ 岛、杭州、呼伦⻉尔、三亚、威海、天津、福州、昆明、⻓沙、⻄双版纳。</a:t>
            </a:r>
            <a:endParaRPr sz="2450">
              <a:latin typeface="Microsoft JhengHei UI"/>
              <a:cs typeface="Microsoft JhengHei U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39709" y="1086545"/>
            <a:ext cx="12552045" cy="6540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4100" spc="20">
                <a:solidFill>
                  <a:srgbClr val="FFFFFF"/>
                </a:solidFill>
              </a:rPr>
              <a:t>⾃驾游</a:t>
            </a: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4100" spc="20">
                <a:solidFill>
                  <a:srgbClr val="FFFFFF"/>
                </a:solidFill>
              </a:rPr>
              <a:t>热⻔区县乡镇：庐⼭、阳朔、神农架、九寨沟</a:t>
            </a:r>
            <a:endParaRPr sz="41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974968" y="1113287"/>
            <a:ext cx="173355" cy="687705"/>
          </a:xfrm>
          <a:custGeom>
            <a:rect l="l" t="t" r="r" b="b"/>
            <a:pathLst>
              <a:path w="173355" h="687705">
                <a:moveTo>
                  <a:pt x="86548" y="0"/>
                </a:moveTo>
                <a:lnTo>
                  <a:pt x="78991" y="330"/>
                </a:lnTo>
                <a:lnTo>
                  <a:pt x="71505" y="1316"/>
                </a:lnTo>
                <a:lnTo>
                  <a:pt x="25291" y="25373"/>
                </a:lnTo>
                <a:lnTo>
                  <a:pt x="2122" y="69847"/>
                </a:lnTo>
                <a:lnTo>
                  <a:pt x="0" y="106854"/>
                </a:lnTo>
                <a:lnTo>
                  <a:pt x="0" y="580680"/>
                </a:lnTo>
                <a:lnTo>
                  <a:pt x="5142" y="630532"/>
                </a:lnTo>
                <a:lnTo>
                  <a:pt x="39909" y="673908"/>
                </a:lnTo>
                <a:lnTo>
                  <a:pt x="78991" y="687203"/>
                </a:lnTo>
                <a:lnTo>
                  <a:pt x="86548" y="687534"/>
                </a:lnTo>
                <a:lnTo>
                  <a:pt x="94105" y="687203"/>
                </a:lnTo>
                <a:lnTo>
                  <a:pt x="133187" y="673908"/>
                </a:lnTo>
                <a:lnTo>
                  <a:pt x="167954" y="630532"/>
                </a:lnTo>
                <a:lnTo>
                  <a:pt x="173097" y="580680"/>
                </a:lnTo>
                <a:lnTo>
                  <a:pt x="173097" y="106854"/>
                </a:lnTo>
                <a:lnTo>
                  <a:pt x="167954" y="57001"/>
                </a:lnTo>
                <a:lnTo>
                  <a:pt x="133187" y="13625"/>
                </a:lnTo>
                <a:lnTo>
                  <a:pt x="94105" y="330"/>
                </a:lnTo>
                <a:lnTo>
                  <a:pt x="86548" y="0"/>
                </a:lnTo>
                <a:close/>
              </a:path>
            </a:pathLst>
          </a:custGeom>
          <a:solidFill>
            <a:srgbClr val="FED41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8282166" y="0"/>
            <a:ext cx="1068705" cy="1256665"/>
          </a:xfrm>
          <a:custGeom>
            <a:rect l="l" t="t" r="r" b="b"/>
            <a:pathLst>
              <a:path w="1068705" h="1256665">
                <a:moveTo>
                  <a:pt x="1068145" y="0"/>
                </a:moveTo>
                <a:lnTo>
                  <a:pt x="0" y="0"/>
                </a:lnTo>
                <a:lnTo>
                  <a:pt x="0" y="1041113"/>
                </a:lnTo>
                <a:lnTo>
                  <a:pt x="164" y="1083975"/>
                </a:lnTo>
                <a:lnTo>
                  <a:pt x="4452" y="1145997"/>
                </a:lnTo>
                <a:lnTo>
                  <a:pt x="23280" y="1193291"/>
                </a:lnTo>
                <a:lnTo>
                  <a:pt x="63216" y="1233225"/>
                </a:lnTo>
                <a:lnTo>
                  <a:pt x="110508" y="1252053"/>
                </a:lnTo>
                <a:lnTo>
                  <a:pt x="172530" y="1256341"/>
                </a:lnTo>
                <a:lnTo>
                  <a:pt x="215396" y="1256506"/>
                </a:lnTo>
                <a:lnTo>
                  <a:pt x="852748" y="1256506"/>
                </a:lnTo>
                <a:lnTo>
                  <a:pt x="895608" y="1256341"/>
                </a:lnTo>
                <a:lnTo>
                  <a:pt x="957631" y="1252053"/>
                </a:lnTo>
                <a:lnTo>
                  <a:pt x="1004929" y="1233225"/>
                </a:lnTo>
                <a:lnTo>
                  <a:pt x="1044865" y="1193291"/>
                </a:lnTo>
                <a:lnTo>
                  <a:pt x="1063692" y="1145997"/>
                </a:lnTo>
                <a:lnTo>
                  <a:pt x="1067980" y="1083975"/>
                </a:lnTo>
                <a:lnTo>
                  <a:pt x="1068145" y="1041113"/>
                </a:lnTo>
                <a:lnTo>
                  <a:pt x="1068145" y="0"/>
                </a:lnTo>
                <a:close/>
              </a:path>
            </a:pathLst>
          </a:custGeom>
          <a:solidFill>
            <a:srgbClr val="FFD5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8369242" y="296592"/>
            <a:ext cx="893995" cy="83708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3916110" y="5192607"/>
            <a:ext cx="873125" cy="533400"/>
          </a:xfrm>
          <a:custGeom>
            <a:rect l="l" t="t" r="r" b="b"/>
            <a:pathLst>
              <a:path w="873125" h="533400">
                <a:moveTo>
                  <a:pt x="0" y="0"/>
                </a:moveTo>
                <a:lnTo>
                  <a:pt x="872747" y="0"/>
                </a:lnTo>
                <a:lnTo>
                  <a:pt x="872747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788858" y="5192607"/>
            <a:ext cx="1376045" cy="533400"/>
          </a:xfrm>
          <a:custGeom>
            <a:rect l="l" t="t" r="r" b="b"/>
            <a:pathLst>
              <a:path w="1376045" h="533400">
                <a:moveTo>
                  <a:pt x="0" y="0"/>
                </a:moveTo>
                <a:lnTo>
                  <a:pt x="1375514" y="0"/>
                </a:lnTo>
                <a:lnTo>
                  <a:pt x="137551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164372" y="5192607"/>
            <a:ext cx="1376045" cy="533400"/>
          </a:xfrm>
          <a:custGeom>
            <a:rect l="l" t="t" r="r" b="b"/>
            <a:pathLst>
              <a:path w="1376045" h="533400">
                <a:moveTo>
                  <a:pt x="0" y="0"/>
                </a:moveTo>
                <a:lnTo>
                  <a:pt x="1375514" y="0"/>
                </a:lnTo>
                <a:lnTo>
                  <a:pt x="137551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7539886" y="5192607"/>
            <a:ext cx="1249680" cy="533400"/>
          </a:xfrm>
          <a:custGeom>
            <a:rect l="l" t="t" r="r" b="b"/>
            <a:pathLst>
              <a:path w="1249679" h="533400">
                <a:moveTo>
                  <a:pt x="0" y="0"/>
                </a:moveTo>
                <a:lnTo>
                  <a:pt x="1249131" y="0"/>
                </a:lnTo>
                <a:lnTo>
                  <a:pt x="1249131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8789018" y="5192607"/>
            <a:ext cx="1249680" cy="533400"/>
          </a:xfrm>
          <a:custGeom>
            <a:rect l="l" t="t" r="r" b="b"/>
            <a:pathLst>
              <a:path w="1249679" h="533400">
                <a:moveTo>
                  <a:pt x="0" y="0"/>
                </a:moveTo>
                <a:lnTo>
                  <a:pt x="1249131" y="0"/>
                </a:lnTo>
                <a:lnTo>
                  <a:pt x="1249131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3916110" y="6258734"/>
            <a:ext cx="873125" cy="533400"/>
          </a:xfrm>
          <a:custGeom>
            <a:rect l="l" t="t" r="r" b="b"/>
            <a:pathLst>
              <a:path w="873125" h="533400">
                <a:moveTo>
                  <a:pt x="0" y="0"/>
                </a:moveTo>
                <a:lnTo>
                  <a:pt x="872747" y="0"/>
                </a:lnTo>
                <a:lnTo>
                  <a:pt x="872747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4788858" y="6258734"/>
            <a:ext cx="1376045" cy="533400"/>
          </a:xfrm>
          <a:custGeom>
            <a:rect l="l" t="t" r="r" b="b"/>
            <a:pathLst>
              <a:path w="1376045" h="533400">
                <a:moveTo>
                  <a:pt x="0" y="0"/>
                </a:moveTo>
                <a:lnTo>
                  <a:pt x="1375514" y="0"/>
                </a:lnTo>
                <a:lnTo>
                  <a:pt x="137551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6164372" y="6258734"/>
            <a:ext cx="1376045" cy="533400"/>
          </a:xfrm>
          <a:custGeom>
            <a:rect l="l" t="t" r="r" b="b"/>
            <a:pathLst>
              <a:path w="1376045" h="533400">
                <a:moveTo>
                  <a:pt x="0" y="0"/>
                </a:moveTo>
                <a:lnTo>
                  <a:pt x="1375514" y="0"/>
                </a:lnTo>
                <a:lnTo>
                  <a:pt x="137551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7539886" y="6258734"/>
            <a:ext cx="1249680" cy="533400"/>
          </a:xfrm>
          <a:custGeom>
            <a:rect l="l" t="t" r="r" b="b"/>
            <a:pathLst>
              <a:path w="1249679" h="533400">
                <a:moveTo>
                  <a:pt x="0" y="0"/>
                </a:moveTo>
                <a:lnTo>
                  <a:pt x="1249131" y="0"/>
                </a:lnTo>
                <a:lnTo>
                  <a:pt x="1249131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8789018" y="6258734"/>
            <a:ext cx="1249680" cy="533400"/>
          </a:xfrm>
          <a:custGeom>
            <a:rect l="l" t="t" r="r" b="b"/>
            <a:pathLst>
              <a:path w="1249679" h="533400">
                <a:moveTo>
                  <a:pt x="0" y="0"/>
                </a:moveTo>
                <a:lnTo>
                  <a:pt x="1249131" y="0"/>
                </a:lnTo>
                <a:lnTo>
                  <a:pt x="1249131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3916110" y="7324860"/>
            <a:ext cx="873125" cy="533400"/>
          </a:xfrm>
          <a:custGeom>
            <a:rect l="l" t="t" r="r" b="b"/>
            <a:pathLst>
              <a:path w="873125" h="533400">
                <a:moveTo>
                  <a:pt x="0" y="0"/>
                </a:moveTo>
                <a:lnTo>
                  <a:pt x="872747" y="0"/>
                </a:lnTo>
                <a:lnTo>
                  <a:pt x="872747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4788858" y="7324860"/>
            <a:ext cx="1376045" cy="533400"/>
          </a:xfrm>
          <a:custGeom>
            <a:rect l="l" t="t" r="r" b="b"/>
            <a:pathLst>
              <a:path w="1376045" h="533400">
                <a:moveTo>
                  <a:pt x="0" y="0"/>
                </a:moveTo>
                <a:lnTo>
                  <a:pt x="1375514" y="0"/>
                </a:lnTo>
                <a:lnTo>
                  <a:pt x="137551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6164372" y="7324860"/>
            <a:ext cx="1376045" cy="533400"/>
          </a:xfrm>
          <a:custGeom>
            <a:rect l="l" t="t" r="r" b="b"/>
            <a:pathLst>
              <a:path w="1376045" h="533400">
                <a:moveTo>
                  <a:pt x="0" y="0"/>
                </a:moveTo>
                <a:lnTo>
                  <a:pt x="1375514" y="0"/>
                </a:lnTo>
                <a:lnTo>
                  <a:pt x="137551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7539886" y="7324860"/>
            <a:ext cx="1249680" cy="533400"/>
          </a:xfrm>
          <a:custGeom>
            <a:rect l="l" t="t" r="r" b="b"/>
            <a:pathLst>
              <a:path w="1249679" h="533400">
                <a:moveTo>
                  <a:pt x="0" y="0"/>
                </a:moveTo>
                <a:lnTo>
                  <a:pt x="1249131" y="0"/>
                </a:lnTo>
                <a:lnTo>
                  <a:pt x="1249131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8789018" y="7324860"/>
            <a:ext cx="1249680" cy="533400"/>
          </a:xfrm>
          <a:custGeom>
            <a:rect l="l" t="t" r="r" b="b"/>
            <a:pathLst>
              <a:path w="1249679" h="533400">
                <a:moveTo>
                  <a:pt x="0" y="0"/>
                </a:moveTo>
                <a:lnTo>
                  <a:pt x="1249131" y="0"/>
                </a:lnTo>
                <a:lnTo>
                  <a:pt x="1249131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3916110" y="8390986"/>
            <a:ext cx="873125" cy="533400"/>
          </a:xfrm>
          <a:custGeom>
            <a:rect l="l" t="t" r="r" b="b"/>
            <a:pathLst>
              <a:path w="873125" h="533400">
                <a:moveTo>
                  <a:pt x="0" y="0"/>
                </a:moveTo>
                <a:lnTo>
                  <a:pt x="872747" y="0"/>
                </a:lnTo>
                <a:lnTo>
                  <a:pt x="872747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4788858" y="8390986"/>
            <a:ext cx="1376045" cy="533400"/>
          </a:xfrm>
          <a:custGeom>
            <a:rect l="l" t="t" r="r" b="b"/>
            <a:pathLst>
              <a:path w="1376045" h="533400">
                <a:moveTo>
                  <a:pt x="0" y="0"/>
                </a:moveTo>
                <a:lnTo>
                  <a:pt x="1375514" y="0"/>
                </a:lnTo>
                <a:lnTo>
                  <a:pt x="137551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6164372" y="8390986"/>
            <a:ext cx="1376045" cy="533400"/>
          </a:xfrm>
          <a:custGeom>
            <a:rect l="l" t="t" r="r" b="b"/>
            <a:pathLst>
              <a:path w="1376045" h="533400">
                <a:moveTo>
                  <a:pt x="0" y="0"/>
                </a:moveTo>
                <a:lnTo>
                  <a:pt x="1375514" y="0"/>
                </a:lnTo>
                <a:lnTo>
                  <a:pt x="137551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7539886" y="8390986"/>
            <a:ext cx="1249680" cy="533400"/>
          </a:xfrm>
          <a:custGeom>
            <a:rect l="l" t="t" r="r" b="b"/>
            <a:pathLst>
              <a:path w="1249679" h="533400">
                <a:moveTo>
                  <a:pt x="0" y="0"/>
                </a:moveTo>
                <a:lnTo>
                  <a:pt x="1249131" y="0"/>
                </a:lnTo>
                <a:lnTo>
                  <a:pt x="1249131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8789018" y="8390986"/>
            <a:ext cx="1249680" cy="533400"/>
          </a:xfrm>
          <a:custGeom>
            <a:rect l="l" t="t" r="r" b="b"/>
            <a:pathLst>
              <a:path w="1249679" h="533400">
                <a:moveTo>
                  <a:pt x="0" y="0"/>
                </a:moveTo>
                <a:lnTo>
                  <a:pt x="1249131" y="0"/>
                </a:lnTo>
                <a:lnTo>
                  <a:pt x="1249131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3916110" y="9457113"/>
            <a:ext cx="873125" cy="533400"/>
          </a:xfrm>
          <a:custGeom>
            <a:rect l="l" t="t" r="r" b="b"/>
            <a:pathLst>
              <a:path w="873125" h="533400">
                <a:moveTo>
                  <a:pt x="0" y="0"/>
                </a:moveTo>
                <a:lnTo>
                  <a:pt x="872747" y="0"/>
                </a:lnTo>
                <a:lnTo>
                  <a:pt x="872747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4788858" y="9457113"/>
            <a:ext cx="1376045" cy="533400"/>
          </a:xfrm>
          <a:custGeom>
            <a:rect l="l" t="t" r="r" b="b"/>
            <a:pathLst>
              <a:path w="1376045" h="533400">
                <a:moveTo>
                  <a:pt x="0" y="0"/>
                </a:moveTo>
                <a:lnTo>
                  <a:pt x="1375514" y="0"/>
                </a:lnTo>
                <a:lnTo>
                  <a:pt x="137551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6164372" y="9457113"/>
            <a:ext cx="1376045" cy="533400"/>
          </a:xfrm>
          <a:custGeom>
            <a:rect l="l" t="t" r="r" b="b"/>
            <a:pathLst>
              <a:path w="1376045" h="533400">
                <a:moveTo>
                  <a:pt x="0" y="0"/>
                </a:moveTo>
                <a:lnTo>
                  <a:pt x="1375514" y="0"/>
                </a:lnTo>
                <a:lnTo>
                  <a:pt x="137551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7539886" y="9457113"/>
            <a:ext cx="1249680" cy="533400"/>
          </a:xfrm>
          <a:custGeom>
            <a:rect l="l" t="t" r="r" b="b"/>
            <a:pathLst>
              <a:path w="1249679" h="533400">
                <a:moveTo>
                  <a:pt x="0" y="0"/>
                </a:moveTo>
                <a:lnTo>
                  <a:pt x="1249131" y="0"/>
                </a:lnTo>
                <a:lnTo>
                  <a:pt x="1249131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8789018" y="9457113"/>
            <a:ext cx="1249680" cy="533400"/>
          </a:xfrm>
          <a:custGeom>
            <a:rect l="l" t="t" r="r" b="b"/>
            <a:pathLst>
              <a:path w="1249679" h="533400">
                <a:moveTo>
                  <a:pt x="0" y="0"/>
                </a:moveTo>
                <a:lnTo>
                  <a:pt x="1249131" y="0"/>
                </a:lnTo>
                <a:lnTo>
                  <a:pt x="1249131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10062520" y="5192607"/>
            <a:ext cx="873125" cy="533400"/>
          </a:xfrm>
          <a:custGeom>
            <a:rect l="l" t="t" r="r" b="b"/>
            <a:pathLst>
              <a:path w="873125" h="533400">
                <a:moveTo>
                  <a:pt x="0" y="0"/>
                </a:moveTo>
                <a:lnTo>
                  <a:pt x="872748" y="0"/>
                </a:lnTo>
                <a:lnTo>
                  <a:pt x="87274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10935268" y="5192607"/>
            <a:ext cx="1376045" cy="533400"/>
          </a:xfrm>
          <a:custGeom>
            <a:rect l="l" t="t" r="r" b="b"/>
            <a:pathLst>
              <a:path w="1376045" h="533400">
                <a:moveTo>
                  <a:pt x="0" y="0"/>
                </a:moveTo>
                <a:lnTo>
                  <a:pt x="1375518" y="0"/>
                </a:lnTo>
                <a:lnTo>
                  <a:pt x="137551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12310787" y="5192607"/>
            <a:ext cx="1376045" cy="533400"/>
          </a:xfrm>
          <a:custGeom>
            <a:rect l="l" t="t" r="r" b="b"/>
            <a:pathLst>
              <a:path w="1376044" h="533400">
                <a:moveTo>
                  <a:pt x="0" y="0"/>
                </a:moveTo>
                <a:lnTo>
                  <a:pt x="1375507" y="0"/>
                </a:lnTo>
                <a:lnTo>
                  <a:pt x="1375507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13686293" y="5192607"/>
            <a:ext cx="1249680" cy="533400"/>
          </a:xfrm>
          <a:custGeom>
            <a:rect l="l" t="t" r="r" b="b"/>
            <a:pathLst>
              <a:path w="1249680" h="533400">
                <a:moveTo>
                  <a:pt x="0" y="0"/>
                </a:moveTo>
                <a:lnTo>
                  <a:pt x="1249134" y="0"/>
                </a:lnTo>
                <a:lnTo>
                  <a:pt x="124913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14935429" y="5192607"/>
            <a:ext cx="1249680" cy="533400"/>
          </a:xfrm>
          <a:custGeom>
            <a:rect l="l" t="t" r="r" b="b"/>
            <a:pathLst>
              <a:path w="1249680" h="533400">
                <a:moveTo>
                  <a:pt x="0" y="0"/>
                </a:moveTo>
                <a:lnTo>
                  <a:pt x="1249124" y="0"/>
                </a:lnTo>
                <a:lnTo>
                  <a:pt x="124912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10062520" y="6258734"/>
            <a:ext cx="873125" cy="533400"/>
          </a:xfrm>
          <a:custGeom>
            <a:rect l="l" t="t" r="r" b="b"/>
            <a:pathLst>
              <a:path w="873125" h="533400">
                <a:moveTo>
                  <a:pt x="0" y="0"/>
                </a:moveTo>
                <a:lnTo>
                  <a:pt x="872748" y="0"/>
                </a:lnTo>
                <a:lnTo>
                  <a:pt x="87274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10935268" y="6258734"/>
            <a:ext cx="1376045" cy="533400"/>
          </a:xfrm>
          <a:custGeom>
            <a:rect l="l" t="t" r="r" b="b"/>
            <a:pathLst>
              <a:path w="1376045" h="533400">
                <a:moveTo>
                  <a:pt x="0" y="0"/>
                </a:moveTo>
                <a:lnTo>
                  <a:pt x="1375518" y="0"/>
                </a:lnTo>
                <a:lnTo>
                  <a:pt x="137551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12310787" y="6258734"/>
            <a:ext cx="1376045" cy="533400"/>
          </a:xfrm>
          <a:custGeom>
            <a:rect l="l" t="t" r="r" b="b"/>
            <a:pathLst>
              <a:path w="1376044" h="533400">
                <a:moveTo>
                  <a:pt x="0" y="0"/>
                </a:moveTo>
                <a:lnTo>
                  <a:pt x="1375507" y="0"/>
                </a:lnTo>
                <a:lnTo>
                  <a:pt x="1375507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13686293" y="6258734"/>
            <a:ext cx="1249680" cy="533400"/>
          </a:xfrm>
          <a:custGeom>
            <a:rect l="l" t="t" r="r" b="b"/>
            <a:pathLst>
              <a:path w="1249680" h="533400">
                <a:moveTo>
                  <a:pt x="0" y="0"/>
                </a:moveTo>
                <a:lnTo>
                  <a:pt x="1249134" y="0"/>
                </a:lnTo>
                <a:lnTo>
                  <a:pt x="124913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14935429" y="6258734"/>
            <a:ext cx="1249680" cy="533400"/>
          </a:xfrm>
          <a:custGeom>
            <a:rect l="l" t="t" r="r" b="b"/>
            <a:pathLst>
              <a:path w="1249680" h="533400">
                <a:moveTo>
                  <a:pt x="0" y="0"/>
                </a:moveTo>
                <a:lnTo>
                  <a:pt x="1249124" y="0"/>
                </a:lnTo>
                <a:lnTo>
                  <a:pt x="124912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10062520" y="7324860"/>
            <a:ext cx="873125" cy="533400"/>
          </a:xfrm>
          <a:custGeom>
            <a:rect l="l" t="t" r="r" b="b"/>
            <a:pathLst>
              <a:path w="873125" h="533400">
                <a:moveTo>
                  <a:pt x="0" y="0"/>
                </a:moveTo>
                <a:lnTo>
                  <a:pt x="872748" y="0"/>
                </a:lnTo>
                <a:lnTo>
                  <a:pt x="87274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10935268" y="7324860"/>
            <a:ext cx="1376045" cy="533400"/>
          </a:xfrm>
          <a:custGeom>
            <a:rect l="l" t="t" r="r" b="b"/>
            <a:pathLst>
              <a:path w="1376045" h="533400">
                <a:moveTo>
                  <a:pt x="0" y="0"/>
                </a:moveTo>
                <a:lnTo>
                  <a:pt x="1375518" y="0"/>
                </a:lnTo>
                <a:lnTo>
                  <a:pt x="137551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12310787" y="7324860"/>
            <a:ext cx="1376045" cy="533400"/>
          </a:xfrm>
          <a:custGeom>
            <a:rect l="l" t="t" r="r" b="b"/>
            <a:pathLst>
              <a:path w="1376044" h="533400">
                <a:moveTo>
                  <a:pt x="0" y="0"/>
                </a:moveTo>
                <a:lnTo>
                  <a:pt x="1375507" y="0"/>
                </a:lnTo>
                <a:lnTo>
                  <a:pt x="1375507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13686293" y="7324860"/>
            <a:ext cx="1249680" cy="533400"/>
          </a:xfrm>
          <a:custGeom>
            <a:rect l="l" t="t" r="r" b="b"/>
            <a:pathLst>
              <a:path w="1249680" h="533400">
                <a:moveTo>
                  <a:pt x="0" y="0"/>
                </a:moveTo>
                <a:lnTo>
                  <a:pt x="1249134" y="0"/>
                </a:lnTo>
                <a:lnTo>
                  <a:pt x="124913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14935429" y="7324860"/>
            <a:ext cx="1249680" cy="533400"/>
          </a:xfrm>
          <a:custGeom>
            <a:rect l="l" t="t" r="r" b="b"/>
            <a:pathLst>
              <a:path w="1249680" h="533400">
                <a:moveTo>
                  <a:pt x="0" y="0"/>
                </a:moveTo>
                <a:lnTo>
                  <a:pt x="1249124" y="0"/>
                </a:lnTo>
                <a:lnTo>
                  <a:pt x="124912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10062520" y="8390986"/>
            <a:ext cx="873125" cy="533400"/>
          </a:xfrm>
          <a:custGeom>
            <a:rect l="l" t="t" r="r" b="b"/>
            <a:pathLst>
              <a:path w="873125" h="533400">
                <a:moveTo>
                  <a:pt x="0" y="0"/>
                </a:moveTo>
                <a:lnTo>
                  <a:pt x="872748" y="0"/>
                </a:lnTo>
                <a:lnTo>
                  <a:pt x="87274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10935268" y="8390986"/>
            <a:ext cx="1376045" cy="533400"/>
          </a:xfrm>
          <a:custGeom>
            <a:rect l="l" t="t" r="r" b="b"/>
            <a:pathLst>
              <a:path w="1376045" h="533400">
                <a:moveTo>
                  <a:pt x="0" y="0"/>
                </a:moveTo>
                <a:lnTo>
                  <a:pt x="1375518" y="0"/>
                </a:lnTo>
                <a:lnTo>
                  <a:pt x="137551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12310787" y="8390986"/>
            <a:ext cx="1376045" cy="533400"/>
          </a:xfrm>
          <a:custGeom>
            <a:rect l="l" t="t" r="r" b="b"/>
            <a:pathLst>
              <a:path w="1376044" h="533400">
                <a:moveTo>
                  <a:pt x="0" y="0"/>
                </a:moveTo>
                <a:lnTo>
                  <a:pt x="1375507" y="0"/>
                </a:lnTo>
                <a:lnTo>
                  <a:pt x="1375507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13686293" y="8390986"/>
            <a:ext cx="1249680" cy="533400"/>
          </a:xfrm>
          <a:custGeom>
            <a:rect l="l" t="t" r="r" b="b"/>
            <a:pathLst>
              <a:path w="1249680" h="533400">
                <a:moveTo>
                  <a:pt x="0" y="0"/>
                </a:moveTo>
                <a:lnTo>
                  <a:pt x="1249134" y="0"/>
                </a:lnTo>
                <a:lnTo>
                  <a:pt x="124913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14935429" y="8390986"/>
            <a:ext cx="1249680" cy="533400"/>
          </a:xfrm>
          <a:custGeom>
            <a:rect l="l" t="t" r="r" b="b"/>
            <a:pathLst>
              <a:path w="1249680" h="533400">
                <a:moveTo>
                  <a:pt x="0" y="0"/>
                </a:moveTo>
                <a:lnTo>
                  <a:pt x="1249124" y="0"/>
                </a:lnTo>
                <a:lnTo>
                  <a:pt x="124912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10062520" y="9457113"/>
            <a:ext cx="873125" cy="533400"/>
          </a:xfrm>
          <a:custGeom>
            <a:rect l="l" t="t" r="r" b="b"/>
            <a:pathLst>
              <a:path w="873125" h="533400">
                <a:moveTo>
                  <a:pt x="0" y="0"/>
                </a:moveTo>
                <a:lnTo>
                  <a:pt x="872748" y="0"/>
                </a:lnTo>
                <a:lnTo>
                  <a:pt x="87274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10935268" y="9457113"/>
            <a:ext cx="1376045" cy="533400"/>
          </a:xfrm>
          <a:custGeom>
            <a:rect l="l" t="t" r="r" b="b"/>
            <a:pathLst>
              <a:path w="1376045" h="533400">
                <a:moveTo>
                  <a:pt x="0" y="0"/>
                </a:moveTo>
                <a:lnTo>
                  <a:pt x="1375518" y="0"/>
                </a:lnTo>
                <a:lnTo>
                  <a:pt x="137551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12310787" y="9457113"/>
            <a:ext cx="1376045" cy="533400"/>
          </a:xfrm>
          <a:custGeom>
            <a:rect l="l" t="t" r="r" b="b"/>
            <a:pathLst>
              <a:path w="1376044" h="533400">
                <a:moveTo>
                  <a:pt x="0" y="0"/>
                </a:moveTo>
                <a:lnTo>
                  <a:pt x="1375507" y="0"/>
                </a:lnTo>
                <a:lnTo>
                  <a:pt x="1375507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13686293" y="9457113"/>
            <a:ext cx="1249680" cy="533400"/>
          </a:xfrm>
          <a:custGeom>
            <a:rect l="l" t="t" r="r" b="b"/>
            <a:pathLst>
              <a:path w="1249680" h="533400">
                <a:moveTo>
                  <a:pt x="0" y="0"/>
                </a:moveTo>
                <a:lnTo>
                  <a:pt x="1249134" y="0"/>
                </a:lnTo>
                <a:lnTo>
                  <a:pt x="124913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14935429" y="9457113"/>
            <a:ext cx="1249680" cy="533400"/>
          </a:xfrm>
          <a:custGeom>
            <a:rect l="l" t="t" r="r" b="b"/>
            <a:pathLst>
              <a:path w="1249680" h="533400">
                <a:moveTo>
                  <a:pt x="0" y="0"/>
                </a:moveTo>
                <a:lnTo>
                  <a:pt x="1249124" y="0"/>
                </a:lnTo>
                <a:lnTo>
                  <a:pt x="124912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graphicFrame>
        <p:nvGraphicFramePr>
          <p:cNvPr id="56" name="object 56"/>
          <p:cNvGraphicFramePr>
            <a:graphicFrameLocks noGrp="1"/>
          </p:cNvGraphicFramePr>
          <p:nvPr/>
        </p:nvGraphicFramePr>
        <p:xfrm>
          <a:off x="3916110" y="4659543"/>
          <a:ext cx="12268835" cy="58642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62330"/>
                <a:gridCol w="1454150"/>
                <a:gridCol w="1275715"/>
                <a:gridCol w="1348739"/>
                <a:gridCol w="1109344"/>
                <a:gridCol w="947420"/>
                <a:gridCol w="1464309"/>
                <a:gridCol w="1275715"/>
                <a:gridCol w="1348740"/>
                <a:gridCol w="1181100"/>
              </a:tblGrid>
              <a:tr h="533063"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排名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⽬的地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城市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省份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>
                          <a:latin typeface="Microsoft JhengHei UI"/>
                          <a:cs typeface="Microsoft JhengHei UI"/>
                        </a:rPr>
                        <a:t>区域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1950" b="1" spc="25">
                          <a:latin typeface="Microsoft JhengHei UI"/>
                          <a:cs typeface="Microsoft JhengHei UI"/>
                        </a:rPr>
                        <a:t>排名</a:t>
                      </a:r>
                      <a:endParaRPr sz="19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6680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1950" b="1" spc="25">
                          <a:latin typeface="Microsoft JhengHei UI"/>
                          <a:cs typeface="Microsoft JhengHei UI"/>
                        </a:rPr>
                        <a:t>⽬的地</a:t>
                      </a:r>
                      <a:endParaRPr sz="19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6680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1950" b="1" spc="25">
                          <a:latin typeface="Microsoft JhengHei UI"/>
                          <a:cs typeface="Microsoft JhengHei UI"/>
                        </a:rPr>
                        <a:t>城市</a:t>
                      </a:r>
                      <a:endParaRPr sz="19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6680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1950" b="1" spc="25">
                          <a:latin typeface="Microsoft JhengHei UI"/>
                          <a:cs typeface="Microsoft JhengHei UI"/>
                        </a:rPr>
                        <a:t>省份</a:t>
                      </a:r>
                      <a:endParaRPr sz="19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6680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04800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1950" b="1" spc="25">
                          <a:latin typeface="Microsoft JhengHei UI"/>
                          <a:cs typeface="Microsoft JhengHei UI"/>
                        </a:rPr>
                        <a:t>区域</a:t>
                      </a:r>
                      <a:endParaRPr sz="19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6680" marB="0">
                    <a:solidFill>
                      <a:srgbClr val="FED40D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庐⼭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九江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江⻄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950" spc="1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11</a:t>
                      </a:r>
                      <a:endParaRPr sz="1950">
                        <a:latin typeface="Arial"/>
                        <a:cs typeface="Arial"/>
                      </a:endParaRPr>
                    </a:p>
                  </a:txBody>
                  <a:tcPr marL="0" marR="0" marT="110489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⻄昌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凉⼭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四川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83845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阳朔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桂林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⼴⻄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华南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950" spc="15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1950">
                        <a:latin typeface="Arial"/>
                        <a:cs typeface="Arial"/>
                      </a:endParaRPr>
                    </a:p>
                  </a:txBody>
                  <a:tcPr marL="0" marR="0" marT="110489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腾冲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保⼭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云南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838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神农架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湖北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华中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950" spc="1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1950">
                        <a:latin typeface="Arial"/>
                        <a:cs typeface="Arial"/>
                      </a:endParaRPr>
                    </a:p>
                  </a:txBody>
                  <a:tcPr marL="0" marR="0" marT="110489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乌兰布统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⾚峰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内蒙古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838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ED40E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九寨沟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阿坝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四川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950" spc="15">
                          <a:solidFill>
                            <a:srgbClr val="FED40E"/>
                          </a:solidFill>
                          <a:latin typeface="Arial"/>
                          <a:cs typeface="Arial"/>
                        </a:rPr>
                        <a:t>14</a:t>
                      </a:r>
                      <a:endParaRPr sz="1950">
                        <a:latin typeface="Arial"/>
                        <a:cs typeface="Arial"/>
                      </a:endParaRPr>
                    </a:p>
                  </a:txBody>
                  <a:tcPr marL="0" marR="0" marT="110489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霞浦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宁德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福建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838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华东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阿尔⼭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兴安盟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内蒙古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950" spc="1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15</a:t>
                      </a:r>
                      <a:endParaRPr sz="1950">
                        <a:latin typeface="Arial"/>
                        <a:cs typeface="Arial"/>
                      </a:endParaRPr>
                    </a:p>
                  </a:txBody>
                  <a:tcPr marL="0" marR="0" marT="110489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安吉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湖州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浙江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838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</a:tr>
              <a:tr h="533062"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D40E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⾹格⾥拉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迪庆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云南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950" spc="15">
                          <a:solidFill>
                            <a:srgbClr val="FFD40E"/>
                          </a:solidFill>
                          <a:latin typeface="Arial"/>
                          <a:cs typeface="Arial"/>
                        </a:rPr>
                        <a:t>16</a:t>
                      </a:r>
                      <a:endParaRPr sz="1950">
                        <a:latin typeface="Arial"/>
                        <a:cs typeface="Arial"/>
                      </a:endParaRPr>
                    </a:p>
                  </a:txBody>
                  <a:tcPr marL="0" marR="0" marT="110489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延吉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延边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吉林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838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东北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平潭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福州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福建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950" spc="1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17</a:t>
                      </a:r>
                      <a:endParaRPr sz="1950">
                        <a:latin typeface="Arial"/>
                        <a:cs typeface="Arial"/>
                      </a:endParaRPr>
                    </a:p>
                  </a:txBody>
                  <a:tcPr marL="0" marR="0" marT="110489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都江堰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成都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四川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838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ED310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婺源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上饶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江⻄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华东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950" spc="15">
                          <a:solidFill>
                            <a:srgbClr val="FED310"/>
                          </a:solidFill>
                          <a:latin typeface="Arial"/>
                          <a:cs typeface="Arial"/>
                        </a:rPr>
                        <a:t>18</a:t>
                      </a:r>
                      <a:endParaRPr sz="1950">
                        <a:latin typeface="Arial"/>
                        <a:cs typeface="Arial"/>
                      </a:endParaRPr>
                    </a:p>
                  </a:txBody>
                  <a:tcPr marL="0" marR="0" marT="110489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康定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⽢孜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四川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838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万宁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海南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950" spc="1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19</a:t>
                      </a:r>
                      <a:endParaRPr sz="1950">
                        <a:latin typeface="Arial"/>
                        <a:cs typeface="Arial"/>
                      </a:endParaRPr>
                    </a:p>
                  </a:txBody>
                  <a:tcPr marL="0" marR="0" marT="110489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嵊泗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⾈⼭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浙江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838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L="1016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敦煌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酒泉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⽢肃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⻄北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8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950" spc="15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20</a:t>
                      </a:r>
                      <a:endParaRPr sz="1950">
                        <a:latin typeface="Arial"/>
                        <a:cs typeface="Arial"/>
                      </a:endParaRPr>
                    </a:p>
                  </a:txBody>
                  <a:tcPr marL="0" marR="0" marT="110489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937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喀纳斯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阿勒泰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新疆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838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⻄北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83738"/>
                    </a:solidFill>
                  </a:tcPr>
                </a:tc>
              </a:tr>
            </a:tbl>
          </a:graphicData>
        </a:graphic>
      </p:graphicFrame>
      <p:sp>
        <p:nvSpPr>
          <p:cNvPr id="57" name="object 57"/>
          <p:cNvSpPr/>
          <p:nvPr/>
        </p:nvSpPr>
        <p:spPr>
          <a:xfrm>
            <a:off x="7785613" y="4167022"/>
            <a:ext cx="252729" cy="128270"/>
          </a:xfrm>
          <a:custGeom>
            <a:rect l="l" t="t" r="r" b="b"/>
            <a:pathLst>
              <a:path w="252727" h="128270">
                <a:moveTo>
                  <a:pt x="252412" y="0"/>
                </a:moveTo>
                <a:lnTo>
                  <a:pt x="0" y="0"/>
                </a:lnTo>
                <a:lnTo>
                  <a:pt x="126206" y="127901"/>
                </a:lnTo>
                <a:lnTo>
                  <a:pt x="252412" y="0"/>
                </a:lnTo>
                <a:close/>
              </a:path>
            </a:pathLst>
          </a:custGeom>
          <a:solidFill>
            <a:srgbClr val="F8BA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 txBox="1"/>
          <p:nvPr/>
        </p:nvSpPr>
        <p:spPr>
          <a:xfrm>
            <a:off x="1076272" y="2070587"/>
            <a:ext cx="17910175" cy="23291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5080">
              <a:lnSpc>
                <a:spcPct val="119000"/>
              </a:lnSpc>
              <a:spcBef>
                <a:spcPts val="125"/>
              </a:spcBef>
            </a:pP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数据显示</a:t>
            </a:r>
            <a:r>
              <a:rPr sz="2450" spc="-130">
                <a:solidFill>
                  <a:srgbClr val="FFFFFF"/>
                </a:solidFill>
                <a:latin typeface="Microsoft JhengHei UI"/>
                <a:cs typeface="Microsoft JhengHei UI"/>
              </a:rPr>
              <a:t>，</a:t>
            </a:r>
            <a:r>
              <a:rPr sz="2450" spc="-13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年⾃驾游热⻔区县乡镇⽬的地中，热度最⾼的是江⻄庐⼭、⼴⻄阳朔、湖北神农架、四川九寨沟、内蒙古阿尔⼭、 云南⾹格⾥拉、福建平潭、江⻄婺源、海南万宁、⽢肃敦煌。中国历史⽂化名⼭之⼀的庐⼭，以其壮丽的⾃然⻛光和深厚的⽂化 底蕴闻名于世，吸引了⽆数旅⾏者前来游历。</a:t>
            </a:r>
            <a:endParaRPr sz="2450">
              <a:latin typeface="Microsoft JhengHei UI"/>
              <a:cs typeface="Microsoft JhengHei U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800">
              <a:latin typeface="Microsoft JhengHei UI"/>
              <a:cs typeface="Microsoft JhengHei UI"/>
            </a:endParaRPr>
          </a:p>
          <a:p>
            <a:pPr marL="393700" algn="ctr">
              <a:lnSpc>
                <a:spcPct val="100000"/>
              </a:lnSpc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热⻔区县乡镇</a:t>
            </a:r>
            <a:r>
              <a:rPr sz="2150" spc="-40">
                <a:solidFill>
                  <a:srgbClr val="FFFFFF"/>
                </a:solidFill>
                <a:latin typeface="Arial"/>
                <a:cs typeface="Arial"/>
              </a:rPr>
              <a:t>TOP20</a:t>
            </a:r>
            <a:endParaRPr sz="2150">
              <a:latin typeface="Arial"/>
              <a:cs typeface="Arial"/>
            </a:endParaRPr>
          </a:p>
        </p:txBody>
      </p:sp>
      <p:sp>
        <p:nvSpPr>
          <p:cNvPr id="59" name="object 5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pc="-5"/>
              <a:t>数据来源：⻢蜂窝⼤数据中⼼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39709" y="1086545"/>
            <a:ext cx="10981690" cy="6540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4100" spc="20">
                <a:solidFill>
                  <a:srgbClr val="FFFFFF"/>
                </a:solidFill>
              </a:rPr>
              <a:t>⾃驾游</a:t>
            </a: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4100" spc="20">
                <a:solidFill>
                  <a:srgbClr val="FFFFFF"/>
                </a:solidFill>
              </a:rPr>
              <a:t>⼩众飙升⽬的地：⾊达、武夷⼭、武隆</a:t>
            </a:r>
            <a:endParaRPr sz="41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974968" y="1113287"/>
            <a:ext cx="173355" cy="687705"/>
          </a:xfrm>
          <a:custGeom>
            <a:rect l="l" t="t" r="r" b="b"/>
            <a:pathLst>
              <a:path w="173355" h="687705">
                <a:moveTo>
                  <a:pt x="86548" y="0"/>
                </a:moveTo>
                <a:lnTo>
                  <a:pt x="78991" y="330"/>
                </a:lnTo>
                <a:lnTo>
                  <a:pt x="71505" y="1316"/>
                </a:lnTo>
                <a:lnTo>
                  <a:pt x="25291" y="25373"/>
                </a:lnTo>
                <a:lnTo>
                  <a:pt x="2122" y="69847"/>
                </a:lnTo>
                <a:lnTo>
                  <a:pt x="0" y="106854"/>
                </a:lnTo>
                <a:lnTo>
                  <a:pt x="0" y="580680"/>
                </a:lnTo>
                <a:lnTo>
                  <a:pt x="5142" y="630532"/>
                </a:lnTo>
                <a:lnTo>
                  <a:pt x="39909" y="673908"/>
                </a:lnTo>
                <a:lnTo>
                  <a:pt x="78991" y="687203"/>
                </a:lnTo>
                <a:lnTo>
                  <a:pt x="86548" y="687534"/>
                </a:lnTo>
                <a:lnTo>
                  <a:pt x="94105" y="687203"/>
                </a:lnTo>
                <a:lnTo>
                  <a:pt x="133187" y="673908"/>
                </a:lnTo>
                <a:lnTo>
                  <a:pt x="167954" y="630532"/>
                </a:lnTo>
                <a:lnTo>
                  <a:pt x="173097" y="580680"/>
                </a:lnTo>
                <a:lnTo>
                  <a:pt x="173097" y="106854"/>
                </a:lnTo>
                <a:lnTo>
                  <a:pt x="167954" y="57001"/>
                </a:lnTo>
                <a:lnTo>
                  <a:pt x="133187" y="13625"/>
                </a:lnTo>
                <a:lnTo>
                  <a:pt x="94105" y="330"/>
                </a:lnTo>
                <a:lnTo>
                  <a:pt x="86548" y="0"/>
                </a:lnTo>
                <a:close/>
              </a:path>
            </a:pathLst>
          </a:custGeom>
          <a:solidFill>
            <a:srgbClr val="FED41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8282166" y="0"/>
            <a:ext cx="1068705" cy="1256665"/>
          </a:xfrm>
          <a:custGeom>
            <a:rect l="l" t="t" r="r" b="b"/>
            <a:pathLst>
              <a:path w="1068705" h="1256665">
                <a:moveTo>
                  <a:pt x="1068145" y="0"/>
                </a:moveTo>
                <a:lnTo>
                  <a:pt x="0" y="0"/>
                </a:lnTo>
                <a:lnTo>
                  <a:pt x="0" y="1041113"/>
                </a:lnTo>
                <a:lnTo>
                  <a:pt x="164" y="1083975"/>
                </a:lnTo>
                <a:lnTo>
                  <a:pt x="4452" y="1145997"/>
                </a:lnTo>
                <a:lnTo>
                  <a:pt x="23280" y="1193291"/>
                </a:lnTo>
                <a:lnTo>
                  <a:pt x="63216" y="1233225"/>
                </a:lnTo>
                <a:lnTo>
                  <a:pt x="110508" y="1252053"/>
                </a:lnTo>
                <a:lnTo>
                  <a:pt x="172530" y="1256341"/>
                </a:lnTo>
                <a:lnTo>
                  <a:pt x="215396" y="1256506"/>
                </a:lnTo>
                <a:lnTo>
                  <a:pt x="852748" y="1256506"/>
                </a:lnTo>
                <a:lnTo>
                  <a:pt x="895608" y="1256341"/>
                </a:lnTo>
                <a:lnTo>
                  <a:pt x="957631" y="1252053"/>
                </a:lnTo>
                <a:lnTo>
                  <a:pt x="1004929" y="1233225"/>
                </a:lnTo>
                <a:lnTo>
                  <a:pt x="1044865" y="1193291"/>
                </a:lnTo>
                <a:lnTo>
                  <a:pt x="1063692" y="1145997"/>
                </a:lnTo>
                <a:lnTo>
                  <a:pt x="1067980" y="1083975"/>
                </a:lnTo>
                <a:lnTo>
                  <a:pt x="1068145" y="1041113"/>
                </a:lnTo>
                <a:lnTo>
                  <a:pt x="1068145" y="0"/>
                </a:lnTo>
                <a:close/>
              </a:path>
            </a:pathLst>
          </a:custGeom>
          <a:solidFill>
            <a:srgbClr val="FFD5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8369242" y="296592"/>
            <a:ext cx="893995" cy="83708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3863756" y="5496625"/>
            <a:ext cx="873125" cy="534035"/>
          </a:xfrm>
          <a:custGeom>
            <a:rect l="l" t="t" r="r" b="b"/>
            <a:pathLst>
              <a:path w="873125" h="534035">
                <a:moveTo>
                  <a:pt x="0" y="0"/>
                </a:moveTo>
                <a:lnTo>
                  <a:pt x="872747" y="0"/>
                </a:lnTo>
                <a:lnTo>
                  <a:pt x="872747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736503" y="5496625"/>
            <a:ext cx="1540510" cy="534035"/>
          </a:xfrm>
          <a:custGeom>
            <a:rect l="l" t="t" r="r" b="b"/>
            <a:pathLst>
              <a:path w="1540510" h="534035">
                <a:moveTo>
                  <a:pt x="0" y="0"/>
                </a:moveTo>
                <a:lnTo>
                  <a:pt x="1540140" y="0"/>
                </a:lnTo>
                <a:lnTo>
                  <a:pt x="1540140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276644" y="5496625"/>
            <a:ext cx="1210945" cy="534035"/>
          </a:xfrm>
          <a:custGeom>
            <a:rect l="l" t="t" r="r" b="b"/>
            <a:pathLst>
              <a:path w="1210945" h="534035">
                <a:moveTo>
                  <a:pt x="0" y="0"/>
                </a:moveTo>
                <a:lnTo>
                  <a:pt x="1210887" y="0"/>
                </a:lnTo>
                <a:lnTo>
                  <a:pt x="1210887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7487532" y="5496625"/>
            <a:ext cx="1249680" cy="534035"/>
          </a:xfrm>
          <a:custGeom>
            <a:rect l="l" t="t" r="r" b="b"/>
            <a:pathLst>
              <a:path w="1249679" h="534035">
                <a:moveTo>
                  <a:pt x="0" y="0"/>
                </a:moveTo>
                <a:lnTo>
                  <a:pt x="1249131" y="0"/>
                </a:lnTo>
                <a:lnTo>
                  <a:pt x="1249131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8736663" y="5496625"/>
            <a:ext cx="1249680" cy="534035"/>
          </a:xfrm>
          <a:custGeom>
            <a:rect l="l" t="t" r="r" b="b"/>
            <a:pathLst>
              <a:path w="1249679" h="534035">
                <a:moveTo>
                  <a:pt x="0" y="0"/>
                </a:moveTo>
                <a:lnTo>
                  <a:pt x="1249131" y="0"/>
                </a:lnTo>
                <a:lnTo>
                  <a:pt x="1249131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3863756" y="6563477"/>
            <a:ext cx="873125" cy="534035"/>
          </a:xfrm>
          <a:custGeom>
            <a:rect l="l" t="t" r="r" b="b"/>
            <a:pathLst>
              <a:path w="873125" h="534034">
                <a:moveTo>
                  <a:pt x="0" y="0"/>
                </a:moveTo>
                <a:lnTo>
                  <a:pt x="872747" y="0"/>
                </a:lnTo>
                <a:lnTo>
                  <a:pt x="872747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4736503" y="6563477"/>
            <a:ext cx="1540510" cy="534035"/>
          </a:xfrm>
          <a:custGeom>
            <a:rect l="l" t="t" r="r" b="b"/>
            <a:pathLst>
              <a:path w="1540510" h="534034">
                <a:moveTo>
                  <a:pt x="0" y="0"/>
                </a:moveTo>
                <a:lnTo>
                  <a:pt x="1540140" y="0"/>
                </a:lnTo>
                <a:lnTo>
                  <a:pt x="1540140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6276644" y="6563477"/>
            <a:ext cx="1210945" cy="534035"/>
          </a:xfrm>
          <a:custGeom>
            <a:rect l="l" t="t" r="r" b="b"/>
            <a:pathLst>
              <a:path w="1210945" h="534034">
                <a:moveTo>
                  <a:pt x="0" y="0"/>
                </a:moveTo>
                <a:lnTo>
                  <a:pt x="1210887" y="0"/>
                </a:lnTo>
                <a:lnTo>
                  <a:pt x="1210887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7487532" y="6563477"/>
            <a:ext cx="1249680" cy="534035"/>
          </a:xfrm>
          <a:custGeom>
            <a:rect l="l" t="t" r="r" b="b"/>
            <a:pathLst>
              <a:path w="1249679" h="534034">
                <a:moveTo>
                  <a:pt x="0" y="0"/>
                </a:moveTo>
                <a:lnTo>
                  <a:pt x="1249131" y="0"/>
                </a:lnTo>
                <a:lnTo>
                  <a:pt x="1249131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8736663" y="6563477"/>
            <a:ext cx="1249680" cy="534035"/>
          </a:xfrm>
          <a:custGeom>
            <a:rect l="l" t="t" r="r" b="b"/>
            <a:pathLst>
              <a:path w="1249679" h="534034">
                <a:moveTo>
                  <a:pt x="0" y="0"/>
                </a:moveTo>
                <a:lnTo>
                  <a:pt x="1249131" y="0"/>
                </a:lnTo>
                <a:lnTo>
                  <a:pt x="1249131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3863756" y="7630330"/>
            <a:ext cx="873125" cy="534035"/>
          </a:xfrm>
          <a:custGeom>
            <a:rect l="l" t="t" r="r" b="b"/>
            <a:pathLst>
              <a:path w="873125" h="534034">
                <a:moveTo>
                  <a:pt x="0" y="0"/>
                </a:moveTo>
                <a:lnTo>
                  <a:pt x="872747" y="0"/>
                </a:lnTo>
                <a:lnTo>
                  <a:pt x="872747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4736503" y="7630330"/>
            <a:ext cx="1540510" cy="534035"/>
          </a:xfrm>
          <a:custGeom>
            <a:rect l="l" t="t" r="r" b="b"/>
            <a:pathLst>
              <a:path w="1540510" h="534034">
                <a:moveTo>
                  <a:pt x="0" y="0"/>
                </a:moveTo>
                <a:lnTo>
                  <a:pt x="1540140" y="0"/>
                </a:lnTo>
                <a:lnTo>
                  <a:pt x="1540140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6276644" y="7630330"/>
            <a:ext cx="1210945" cy="534035"/>
          </a:xfrm>
          <a:custGeom>
            <a:rect l="l" t="t" r="r" b="b"/>
            <a:pathLst>
              <a:path w="1210945" h="534034">
                <a:moveTo>
                  <a:pt x="0" y="0"/>
                </a:moveTo>
                <a:lnTo>
                  <a:pt x="1210887" y="0"/>
                </a:lnTo>
                <a:lnTo>
                  <a:pt x="1210887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7487532" y="7630330"/>
            <a:ext cx="1249680" cy="534035"/>
          </a:xfrm>
          <a:custGeom>
            <a:rect l="l" t="t" r="r" b="b"/>
            <a:pathLst>
              <a:path w="1249679" h="534034">
                <a:moveTo>
                  <a:pt x="0" y="0"/>
                </a:moveTo>
                <a:lnTo>
                  <a:pt x="1249131" y="0"/>
                </a:lnTo>
                <a:lnTo>
                  <a:pt x="1249131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8736663" y="7630330"/>
            <a:ext cx="1249680" cy="534035"/>
          </a:xfrm>
          <a:custGeom>
            <a:rect l="l" t="t" r="r" b="b"/>
            <a:pathLst>
              <a:path w="1249679" h="534034">
                <a:moveTo>
                  <a:pt x="0" y="0"/>
                </a:moveTo>
                <a:lnTo>
                  <a:pt x="1249131" y="0"/>
                </a:lnTo>
                <a:lnTo>
                  <a:pt x="1249131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3863756" y="8697182"/>
            <a:ext cx="873125" cy="534035"/>
          </a:xfrm>
          <a:custGeom>
            <a:rect l="l" t="t" r="r" b="b"/>
            <a:pathLst>
              <a:path w="873125" h="534034">
                <a:moveTo>
                  <a:pt x="0" y="0"/>
                </a:moveTo>
                <a:lnTo>
                  <a:pt x="872747" y="0"/>
                </a:lnTo>
                <a:lnTo>
                  <a:pt x="872747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4736503" y="8697182"/>
            <a:ext cx="1540510" cy="534035"/>
          </a:xfrm>
          <a:custGeom>
            <a:rect l="l" t="t" r="r" b="b"/>
            <a:pathLst>
              <a:path w="1540510" h="534034">
                <a:moveTo>
                  <a:pt x="0" y="0"/>
                </a:moveTo>
                <a:lnTo>
                  <a:pt x="1540140" y="0"/>
                </a:lnTo>
                <a:lnTo>
                  <a:pt x="1540140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6276644" y="8697182"/>
            <a:ext cx="1210945" cy="534035"/>
          </a:xfrm>
          <a:custGeom>
            <a:rect l="l" t="t" r="r" b="b"/>
            <a:pathLst>
              <a:path w="1210945" h="534034">
                <a:moveTo>
                  <a:pt x="0" y="0"/>
                </a:moveTo>
                <a:lnTo>
                  <a:pt x="1210887" y="0"/>
                </a:lnTo>
                <a:lnTo>
                  <a:pt x="1210887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7487532" y="8697182"/>
            <a:ext cx="1249680" cy="534035"/>
          </a:xfrm>
          <a:custGeom>
            <a:rect l="l" t="t" r="r" b="b"/>
            <a:pathLst>
              <a:path w="1249679" h="534034">
                <a:moveTo>
                  <a:pt x="0" y="0"/>
                </a:moveTo>
                <a:lnTo>
                  <a:pt x="1249131" y="0"/>
                </a:lnTo>
                <a:lnTo>
                  <a:pt x="1249131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8736663" y="8697182"/>
            <a:ext cx="1249680" cy="534035"/>
          </a:xfrm>
          <a:custGeom>
            <a:rect l="l" t="t" r="r" b="b"/>
            <a:pathLst>
              <a:path w="1249679" h="534034">
                <a:moveTo>
                  <a:pt x="0" y="0"/>
                </a:moveTo>
                <a:lnTo>
                  <a:pt x="1249131" y="0"/>
                </a:lnTo>
                <a:lnTo>
                  <a:pt x="1249131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3863756" y="9764035"/>
            <a:ext cx="873125" cy="534035"/>
          </a:xfrm>
          <a:custGeom>
            <a:rect l="l" t="t" r="r" b="b"/>
            <a:pathLst>
              <a:path w="873125" h="534034">
                <a:moveTo>
                  <a:pt x="0" y="0"/>
                </a:moveTo>
                <a:lnTo>
                  <a:pt x="872747" y="0"/>
                </a:lnTo>
                <a:lnTo>
                  <a:pt x="872747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4736503" y="9764035"/>
            <a:ext cx="1540510" cy="534035"/>
          </a:xfrm>
          <a:custGeom>
            <a:rect l="l" t="t" r="r" b="b"/>
            <a:pathLst>
              <a:path w="1540510" h="534034">
                <a:moveTo>
                  <a:pt x="0" y="0"/>
                </a:moveTo>
                <a:lnTo>
                  <a:pt x="1540140" y="0"/>
                </a:lnTo>
                <a:lnTo>
                  <a:pt x="1540140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6276644" y="9764035"/>
            <a:ext cx="1210945" cy="534035"/>
          </a:xfrm>
          <a:custGeom>
            <a:rect l="l" t="t" r="r" b="b"/>
            <a:pathLst>
              <a:path w="1210945" h="534034">
                <a:moveTo>
                  <a:pt x="0" y="0"/>
                </a:moveTo>
                <a:lnTo>
                  <a:pt x="1210887" y="0"/>
                </a:lnTo>
                <a:lnTo>
                  <a:pt x="1210887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7487532" y="9764035"/>
            <a:ext cx="1249680" cy="534035"/>
          </a:xfrm>
          <a:custGeom>
            <a:rect l="l" t="t" r="r" b="b"/>
            <a:pathLst>
              <a:path w="1249679" h="534034">
                <a:moveTo>
                  <a:pt x="0" y="0"/>
                </a:moveTo>
                <a:lnTo>
                  <a:pt x="1249131" y="0"/>
                </a:lnTo>
                <a:lnTo>
                  <a:pt x="1249131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8736663" y="9764035"/>
            <a:ext cx="1249680" cy="534035"/>
          </a:xfrm>
          <a:custGeom>
            <a:rect l="l" t="t" r="r" b="b"/>
            <a:pathLst>
              <a:path w="1249679" h="534034">
                <a:moveTo>
                  <a:pt x="0" y="0"/>
                </a:moveTo>
                <a:lnTo>
                  <a:pt x="1249131" y="0"/>
                </a:lnTo>
                <a:lnTo>
                  <a:pt x="1249131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10010166" y="5496625"/>
            <a:ext cx="873125" cy="534035"/>
          </a:xfrm>
          <a:custGeom>
            <a:rect l="l" t="t" r="r" b="b"/>
            <a:pathLst>
              <a:path w="873125" h="534035">
                <a:moveTo>
                  <a:pt x="0" y="0"/>
                </a:moveTo>
                <a:lnTo>
                  <a:pt x="872748" y="0"/>
                </a:lnTo>
                <a:lnTo>
                  <a:pt x="872748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10882914" y="5496625"/>
            <a:ext cx="1376045" cy="534035"/>
          </a:xfrm>
          <a:custGeom>
            <a:rect l="l" t="t" r="r" b="b"/>
            <a:pathLst>
              <a:path w="1376045" h="534035">
                <a:moveTo>
                  <a:pt x="0" y="0"/>
                </a:moveTo>
                <a:lnTo>
                  <a:pt x="1375518" y="0"/>
                </a:lnTo>
                <a:lnTo>
                  <a:pt x="1375518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12258433" y="5496625"/>
            <a:ext cx="1376045" cy="534035"/>
          </a:xfrm>
          <a:custGeom>
            <a:rect l="l" t="t" r="r" b="b"/>
            <a:pathLst>
              <a:path w="1376044" h="534035">
                <a:moveTo>
                  <a:pt x="0" y="0"/>
                </a:moveTo>
                <a:lnTo>
                  <a:pt x="1375507" y="0"/>
                </a:lnTo>
                <a:lnTo>
                  <a:pt x="1375507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13633941" y="5496625"/>
            <a:ext cx="1249680" cy="534035"/>
          </a:xfrm>
          <a:custGeom>
            <a:rect l="l" t="t" r="r" b="b"/>
            <a:pathLst>
              <a:path w="1249680" h="534035">
                <a:moveTo>
                  <a:pt x="0" y="0"/>
                </a:moveTo>
                <a:lnTo>
                  <a:pt x="1249134" y="0"/>
                </a:lnTo>
                <a:lnTo>
                  <a:pt x="1249134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14883076" y="5496625"/>
            <a:ext cx="1249680" cy="534035"/>
          </a:xfrm>
          <a:custGeom>
            <a:rect l="l" t="t" r="r" b="b"/>
            <a:pathLst>
              <a:path w="1249680" h="534035">
                <a:moveTo>
                  <a:pt x="0" y="0"/>
                </a:moveTo>
                <a:lnTo>
                  <a:pt x="1249124" y="0"/>
                </a:lnTo>
                <a:lnTo>
                  <a:pt x="1249124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10010166" y="6563477"/>
            <a:ext cx="873125" cy="534035"/>
          </a:xfrm>
          <a:custGeom>
            <a:rect l="l" t="t" r="r" b="b"/>
            <a:pathLst>
              <a:path w="873125" h="534034">
                <a:moveTo>
                  <a:pt x="0" y="0"/>
                </a:moveTo>
                <a:lnTo>
                  <a:pt x="872748" y="0"/>
                </a:lnTo>
                <a:lnTo>
                  <a:pt x="872748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10882914" y="6563477"/>
            <a:ext cx="1376045" cy="534035"/>
          </a:xfrm>
          <a:custGeom>
            <a:rect l="l" t="t" r="r" b="b"/>
            <a:pathLst>
              <a:path w="1376045" h="534034">
                <a:moveTo>
                  <a:pt x="0" y="0"/>
                </a:moveTo>
                <a:lnTo>
                  <a:pt x="1375518" y="0"/>
                </a:lnTo>
                <a:lnTo>
                  <a:pt x="1375518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12258433" y="6563477"/>
            <a:ext cx="1376045" cy="534035"/>
          </a:xfrm>
          <a:custGeom>
            <a:rect l="l" t="t" r="r" b="b"/>
            <a:pathLst>
              <a:path w="1376044" h="534034">
                <a:moveTo>
                  <a:pt x="0" y="0"/>
                </a:moveTo>
                <a:lnTo>
                  <a:pt x="1375507" y="0"/>
                </a:lnTo>
                <a:lnTo>
                  <a:pt x="1375507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13633941" y="6563477"/>
            <a:ext cx="1249680" cy="534035"/>
          </a:xfrm>
          <a:custGeom>
            <a:rect l="l" t="t" r="r" b="b"/>
            <a:pathLst>
              <a:path w="1249680" h="534034">
                <a:moveTo>
                  <a:pt x="0" y="0"/>
                </a:moveTo>
                <a:lnTo>
                  <a:pt x="1249134" y="0"/>
                </a:lnTo>
                <a:lnTo>
                  <a:pt x="1249134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14883076" y="6563477"/>
            <a:ext cx="1249680" cy="534035"/>
          </a:xfrm>
          <a:custGeom>
            <a:rect l="l" t="t" r="r" b="b"/>
            <a:pathLst>
              <a:path w="1249680" h="534034">
                <a:moveTo>
                  <a:pt x="0" y="0"/>
                </a:moveTo>
                <a:lnTo>
                  <a:pt x="1249124" y="0"/>
                </a:lnTo>
                <a:lnTo>
                  <a:pt x="1249124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10010166" y="7630330"/>
            <a:ext cx="873125" cy="534035"/>
          </a:xfrm>
          <a:custGeom>
            <a:rect l="l" t="t" r="r" b="b"/>
            <a:pathLst>
              <a:path w="873125" h="534034">
                <a:moveTo>
                  <a:pt x="0" y="0"/>
                </a:moveTo>
                <a:lnTo>
                  <a:pt x="872748" y="0"/>
                </a:lnTo>
                <a:lnTo>
                  <a:pt x="872748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10882914" y="7630330"/>
            <a:ext cx="1376045" cy="534035"/>
          </a:xfrm>
          <a:custGeom>
            <a:rect l="l" t="t" r="r" b="b"/>
            <a:pathLst>
              <a:path w="1376045" h="534034">
                <a:moveTo>
                  <a:pt x="0" y="0"/>
                </a:moveTo>
                <a:lnTo>
                  <a:pt x="1375518" y="0"/>
                </a:lnTo>
                <a:lnTo>
                  <a:pt x="1375518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12258433" y="7630330"/>
            <a:ext cx="1376045" cy="534035"/>
          </a:xfrm>
          <a:custGeom>
            <a:rect l="l" t="t" r="r" b="b"/>
            <a:pathLst>
              <a:path w="1376044" h="534034">
                <a:moveTo>
                  <a:pt x="0" y="0"/>
                </a:moveTo>
                <a:lnTo>
                  <a:pt x="1375507" y="0"/>
                </a:lnTo>
                <a:lnTo>
                  <a:pt x="1375507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13633941" y="7630330"/>
            <a:ext cx="1249680" cy="534035"/>
          </a:xfrm>
          <a:custGeom>
            <a:rect l="l" t="t" r="r" b="b"/>
            <a:pathLst>
              <a:path w="1249680" h="534034">
                <a:moveTo>
                  <a:pt x="0" y="0"/>
                </a:moveTo>
                <a:lnTo>
                  <a:pt x="1249134" y="0"/>
                </a:lnTo>
                <a:lnTo>
                  <a:pt x="1249134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14883076" y="7630330"/>
            <a:ext cx="1249680" cy="534035"/>
          </a:xfrm>
          <a:custGeom>
            <a:rect l="l" t="t" r="r" b="b"/>
            <a:pathLst>
              <a:path w="1249680" h="534034">
                <a:moveTo>
                  <a:pt x="0" y="0"/>
                </a:moveTo>
                <a:lnTo>
                  <a:pt x="1249124" y="0"/>
                </a:lnTo>
                <a:lnTo>
                  <a:pt x="1249124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10010166" y="8697182"/>
            <a:ext cx="873125" cy="534035"/>
          </a:xfrm>
          <a:custGeom>
            <a:rect l="l" t="t" r="r" b="b"/>
            <a:pathLst>
              <a:path w="873125" h="534034">
                <a:moveTo>
                  <a:pt x="0" y="0"/>
                </a:moveTo>
                <a:lnTo>
                  <a:pt x="872748" y="0"/>
                </a:lnTo>
                <a:lnTo>
                  <a:pt x="872748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10882914" y="8697182"/>
            <a:ext cx="1376045" cy="534035"/>
          </a:xfrm>
          <a:custGeom>
            <a:rect l="l" t="t" r="r" b="b"/>
            <a:pathLst>
              <a:path w="1376045" h="534034">
                <a:moveTo>
                  <a:pt x="0" y="0"/>
                </a:moveTo>
                <a:lnTo>
                  <a:pt x="1375518" y="0"/>
                </a:lnTo>
                <a:lnTo>
                  <a:pt x="1375518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12258433" y="8697182"/>
            <a:ext cx="1376045" cy="534035"/>
          </a:xfrm>
          <a:custGeom>
            <a:rect l="l" t="t" r="r" b="b"/>
            <a:pathLst>
              <a:path w="1376044" h="534034">
                <a:moveTo>
                  <a:pt x="0" y="0"/>
                </a:moveTo>
                <a:lnTo>
                  <a:pt x="1375507" y="0"/>
                </a:lnTo>
                <a:lnTo>
                  <a:pt x="1375507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13633941" y="8697182"/>
            <a:ext cx="1249680" cy="534035"/>
          </a:xfrm>
          <a:custGeom>
            <a:rect l="l" t="t" r="r" b="b"/>
            <a:pathLst>
              <a:path w="1249680" h="534034">
                <a:moveTo>
                  <a:pt x="0" y="0"/>
                </a:moveTo>
                <a:lnTo>
                  <a:pt x="1249134" y="0"/>
                </a:lnTo>
                <a:lnTo>
                  <a:pt x="1249134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14883076" y="8697182"/>
            <a:ext cx="1249680" cy="534035"/>
          </a:xfrm>
          <a:custGeom>
            <a:rect l="l" t="t" r="r" b="b"/>
            <a:pathLst>
              <a:path w="1249680" h="534034">
                <a:moveTo>
                  <a:pt x="0" y="0"/>
                </a:moveTo>
                <a:lnTo>
                  <a:pt x="1249124" y="0"/>
                </a:lnTo>
                <a:lnTo>
                  <a:pt x="1249124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10010166" y="9764035"/>
            <a:ext cx="873125" cy="534035"/>
          </a:xfrm>
          <a:custGeom>
            <a:rect l="l" t="t" r="r" b="b"/>
            <a:pathLst>
              <a:path w="873125" h="534034">
                <a:moveTo>
                  <a:pt x="0" y="0"/>
                </a:moveTo>
                <a:lnTo>
                  <a:pt x="872748" y="0"/>
                </a:lnTo>
                <a:lnTo>
                  <a:pt x="872748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10882914" y="9764035"/>
            <a:ext cx="1376045" cy="534035"/>
          </a:xfrm>
          <a:custGeom>
            <a:rect l="l" t="t" r="r" b="b"/>
            <a:pathLst>
              <a:path w="1376045" h="534034">
                <a:moveTo>
                  <a:pt x="0" y="0"/>
                </a:moveTo>
                <a:lnTo>
                  <a:pt x="1375518" y="0"/>
                </a:lnTo>
                <a:lnTo>
                  <a:pt x="1375518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12258433" y="9764035"/>
            <a:ext cx="1376045" cy="534035"/>
          </a:xfrm>
          <a:custGeom>
            <a:rect l="l" t="t" r="r" b="b"/>
            <a:pathLst>
              <a:path w="1376044" h="534034">
                <a:moveTo>
                  <a:pt x="0" y="0"/>
                </a:moveTo>
                <a:lnTo>
                  <a:pt x="1375507" y="0"/>
                </a:lnTo>
                <a:lnTo>
                  <a:pt x="1375507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13633941" y="9764035"/>
            <a:ext cx="1249680" cy="534035"/>
          </a:xfrm>
          <a:custGeom>
            <a:rect l="l" t="t" r="r" b="b"/>
            <a:pathLst>
              <a:path w="1249680" h="534034">
                <a:moveTo>
                  <a:pt x="0" y="0"/>
                </a:moveTo>
                <a:lnTo>
                  <a:pt x="1249134" y="0"/>
                </a:lnTo>
                <a:lnTo>
                  <a:pt x="1249134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14883076" y="9764035"/>
            <a:ext cx="1249680" cy="534035"/>
          </a:xfrm>
          <a:custGeom>
            <a:rect l="l" t="t" r="r" b="b"/>
            <a:pathLst>
              <a:path w="1249680" h="534034">
                <a:moveTo>
                  <a:pt x="0" y="0"/>
                </a:moveTo>
                <a:lnTo>
                  <a:pt x="1249124" y="0"/>
                </a:lnTo>
                <a:lnTo>
                  <a:pt x="1249124" y="533426"/>
                </a:lnTo>
                <a:lnTo>
                  <a:pt x="0" y="533426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graphicFrame>
        <p:nvGraphicFramePr>
          <p:cNvPr id="56" name="object 56"/>
          <p:cNvGraphicFramePr>
            <a:graphicFrameLocks noGrp="1"/>
          </p:cNvGraphicFramePr>
          <p:nvPr/>
        </p:nvGraphicFramePr>
        <p:xfrm>
          <a:off x="3863756" y="4963199"/>
          <a:ext cx="12268835" cy="58680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35660"/>
                <a:gridCol w="1563369"/>
                <a:gridCol w="1303020"/>
                <a:gridCol w="1239520"/>
                <a:gridCol w="1109345"/>
                <a:gridCol w="947420"/>
                <a:gridCol w="1396365"/>
                <a:gridCol w="1412240"/>
                <a:gridCol w="1280795"/>
                <a:gridCol w="1181100"/>
              </a:tblGrid>
              <a:tr h="533425">
                <a:tc>
                  <a:txBody>
                    <a:bodyPr vert="horz" wrap="square"/>
                    <a:lstStyle/>
                    <a:p>
                      <a:pPr marL="3683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排名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14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⽬的地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524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城市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779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省份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>
                          <a:latin typeface="Microsoft JhengHei UI"/>
                          <a:cs typeface="Microsoft JhengHei UI"/>
                        </a:rPr>
                        <a:t>区域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1950" b="1" spc="25">
                          <a:latin typeface="Microsoft JhengHei UI"/>
                          <a:cs typeface="Microsoft JhengHei UI"/>
                        </a:rPr>
                        <a:t>排名</a:t>
                      </a:r>
                      <a:endParaRPr sz="19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6680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320"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1950" b="1" spc="25">
                          <a:latin typeface="Microsoft JhengHei UI"/>
                          <a:cs typeface="Microsoft JhengHei UI"/>
                        </a:rPr>
                        <a:t>⽬的地</a:t>
                      </a:r>
                      <a:endParaRPr sz="19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6680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1950" b="1" spc="25">
                          <a:latin typeface="Microsoft JhengHei UI"/>
                          <a:cs typeface="Microsoft JhengHei UI"/>
                        </a:rPr>
                        <a:t>城市</a:t>
                      </a:r>
                      <a:endParaRPr sz="19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6680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6520"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1950" b="1" spc="25">
                          <a:latin typeface="Microsoft JhengHei UI"/>
                          <a:cs typeface="Microsoft JhengHei UI"/>
                        </a:rPr>
                        <a:t>省份</a:t>
                      </a:r>
                      <a:endParaRPr sz="19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6680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04800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1950" b="1" spc="25">
                          <a:latin typeface="Microsoft JhengHei UI"/>
                          <a:cs typeface="Microsoft JhengHei UI"/>
                        </a:rPr>
                        <a:t>区域</a:t>
                      </a:r>
                      <a:endParaRPr sz="19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6680" marB="0">
                    <a:solidFill>
                      <a:srgbClr val="FED40D"/>
                    </a:solidFill>
                  </a:tcPr>
                </a:tc>
              </a:tr>
              <a:tr h="533426">
                <a:tc>
                  <a:txBody>
                    <a:bodyPr vert="horz" wrap="square"/>
                    <a:lstStyle/>
                    <a:p>
                      <a:pPr marL="3683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1435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⾊达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5244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⽢孜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7795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四川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950" spc="1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11</a:t>
                      </a:r>
                      <a:endParaRPr sz="1950">
                        <a:latin typeface="Arial"/>
                        <a:cs typeface="Arial"/>
                      </a:endParaRPr>
                    </a:p>
                  </a:txBody>
                  <a:tcPr marL="0" marR="0" marT="110489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320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额济纳旗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阿拉善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6520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内蒙古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83845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</a:tr>
              <a:tr h="533425">
                <a:tc>
                  <a:txBody>
                    <a:bodyPr vert="horz" wrap="square"/>
                    <a:lstStyle/>
                    <a:p>
                      <a:pPr marL="3683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14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武夷⼭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524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南平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779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福建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华东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950" spc="15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1950">
                        <a:latin typeface="Arial"/>
                        <a:cs typeface="Arial"/>
                      </a:endParaRPr>
                    </a:p>
                  </a:txBody>
                  <a:tcPr marL="0" marR="0" marT="110489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32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锡林浩特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锡林郭勒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652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内蒙古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838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华北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</a:tr>
              <a:tr h="533426">
                <a:tc>
                  <a:txBody>
                    <a:bodyPr vert="horz" wrap="square"/>
                    <a:lstStyle/>
                    <a:p>
                      <a:pPr marL="3683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14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武隆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524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重庆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779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重庆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950" spc="1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1950">
                        <a:latin typeface="Arial"/>
                        <a:cs typeface="Arial"/>
                      </a:endParaRPr>
                    </a:p>
                  </a:txBody>
                  <a:tcPr marL="0" marR="0" marT="110489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32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建⽔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红河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652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云南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838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</a:tr>
              <a:tr h="533425">
                <a:tc>
                  <a:txBody>
                    <a:bodyPr vert="horz" wrap="square"/>
                    <a:lstStyle/>
                    <a:p>
                      <a:pPr marL="3683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ED40E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14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稻城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524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⽢孜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779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四川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950" spc="15">
                          <a:solidFill>
                            <a:srgbClr val="FED40E"/>
                          </a:solidFill>
                          <a:latin typeface="Arial"/>
                          <a:cs typeface="Arial"/>
                        </a:rPr>
                        <a:t>14</a:t>
                      </a:r>
                      <a:endParaRPr sz="1950">
                        <a:latin typeface="Arial"/>
                        <a:cs typeface="Arial"/>
                      </a:endParaRPr>
                    </a:p>
                  </a:txBody>
                  <a:tcPr marL="0" marR="0" marT="110489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32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平遥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晋中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652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⼭⻄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838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华北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</a:tr>
              <a:tr h="533426">
                <a:tc>
                  <a:txBody>
                    <a:bodyPr vert="horz" wrap="square"/>
                    <a:lstStyle/>
                    <a:p>
                      <a:pPr marL="3683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14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漠河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524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⼤兴安岭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779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⿊⻰江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东北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950" spc="1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15</a:t>
                      </a:r>
                      <a:endParaRPr sz="1950">
                        <a:latin typeface="Arial"/>
                        <a:cs typeface="Arial"/>
                      </a:endParaRPr>
                    </a:p>
                  </a:txBody>
                  <a:tcPr marL="0" marR="0" marT="110489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32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芒市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德宏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652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云南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838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</a:tr>
              <a:tr h="533425">
                <a:tc>
                  <a:txBody>
                    <a:bodyPr vert="horz" wrap="square"/>
                    <a:lstStyle/>
                    <a:p>
                      <a:pPr marL="3683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D40E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14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伊宁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524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伊犁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779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新疆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⻄北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950" spc="15">
                          <a:solidFill>
                            <a:srgbClr val="FFD40E"/>
                          </a:solidFill>
                          <a:latin typeface="Arial"/>
                          <a:cs typeface="Arial"/>
                        </a:rPr>
                        <a:t>16</a:t>
                      </a:r>
                      <a:endParaRPr sz="1950">
                        <a:latin typeface="Arial"/>
                        <a:cs typeface="Arial"/>
                      </a:endParaRPr>
                    </a:p>
                  </a:txBody>
                  <a:tcPr marL="0" marR="0" marT="110489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32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兴义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黔⻄南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652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贵州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838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</a:tr>
              <a:tr h="533426">
                <a:tc>
                  <a:txBody>
                    <a:bodyPr vert="horz" wrap="square"/>
                    <a:lstStyle/>
                    <a:p>
                      <a:pPr marL="3683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14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顺德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524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佛⼭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779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⼴东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950" spc="1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17</a:t>
                      </a:r>
                      <a:endParaRPr sz="1950">
                        <a:latin typeface="Arial"/>
                        <a:cs typeface="Arial"/>
                      </a:endParaRPr>
                    </a:p>
                  </a:txBody>
                  <a:tcPr marL="0" marR="0" marT="110489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32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蓬莱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烟台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652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⼭东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838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</a:tr>
              <a:tr h="533425">
                <a:tc>
                  <a:txBody>
                    <a:bodyPr vert="horz" wrap="square"/>
                    <a:lstStyle/>
                    <a:p>
                      <a:pPr marL="3683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ED310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14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克什克腾旗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524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⾚峰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779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内蒙古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华北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950" spc="15">
                          <a:solidFill>
                            <a:srgbClr val="FED310"/>
                          </a:solidFill>
                          <a:latin typeface="Arial"/>
                          <a:cs typeface="Arial"/>
                        </a:rPr>
                        <a:t>18</a:t>
                      </a:r>
                      <a:endParaRPr sz="1950">
                        <a:latin typeface="Arial"/>
                        <a:cs typeface="Arial"/>
                      </a:endParaRPr>
                    </a:p>
                  </a:txBody>
                  <a:tcPr marL="0" marR="0" marT="110489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32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英德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清远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652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⼴东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838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华南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</a:tr>
              <a:tr h="533426">
                <a:tc>
                  <a:txBody>
                    <a:bodyPr vert="horz" wrap="square"/>
                    <a:lstStyle/>
                    <a:p>
                      <a:pPr marL="3683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14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宜兴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524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⽆锡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779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江苏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华东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950" spc="1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19</a:t>
                      </a:r>
                      <a:endParaRPr sz="1950">
                        <a:latin typeface="Arial"/>
                        <a:cs typeface="Arial"/>
                      </a:endParaRPr>
                    </a:p>
                  </a:txBody>
                  <a:tcPr marL="0" marR="0" marT="110489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32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新都桥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⽢孜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652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四川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838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</a:tr>
              <a:tr h="533426">
                <a:tc>
                  <a:txBody>
                    <a:bodyPr vert="horz" wrap="square"/>
                    <a:lstStyle/>
                    <a:p>
                      <a:pPr marL="3683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514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荣成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524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威海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779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⼭东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华东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8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6205" algn="ctr">
                        <a:lnSpc>
                          <a:spcPct val="100000"/>
                        </a:lnSpc>
                        <a:spcBef>
                          <a:spcPts val="869"/>
                        </a:spcBef>
                      </a:pPr>
                      <a:r>
                        <a:rPr sz="1950" spc="15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20</a:t>
                      </a:r>
                      <a:endParaRPr sz="1950">
                        <a:latin typeface="Arial"/>
                        <a:cs typeface="Arial"/>
                      </a:endParaRPr>
                    </a:p>
                  </a:txBody>
                  <a:tcPr marL="0" marR="0" marT="110489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32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荔波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2857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黔南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652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贵州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83845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⻄南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83738"/>
                    </a:solidFill>
                  </a:tcPr>
                </a:tc>
              </a:tr>
            </a:tbl>
          </a:graphicData>
        </a:graphic>
      </p:graphicFrame>
      <p:sp>
        <p:nvSpPr>
          <p:cNvPr id="57" name="object 57"/>
          <p:cNvSpPr/>
          <p:nvPr/>
        </p:nvSpPr>
        <p:spPr>
          <a:xfrm>
            <a:off x="7184976" y="4440404"/>
            <a:ext cx="252729" cy="128270"/>
          </a:xfrm>
          <a:custGeom>
            <a:rect l="l" t="t" r="r" b="b"/>
            <a:pathLst>
              <a:path w="252727" h="128270">
                <a:moveTo>
                  <a:pt x="252411" y="0"/>
                </a:moveTo>
                <a:lnTo>
                  <a:pt x="0" y="0"/>
                </a:lnTo>
                <a:lnTo>
                  <a:pt x="126205" y="127901"/>
                </a:lnTo>
                <a:lnTo>
                  <a:pt x="252411" y="0"/>
                </a:lnTo>
                <a:close/>
              </a:path>
            </a:pathLst>
          </a:custGeom>
          <a:solidFill>
            <a:srgbClr val="F8BA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 txBox="1"/>
          <p:nvPr/>
        </p:nvSpPr>
        <p:spPr>
          <a:xfrm>
            <a:off x="1076272" y="2070587"/>
            <a:ext cx="17884139" cy="2602230"/>
          </a:xfrm>
          <a:prstGeom prst="rect">
            <a:avLst/>
          </a:prstGeom>
        </p:spPr>
        <p:txBody>
          <a:bodyPr vert="horz" wrap="square" lIns="0" tIns="869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85"/>
              </a:spcBef>
            </a:pP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数据显示</a:t>
            </a:r>
            <a:r>
              <a:rPr sz="2450" spc="10">
                <a:solidFill>
                  <a:srgbClr val="FFFFFF"/>
                </a:solidFill>
                <a:latin typeface="Microsoft JhengHei UI"/>
                <a:cs typeface="Microsoft JhengHei UI"/>
              </a:rPr>
              <a:t>，</a:t>
            </a: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年⾃驾游热度飙升⼩众⽬的地中，热度同⽐涨幅最⾼的是四川⾊达。⾊达是⼼灵旅⾏和⾃我探索的圣地，在这</a:t>
            </a:r>
            <a:endParaRPr sz="2450">
              <a:latin typeface="Microsoft JhengHei UI"/>
              <a:cs typeface="Microsoft JhengHei UI"/>
            </a:endParaRPr>
          </a:p>
          <a:p>
            <a:pPr marL="12700" marR="5080">
              <a:lnSpc>
                <a:spcPct val="117800"/>
              </a:lnSpc>
              <a:spcBef>
                <a:spcPts val="70"/>
              </a:spcBef>
            </a:pP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⾥，游客可以感受到浓郁的宗教氛围，⻅证僧侣们的⽇常学习和修⾏⽣活，体验⼀种与世隔绝的宁静和平和，因此吸引众多⾃驾 游消费者。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热度飙升⼩众⽬的地排名第⼆到第⼗名分别是，福建武夷⼭、重庆武隆、四川稻城、⿊⻰江漠河、新疆伊宁、</a:t>
            </a:r>
            <a:endParaRPr sz="2450">
              <a:latin typeface="Microsoft JhengHei UI"/>
              <a:cs typeface="Microsoft JhengHei UI"/>
            </a:endParaRPr>
          </a:p>
          <a:p>
            <a:pPr marL="12700">
              <a:lnSpc>
                <a:spcPct val="100000"/>
              </a:lnSpc>
              <a:spcBef>
                <a:spcPts val="590"/>
              </a:spcBef>
            </a:pP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⼴东顺德、内蒙古克什克腾旗、江苏宜兴、⼭东荣成。</a:t>
            </a:r>
            <a:endParaRPr sz="2450">
              <a:latin typeface="Microsoft JhengHei UI"/>
              <a:cs typeface="Microsoft JhengHei U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050">
              <a:latin typeface="Microsoft JhengHei UI"/>
              <a:cs typeface="Microsoft JhengHei UI"/>
            </a:endParaRPr>
          </a:p>
          <a:p>
            <a:pPr marL="397510" algn="ctr">
              <a:lnSpc>
                <a:spcPct val="100000"/>
              </a:lnSpc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热度飙升⼩众⽬的地</a:t>
            </a:r>
            <a:r>
              <a:rPr sz="2150" spc="-40">
                <a:solidFill>
                  <a:srgbClr val="FFFFFF"/>
                </a:solidFill>
                <a:latin typeface="Arial"/>
                <a:cs typeface="Arial"/>
              </a:rPr>
              <a:t>TOP20</a:t>
            </a:r>
            <a:endParaRPr sz="2150">
              <a:latin typeface="Arial"/>
              <a:cs typeface="Arial"/>
            </a:endParaRPr>
          </a:p>
        </p:txBody>
      </p:sp>
      <p:sp>
        <p:nvSpPr>
          <p:cNvPr id="59" name="object 5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pc="-5"/>
              <a:t>数据来源：⻢蜂窝⼤数据中⼼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76272" y="2070587"/>
            <a:ext cx="17914620" cy="13716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20100"/>
              </a:lnSpc>
              <a:spcBef>
                <a:spcPts val="95"/>
              </a:spcBef>
            </a:pP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数据显示，在</a:t>
            </a: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年境外⾃驾游中，热度最⾼的是亚洲、欧洲、⼤洋洲，占⽐分别是</a:t>
            </a:r>
            <a:r>
              <a:rPr sz="2450" spc="105">
                <a:solidFill>
                  <a:srgbClr val="FFFFFF"/>
                </a:solidFill>
                <a:latin typeface="Arial"/>
                <a:cs typeface="Arial"/>
              </a:rPr>
              <a:t>46%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、</a:t>
            </a:r>
            <a:r>
              <a:rPr sz="2450" spc="105">
                <a:solidFill>
                  <a:srgbClr val="FFFFFF"/>
                </a:solidFill>
                <a:latin typeface="Arial"/>
                <a:cs typeface="Arial"/>
              </a:rPr>
              <a:t>28%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、</a:t>
            </a:r>
            <a:r>
              <a:rPr sz="2450" spc="105">
                <a:solidFill>
                  <a:srgbClr val="FFFFFF"/>
                </a:solidFill>
                <a:latin typeface="Arial"/>
                <a:cs typeface="Arial"/>
              </a:rPr>
              <a:t>14%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。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境外⾃驾游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热⻔国家 </a:t>
            </a:r>
            <a:r>
              <a:rPr sz="2450" spc="-95">
                <a:solidFill>
                  <a:srgbClr val="FFFFFF"/>
                </a:solidFill>
                <a:latin typeface="Arial"/>
                <a:cs typeface="Arial"/>
              </a:rPr>
              <a:t>TOP20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分别是泰国、澳⼤利亚、⻢来⻄亚、美国、新⻄兰、意⼤利、⼟⽿其、英国、越南、⻄班⽛、印度尼⻄亚、阿联酋、⽼挝、 法国、加拿⼤、挪威、瑞⼠、冰岛、德国、希腊。</a:t>
            </a:r>
            <a:endParaRPr sz="2450">
              <a:latin typeface="Microsoft JhengHei UI"/>
              <a:cs typeface="Microsoft JhengHei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39709" y="1086545"/>
            <a:ext cx="12028170" cy="6540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4100" spc="20">
                <a:solidFill>
                  <a:srgbClr val="FFFFFF"/>
                </a:solidFill>
              </a:rPr>
              <a:t>境外⾃驾游</a:t>
            </a: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4100" spc="20">
                <a:solidFill>
                  <a:srgbClr val="FFFFFF"/>
                </a:solidFill>
              </a:rPr>
              <a:t>热⻔国家：泰国、澳⼤利亚、⻢来⻄亚</a:t>
            </a:r>
            <a:endParaRPr sz="41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74968" y="1113287"/>
            <a:ext cx="173355" cy="687705"/>
          </a:xfrm>
          <a:custGeom>
            <a:rect l="l" t="t" r="r" b="b"/>
            <a:pathLst>
              <a:path w="173355" h="687705">
                <a:moveTo>
                  <a:pt x="86548" y="0"/>
                </a:moveTo>
                <a:lnTo>
                  <a:pt x="78991" y="330"/>
                </a:lnTo>
                <a:lnTo>
                  <a:pt x="71505" y="1316"/>
                </a:lnTo>
                <a:lnTo>
                  <a:pt x="25291" y="25373"/>
                </a:lnTo>
                <a:lnTo>
                  <a:pt x="2122" y="69847"/>
                </a:lnTo>
                <a:lnTo>
                  <a:pt x="0" y="106854"/>
                </a:lnTo>
                <a:lnTo>
                  <a:pt x="0" y="580680"/>
                </a:lnTo>
                <a:lnTo>
                  <a:pt x="5142" y="630532"/>
                </a:lnTo>
                <a:lnTo>
                  <a:pt x="39909" y="673908"/>
                </a:lnTo>
                <a:lnTo>
                  <a:pt x="78991" y="687203"/>
                </a:lnTo>
                <a:lnTo>
                  <a:pt x="86548" y="687534"/>
                </a:lnTo>
                <a:lnTo>
                  <a:pt x="94105" y="687203"/>
                </a:lnTo>
                <a:lnTo>
                  <a:pt x="133187" y="673908"/>
                </a:lnTo>
                <a:lnTo>
                  <a:pt x="167954" y="630532"/>
                </a:lnTo>
                <a:lnTo>
                  <a:pt x="173097" y="580680"/>
                </a:lnTo>
                <a:lnTo>
                  <a:pt x="173097" y="106854"/>
                </a:lnTo>
                <a:lnTo>
                  <a:pt x="167954" y="57001"/>
                </a:lnTo>
                <a:lnTo>
                  <a:pt x="133187" y="13625"/>
                </a:lnTo>
                <a:lnTo>
                  <a:pt x="94105" y="330"/>
                </a:lnTo>
                <a:lnTo>
                  <a:pt x="86548" y="0"/>
                </a:lnTo>
                <a:close/>
              </a:path>
            </a:pathLst>
          </a:custGeom>
          <a:solidFill>
            <a:srgbClr val="FED41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8282166" y="0"/>
            <a:ext cx="1068705" cy="1256665"/>
          </a:xfrm>
          <a:custGeom>
            <a:rect l="l" t="t" r="r" b="b"/>
            <a:pathLst>
              <a:path w="1068705" h="1256665">
                <a:moveTo>
                  <a:pt x="1068145" y="0"/>
                </a:moveTo>
                <a:lnTo>
                  <a:pt x="0" y="0"/>
                </a:lnTo>
                <a:lnTo>
                  <a:pt x="0" y="1041113"/>
                </a:lnTo>
                <a:lnTo>
                  <a:pt x="164" y="1083975"/>
                </a:lnTo>
                <a:lnTo>
                  <a:pt x="4452" y="1145997"/>
                </a:lnTo>
                <a:lnTo>
                  <a:pt x="23280" y="1193291"/>
                </a:lnTo>
                <a:lnTo>
                  <a:pt x="63216" y="1233225"/>
                </a:lnTo>
                <a:lnTo>
                  <a:pt x="110508" y="1252053"/>
                </a:lnTo>
                <a:lnTo>
                  <a:pt x="172530" y="1256341"/>
                </a:lnTo>
                <a:lnTo>
                  <a:pt x="215396" y="1256506"/>
                </a:lnTo>
                <a:lnTo>
                  <a:pt x="852748" y="1256506"/>
                </a:lnTo>
                <a:lnTo>
                  <a:pt x="895608" y="1256341"/>
                </a:lnTo>
                <a:lnTo>
                  <a:pt x="957631" y="1252053"/>
                </a:lnTo>
                <a:lnTo>
                  <a:pt x="1004929" y="1233225"/>
                </a:lnTo>
                <a:lnTo>
                  <a:pt x="1044865" y="1193291"/>
                </a:lnTo>
                <a:lnTo>
                  <a:pt x="1063692" y="1145997"/>
                </a:lnTo>
                <a:lnTo>
                  <a:pt x="1067980" y="1083975"/>
                </a:lnTo>
                <a:lnTo>
                  <a:pt x="1068145" y="1041113"/>
                </a:lnTo>
                <a:lnTo>
                  <a:pt x="1068145" y="0"/>
                </a:lnTo>
                <a:close/>
              </a:path>
            </a:pathLst>
          </a:custGeom>
          <a:solidFill>
            <a:srgbClr val="FFD5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8369242" y="296592"/>
            <a:ext cx="893995" cy="83708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753781" y="5506281"/>
            <a:ext cx="1042035" cy="501650"/>
          </a:xfrm>
          <a:custGeom>
            <a:rect l="l" t="t" r="r" b="b"/>
            <a:pathLst>
              <a:path w="1042035" h="501650">
                <a:moveTo>
                  <a:pt x="0" y="0"/>
                </a:moveTo>
                <a:lnTo>
                  <a:pt x="1041452" y="0"/>
                </a:lnTo>
                <a:lnTo>
                  <a:pt x="1041452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795233" y="5506281"/>
            <a:ext cx="2346960" cy="501650"/>
          </a:xfrm>
          <a:custGeom>
            <a:rect l="l" t="t" r="r" b="b"/>
            <a:pathLst>
              <a:path w="2346959" h="501650">
                <a:moveTo>
                  <a:pt x="0" y="0"/>
                </a:moveTo>
                <a:lnTo>
                  <a:pt x="2346444" y="0"/>
                </a:lnTo>
                <a:lnTo>
                  <a:pt x="2346444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141679" y="5506281"/>
            <a:ext cx="1882775" cy="501650"/>
          </a:xfrm>
          <a:custGeom>
            <a:rect l="l" t="t" r="r" b="b"/>
            <a:pathLst>
              <a:path w="1882775" h="501650">
                <a:moveTo>
                  <a:pt x="0" y="0"/>
                </a:moveTo>
                <a:lnTo>
                  <a:pt x="1882311" y="0"/>
                </a:lnTo>
                <a:lnTo>
                  <a:pt x="1882311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753781" y="6508677"/>
            <a:ext cx="1042035" cy="501650"/>
          </a:xfrm>
          <a:custGeom>
            <a:rect l="l" t="t" r="r" b="b"/>
            <a:pathLst>
              <a:path w="1042035" h="501650">
                <a:moveTo>
                  <a:pt x="0" y="0"/>
                </a:moveTo>
                <a:lnTo>
                  <a:pt x="1041452" y="0"/>
                </a:lnTo>
                <a:lnTo>
                  <a:pt x="1041452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5795233" y="6508677"/>
            <a:ext cx="2346960" cy="501650"/>
          </a:xfrm>
          <a:custGeom>
            <a:rect l="l" t="t" r="r" b="b"/>
            <a:pathLst>
              <a:path w="2346959" h="501650">
                <a:moveTo>
                  <a:pt x="0" y="0"/>
                </a:moveTo>
                <a:lnTo>
                  <a:pt x="2346444" y="0"/>
                </a:lnTo>
                <a:lnTo>
                  <a:pt x="2346444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8141679" y="6508677"/>
            <a:ext cx="1882775" cy="501650"/>
          </a:xfrm>
          <a:custGeom>
            <a:rect l="l" t="t" r="r" b="b"/>
            <a:pathLst>
              <a:path w="1882775" h="501650">
                <a:moveTo>
                  <a:pt x="0" y="0"/>
                </a:moveTo>
                <a:lnTo>
                  <a:pt x="1882311" y="0"/>
                </a:lnTo>
                <a:lnTo>
                  <a:pt x="1882311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4753781" y="7511072"/>
            <a:ext cx="1042035" cy="501650"/>
          </a:xfrm>
          <a:custGeom>
            <a:rect l="l" t="t" r="r" b="b"/>
            <a:pathLst>
              <a:path w="1042035" h="501650">
                <a:moveTo>
                  <a:pt x="0" y="0"/>
                </a:moveTo>
                <a:lnTo>
                  <a:pt x="1041452" y="0"/>
                </a:lnTo>
                <a:lnTo>
                  <a:pt x="1041452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5795233" y="7511072"/>
            <a:ext cx="2346960" cy="501650"/>
          </a:xfrm>
          <a:custGeom>
            <a:rect l="l" t="t" r="r" b="b"/>
            <a:pathLst>
              <a:path w="2346959" h="501650">
                <a:moveTo>
                  <a:pt x="0" y="0"/>
                </a:moveTo>
                <a:lnTo>
                  <a:pt x="2346444" y="0"/>
                </a:lnTo>
                <a:lnTo>
                  <a:pt x="2346444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8141679" y="7511072"/>
            <a:ext cx="1882775" cy="501650"/>
          </a:xfrm>
          <a:custGeom>
            <a:rect l="l" t="t" r="r" b="b"/>
            <a:pathLst>
              <a:path w="1882775" h="501650">
                <a:moveTo>
                  <a:pt x="0" y="0"/>
                </a:moveTo>
                <a:lnTo>
                  <a:pt x="1882311" y="0"/>
                </a:lnTo>
                <a:lnTo>
                  <a:pt x="1882311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4753781" y="8513468"/>
            <a:ext cx="1042035" cy="501650"/>
          </a:xfrm>
          <a:custGeom>
            <a:rect l="l" t="t" r="r" b="b"/>
            <a:pathLst>
              <a:path w="1042035" h="501650">
                <a:moveTo>
                  <a:pt x="0" y="0"/>
                </a:moveTo>
                <a:lnTo>
                  <a:pt x="1041452" y="0"/>
                </a:lnTo>
                <a:lnTo>
                  <a:pt x="1041452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5795233" y="8513468"/>
            <a:ext cx="2346960" cy="501650"/>
          </a:xfrm>
          <a:custGeom>
            <a:rect l="l" t="t" r="r" b="b"/>
            <a:pathLst>
              <a:path w="2346959" h="501650">
                <a:moveTo>
                  <a:pt x="0" y="0"/>
                </a:moveTo>
                <a:lnTo>
                  <a:pt x="2346444" y="0"/>
                </a:lnTo>
                <a:lnTo>
                  <a:pt x="2346444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8141679" y="8513468"/>
            <a:ext cx="1882775" cy="501650"/>
          </a:xfrm>
          <a:custGeom>
            <a:rect l="l" t="t" r="r" b="b"/>
            <a:pathLst>
              <a:path w="1882775" h="501650">
                <a:moveTo>
                  <a:pt x="0" y="0"/>
                </a:moveTo>
                <a:lnTo>
                  <a:pt x="1882311" y="0"/>
                </a:lnTo>
                <a:lnTo>
                  <a:pt x="1882311" y="501197"/>
                </a:lnTo>
                <a:lnTo>
                  <a:pt x="0" y="50119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4753781" y="9515864"/>
            <a:ext cx="1042035" cy="501650"/>
          </a:xfrm>
          <a:custGeom>
            <a:rect l="l" t="t" r="r" b="b"/>
            <a:pathLst>
              <a:path w="1042035" h="501650">
                <a:moveTo>
                  <a:pt x="0" y="0"/>
                </a:moveTo>
                <a:lnTo>
                  <a:pt x="1041452" y="0"/>
                </a:lnTo>
                <a:lnTo>
                  <a:pt x="1041452" y="501198"/>
                </a:lnTo>
                <a:lnTo>
                  <a:pt x="0" y="501198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5795233" y="9515864"/>
            <a:ext cx="2346960" cy="501650"/>
          </a:xfrm>
          <a:custGeom>
            <a:rect l="l" t="t" r="r" b="b"/>
            <a:pathLst>
              <a:path w="2346959" h="501650">
                <a:moveTo>
                  <a:pt x="0" y="0"/>
                </a:moveTo>
                <a:lnTo>
                  <a:pt x="2346444" y="0"/>
                </a:lnTo>
                <a:lnTo>
                  <a:pt x="2346444" y="501198"/>
                </a:lnTo>
                <a:lnTo>
                  <a:pt x="0" y="501198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8141679" y="9515864"/>
            <a:ext cx="1882775" cy="501650"/>
          </a:xfrm>
          <a:custGeom>
            <a:rect l="l" t="t" r="r" b="b"/>
            <a:pathLst>
              <a:path w="1882775" h="501650">
                <a:moveTo>
                  <a:pt x="0" y="0"/>
                </a:moveTo>
                <a:lnTo>
                  <a:pt x="1882311" y="0"/>
                </a:lnTo>
                <a:lnTo>
                  <a:pt x="1882311" y="501198"/>
                </a:lnTo>
                <a:lnTo>
                  <a:pt x="0" y="501198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10083462" y="5496229"/>
            <a:ext cx="1189990" cy="501650"/>
          </a:xfrm>
          <a:custGeom>
            <a:rect l="l" t="t" r="r" b="b"/>
            <a:pathLst>
              <a:path w="1189990" h="501650">
                <a:moveTo>
                  <a:pt x="0" y="0"/>
                </a:moveTo>
                <a:lnTo>
                  <a:pt x="1189754" y="0"/>
                </a:lnTo>
                <a:lnTo>
                  <a:pt x="1189754" y="501618"/>
                </a:lnTo>
                <a:lnTo>
                  <a:pt x="0" y="501618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11273217" y="5496229"/>
            <a:ext cx="2198370" cy="501650"/>
          </a:xfrm>
          <a:custGeom>
            <a:rect l="l" t="t" r="r" b="b"/>
            <a:pathLst>
              <a:path w="2198369" h="501650">
                <a:moveTo>
                  <a:pt x="0" y="0"/>
                </a:moveTo>
                <a:lnTo>
                  <a:pt x="2198142" y="0"/>
                </a:lnTo>
                <a:lnTo>
                  <a:pt x="2198142" y="501618"/>
                </a:lnTo>
                <a:lnTo>
                  <a:pt x="0" y="501618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13471359" y="5496229"/>
            <a:ext cx="1882775" cy="501650"/>
          </a:xfrm>
          <a:custGeom>
            <a:rect l="l" t="t" r="r" b="b"/>
            <a:pathLst>
              <a:path w="1882775" h="501650">
                <a:moveTo>
                  <a:pt x="0" y="0"/>
                </a:moveTo>
                <a:lnTo>
                  <a:pt x="1882309" y="0"/>
                </a:lnTo>
                <a:lnTo>
                  <a:pt x="1882309" y="501618"/>
                </a:lnTo>
                <a:lnTo>
                  <a:pt x="0" y="501618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10083462" y="6499464"/>
            <a:ext cx="1189990" cy="501650"/>
          </a:xfrm>
          <a:custGeom>
            <a:rect l="l" t="t" r="r" b="b"/>
            <a:pathLst>
              <a:path w="1189990" h="501650">
                <a:moveTo>
                  <a:pt x="0" y="0"/>
                </a:moveTo>
                <a:lnTo>
                  <a:pt x="1189754" y="0"/>
                </a:lnTo>
                <a:lnTo>
                  <a:pt x="1189754" y="501617"/>
                </a:lnTo>
                <a:lnTo>
                  <a:pt x="0" y="50161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1273217" y="6499464"/>
            <a:ext cx="2198370" cy="501650"/>
          </a:xfrm>
          <a:custGeom>
            <a:rect l="l" t="t" r="r" b="b"/>
            <a:pathLst>
              <a:path w="2198369" h="501650">
                <a:moveTo>
                  <a:pt x="0" y="0"/>
                </a:moveTo>
                <a:lnTo>
                  <a:pt x="2198142" y="0"/>
                </a:lnTo>
                <a:lnTo>
                  <a:pt x="2198142" y="501617"/>
                </a:lnTo>
                <a:lnTo>
                  <a:pt x="0" y="50161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13471359" y="6499464"/>
            <a:ext cx="1882775" cy="501650"/>
          </a:xfrm>
          <a:custGeom>
            <a:rect l="l" t="t" r="r" b="b"/>
            <a:pathLst>
              <a:path w="1882775" h="501650">
                <a:moveTo>
                  <a:pt x="0" y="0"/>
                </a:moveTo>
                <a:lnTo>
                  <a:pt x="1882309" y="0"/>
                </a:lnTo>
                <a:lnTo>
                  <a:pt x="1882309" y="501617"/>
                </a:lnTo>
                <a:lnTo>
                  <a:pt x="0" y="50161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0083462" y="7502699"/>
            <a:ext cx="1189990" cy="501650"/>
          </a:xfrm>
          <a:custGeom>
            <a:rect l="l" t="t" r="r" b="b"/>
            <a:pathLst>
              <a:path w="1189990" h="501650">
                <a:moveTo>
                  <a:pt x="0" y="0"/>
                </a:moveTo>
                <a:lnTo>
                  <a:pt x="1189754" y="0"/>
                </a:lnTo>
                <a:lnTo>
                  <a:pt x="1189754" y="501618"/>
                </a:lnTo>
                <a:lnTo>
                  <a:pt x="0" y="501618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11273217" y="7502699"/>
            <a:ext cx="2198370" cy="501650"/>
          </a:xfrm>
          <a:custGeom>
            <a:rect l="l" t="t" r="r" b="b"/>
            <a:pathLst>
              <a:path w="2198369" h="501650">
                <a:moveTo>
                  <a:pt x="0" y="0"/>
                </a:moveTo>
                <a:lnTo>
                  <a:pt x="2198142" y="0"/>
                </a:lnTo>
                <a:lnTo>
                  <a:pt x="2198142" y="501618"/>
                </a:lnTo>
                <a:lnTo>
                  <a:pt x="0" y="501618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13471359" y="7502699"/>
            <a:ext cx="1882775" cy="501650"/>
          </a:xfrm>
          <a:custGeom>
            <a:rect l="l" t="t" r="r" b="b"/>
            <a:pathLst>
              <a:path w="1882775" h="501650">
                <a:moveTo>
                  <a:pt x="0" y="0"/>
                </a:moveTo>
                <a:lnTo>
                  <a:pt x="1882309" y="0"/>
                </a:lnTo>
                <a:lnTo>
                  <a:pt x="1882309" y="501618"/>
                </a:lnTo>
                <a:lnTo>
                  <a:pt x="0" y="501618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10083462" y="8505935"/>
            <a:ext cx="1189990" cy="501650"/>
          </a:xfrm>
          <a:custGeom>
            <a:rect l="l" t="t" r="r" b="b"/>
            <a:pathLst>
              <a:path w="1189990" h="501650">
                <a:moveTo>
                  <a:pt x="0" y="0"/>
                </a:moveTo>
                <a:lnTo>
                  <a:pt x="1189754" y="0"/>
                </a:lnTo>
                <a:lnTo>
                  <a:pt x="1189754" y="501617"/>
                </a:lnTo>
                <a:lnTo>
                  <a:pt x="0" y="50161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11273217" y="8505935"/>
            <a:ext cx="2198370" cy="501650"/>
          </a:xfrm>
          <a:custGeom>
            <a:rect l="l" t="t" r="r" b="b"/>
            <a:pathLst>
              <a:path w="2198369" h="501650">
                <a:moveTo>
                  <a:pt x="0" y="0"/>
                </a:moveTo>
                <a:lnTo>
                  <a:pt x="2198142" y="0"/>
                </a:lnTo>
                <a:lnTo>
                  <a:pt x="2198142" y="501617"/>
                </a:lnTo>
                <a:lnTo>
                  <a:pt x="0" y="50161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13471359" y="8505935"/>
            <a:ext cx="1882775" cy="501650"/>
          </a:xfrm>
          <a:custGeom>
            <a:rect l="l" t="t" r="r" b="b"/>
            <a:pathLst>
              <a:path w="1882775" h="501650">
                <a:moveTo>
                  <a:pt x="0" y="0"/>
                </a:moveTo>
                <a:lnTo>
                  <a:pt x="1882309" y="0"/>
                </a:lnTo>
                <a:lnTo>
                  <a:pt x="1882309" y="501617"/>
                </a:lnTo>
                <a:lnTo>
                  <a:pt x="0" y="50161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10083462" y="9509169"/>
            <a:ext cx="1189990" cy="501650"/>
          </a:xfrm>
          <a:custGeom>
            <a:rect l="l" t="t" r="r" b="b"/>
            <a:pathLst>
              <a:path w="1189990" h="501650">
                <a:moveTo>
                  <a:pt x="0" y="0"/>
                </a:moveTo>
                <a:lnTo>
                  <a:pt x="1189754" y="0"/>
                </a:lnTo>
                <a:lnTo>
                  <a:pt x="1189754" y="501617"/>
                </a:lnTo>
                <a:lnTo>
                  <a:pt x="0" y="50161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11273217" y="9509169"/>
            <a:ext cx="2198370" cy="501650"/>
          </a:xfrm>
          <a:custGeom>
            <a:rect l="l" t="t" r="r" b="b"/>
            <a:pathLst>
              <a:path w="2198369" h="501650">
                <a:moveTo>
                  <a:pt x="0" y="0"/>
                </a:moveTo>
                <a:lnTo>
                  <a:pt x="2198142" y="0"/>
                </a:lnTo>
                <a:lnTo>
                  <a:pt x="2198142" y="501617"/>
                </a:lnTo>
                <a:lnTo>
                  <a:pt x="0" y="50161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13471359" y="9509169"/>
            <a:ext cx="1882775" cy="501650"/>
          </a:xfrm>
          <a:custGeom>
            <a:rect l="l" t="t" r="r" b="b"/>
            <a:pathLst>
              <a:path w="1882775" h="501650">
                <a:moveTo>
                  <a:pt x="0" y="0"/>
                </a:moveTo>
                <a:lnTo>
                  <a:pt x="1882309" y="0"/>
                </a:lnTo>
                <a:lnTo>
                  <a:pt x="1882309" y="501617"/>
                </a:lnTo>
                <a:lnTo>
                  <a:pt x="0" y="501617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graphicFrame>
        <p:nvGraphicFramePr>
          <p:cNvPr id="37" name="object 37"/>
          <p:cNvGraphicFramePr>
            <a:graphicFrameLocks noGrp="1"/>
          </p:cNvGraphicFramePr>
          <p:nvPr/>
        </p:nvGraphicFramePr>
        <p:xfrm>
          <a:off x="4753781" y="4994612"/>
          <a:ext cx="10600055" cy="55181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31265"/>
                <a:gridCol w="2108200"/>
                <a:gridCol w="1959610"/>
                <a:gridCol w="1266825"/>
                <a:gridCol w="2206625"/>
                <a:gridCol w="1824354"/>
              </a:tblGrid>
              <a:tr h="501617">
                <a:tc>
                  <a:txBody>
                    <a:bodyPr vert="horz" wrap="square"/>
                    <a:lstStyle/>
                    <a:p>
                      <a:pPr marR="18224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排名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398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国家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78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⼤洲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016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排名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7155" algn="ctr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国家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73660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⼤洲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73660" marB="0">
                    <a:solidFill>
                      <a:srgbClr val="FED40D"/>
                    </a:solidFill>
                  </a:tcPr>
                </a:tc>
              </a:tr>
              <a:tr h="501618">
                <a:tc>
                  <a:txBody>
                    <a:bodyPr vert="horz" wrap="square"/>
                    <a:lstStyle/>
                    <a:p>
                      <a:pPr marR="182245" algn="ctr">
                        <a:lnSpc>
                          <a:spcPct val="100000"/>
                        </a:lnSpc>
                        <a:spcBef>
                          <a:spcPts val="710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9017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3985" algn="ctr">
                        <a:lnSpc>
                          <a:spcPct val="100000"/>
                        </a:lnSpc>
                        <a:spcBef>
                          <a:spcPts val="70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泰国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953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780" algn="ctr">
                        <a:lnSpc>
                          <a:spcPct val="100000"/>
                        </a:lnSpc>
                        <a:spcBef>
                          <a:spcPts val="70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亚洲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9535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016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11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7155" algn="ctr">
                        <a:lnSpc>
                          <a:spcPct val="100000"/>
                        </a:lnSpc>
                        <a:spcBef>
                          <a:spcPts val="62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印度尼⻄亚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7937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62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亚洲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79375" marB="0">
                    <a:solidFill>
                      <a:srgbClr val="1A1A1A"/>
                    </a:solidFill>
                  </a:tcPr>
                </a:tc>
              </a:tr>
              <a:tr h="501617">
                <a:tc>
                  <a:txBody>
                    <a:bodyPr vert="horz" wrap="square"/>
                    <a:lstStyle/>
                    <a:p>
                      <a:pPr marR="182245" algn="ctr">
                        <a:lnSpc>
                          <a:spcPct val="100000"/>
                        </a:lnSpc>
                        <a:spcBef>
                          <a:spcPts val="705"/>
                        </a:spcBef>
                      </a:pPr>
                      <a:r>
                        <a:rPr sz="2150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953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3985" algn="ctr">
                        <a:lnSpc>
                          <a:spcPct val="100000"/>
                        </a:lnSpc>
                        <a:spcBef>
                          <a:spcPts val="740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澳⼤利亚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3980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780" algn="ctr">
                        <a:lnSpc>
                          <a:spcPct val="100000"/>
                        </a:lnSpc>
                        <a:spcBef>
                          <a:spcPts val="740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⼤洋洲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3980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016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 spc="-5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715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阿联酋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亚洲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63637"/>
                    </a:solidFill>
                  </a:tcPr>
                </a:tc>
              </a:tr>
              <a:tr h="501617">
                <a:tc>
                  <a:txBody>
                    <a:bodyPr vert="horz" wrap="square"/>
                    <a:lstStyle/>
                    <a:p>
                      <a:pPr marR="182245" algn="ctr">
                        <a:lnSpc>
                          <a:spcPct val="100000"/>
                        </a:lnSpc>
                        <a:spcBef>
                          <a:spcPts val="700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890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3985" algn="ctr">
                        <a:lnSpc>
                          <a:spcPct val="100000"/>
                        </a:lnSpc>
                        <a:spcBef>
                          <a:spcPts val="73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⻢来⻄亚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334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780" algn="ctr">
                        <a:lnSpc>
                          <a:spcPct val="100000"/>
                        </a:lnSpc>
                        <a:spcBef>
                          <a:spcPts val="73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亚洲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3345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016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715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⽼挝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亚洲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1A1A1A"/>
                    </a:solidFill>
                  </a:tcPr>
                </a:tc>
              </a:tr>
              <a:tr h="501617">
                <a:tc>
                  <a:txBody>
                    <a:bodyPr vert="horz" wrap="square"/>
                    <a:lstStyle/>
                    <a:p>
                      <a:pPr marR="182245" algn="ctr">
                        <a:lnSpc>
                          <a:spcPct val="100000"/>
                        </a:lnSpc>
                        <a:spcBef>
                          <a:spcPts val="700"/>
                        </a:spcBef>
                      </a:pPr>
                      <a:r>
                        <a:rPr sz="2150">
                          <a:solidFill>
                            <a:srgbClr val="FED40E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8900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3985" algn="ctr">
                        <a:lnSpc>
                          <a:spcPct val="100000"/>
                        </a:lnSpc>
                        <a:spcBef>
                          <a:spcPts val="73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美国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334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780" algn="ctr">
                        <a:lnSpc>
                          <a:spcPct val="100000"/>
                        </a:lnSpc>
                        <a:spcBef>
                          <a:spcPts val="73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北美洲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3345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016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 spc="-5">
                          <a:solidFill>
                            <a:srgbClr val="FED40E"/>
                          </a:solidFill>
                          <a:latin typeface="Arial"/>
                          <a:cs typeface="Arial"/>
                        </a:rPr>
                        <a:t>14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715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法国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欧洲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73737"/>
                    </a:solidFill>
                  </a:tcPr>
                </a:tc>
              </a:tr>
              <a:tr h="501618">
                <a:tc>
                  <a:txBody>
                    <a:bodyPr vert="horz" wrap="square"/>
                    <a:lstStyle/>
                    <a:p>
                      <a:pPr marR="182245" algn="ctr">
                        <a:lnSpc>
                          <a:spcPct val="100000"/>
                        </a:lnSpc>
                        <a:spcBef>
                          <a:spcPts val="6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82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3985" algn="ctr">
                        <a:lnSpc>
                          <a:spcPct val="100000"/>
                        </a:lnSpc>
                        <a:spcBef>
                          <a:spcPts val="73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新⻄兰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271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780" algn="ctr">
                        <a:lnSpc>
                          <a:spcPct val="100000"/>
                        </a:lnSpc>
                        <a:spcBef>
                          <a:spcPts val="73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⼤洋洲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2710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016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15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715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加拿⼤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北美洲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1A1A1A"/>
                    </a:solidFill>
                  </a:tcPr>
                </a:tc>
              </a:tr>
              <a:tr h="501617">
                <a:tc>
                  <a:txBody>
                    <a:bodyPr vert="horz" wrap="square"/>
                    <a:lstStyle/>
                    <a:p>
                      <a:pPr marR="18224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2150">
                          <a:solidFill>
                            <a:srgbClr val="FFD40E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7630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3985" algn="ctr">
                        <a:lnSpc>
                          <a:spcPct val="100000"/>
                        </a:lnSpc>
                        <a:spcBef>
                          <a:spcPts val="730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意⼤利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2710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780" algn="ctr">
                        <a:lnSpc>
                          <a:spcPct val="100000"/>
                        </a:lnSpc>
                        <a:spcBef>
                          <a:spcPts val="730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欧洲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2710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016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 spc="-5">
                          <a:solidFill>
                            <a:srgbClr val="FFD40E"/>
                          </a:solidFill>
                          <a:latin typeface="Arial"/>
                          <a:cs typeface="Arial"/>
                        </a:rPr>
                        <a:t>16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715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挪威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欧洲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63637"/>
                    </a:solidFill>
                  </a:tcPr>
                </a:tc>
              </a:tr>
              <a:tr h="501617">
                <a:tc>
                  <a:txBody>
                    <a:bodyPr vert="horz" wrap="square"/>
                    <a:lstStyle/>
                    <a:p>
                      <a:pPr marR="18224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76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3985" algn="ctr">
                        <a:lnSpc>
                          <a:spcPct val="100000"/>
                        </a:lnSpc>
                        <a:spcBef>
                          <a:spcPts val="72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⼟⽿其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207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780" algn="ctr">
                        <a:lnSpc>
                          <a:spcPct val="100000"/>
                        </a:lnSpc>
                        <a:spcBef>
                          <a:spcPts val="72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亚洲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2075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016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17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715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瑞⼠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欧洲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1A1A1A"/>
                    </a:solidFill>
                  </a:tcPr>
                </a:tc>
              </a:tr>
              <a:tr h="501618">
                <a:tc>
                  <a:txBody>
                    <a:bodyPr vert="horz" wrap="square"/>
                    <a:lstStyle/>
                    <a:p>
                      <a:pPr marR="182245" algn="ctr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2150">
                          <a:solidFill>
                            <a:srgbClr val="FED310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699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3985" algn="ctr">
                        <a:lnSpc>
                          <a:spcPct val="100000"/>
                        </a:lnSpc>
                        <a:spcBef>
                          <a:spcPts val="720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英国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1440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780" algn="ctr">
                        <a:lnSpc>
                          <a:spcPct val="100000"/>
                        </a:lnSpc>
                        <a:spcBef>
                          <a:spcPts val="720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欧洲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1440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016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 spc="-5">
                          <a:solidFill>
                            <a:srgbClr val="FED310"/>
                          </a:solidFill>
                          <a:latin typeface="Arial"/>
                          <a:cs typeface="Arial"/>
                        </a:rPr>
                        <a:t>18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715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冰岛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欧洲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63637"/>
                    </a:solidFill>
                  </a:tcPr>
                </a:tc>
              </a:tr>
              <a:tr h="501617">
                <a:tc>
                  <a:txBody>
                    <a:bodyPr vert="horz" wrap="square"/>
                    <a:lstStyle/>
                    <a:p>
                      <a:pPr marR="182245" algn="ctr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699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3985" algn="ctr">
                        <a:lnSpc>
                          <a:spcPct val="100000"/>
                        </a:lnSpc>
                        <a:spcBef>
                          <a:spcPts val="72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越南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144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780" algn="ctr">
                        <a:lnSpc>
                          <a:spcPct val="100000"/>
                        </a:lnSpc>
                        <a:spcBef>
                          <a:spcPts val="72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亚洲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1440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016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19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715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德国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欧洲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1A1A1A"/>
                    </a:solidFill>
                  </a:tcPr>
                </a:tc>
              </a:tr>
              <a:tr h="501617">
                <a:tc>
                  <a:txBody>
                    <a:bodyPr vert="horz" wrap="square"/>
                    <a:lstStyle/>
                    <a:p>
                      <a:pPr marR="182245" algn="ctr">
                        <a:lnSpc>
                          <a:spcPct val="100000"/>
                        </a:lnSpc>
                        <a:spcBef>
                          <a:spcPts val="680"/>
                        </a:spcBef>
                      </a:pPr>
                      <a:r>
                        <a:rPr sz="2150" spc="-5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6360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33985" algn="ctr">
                        <a:lnSpc>
                          <a:spcPct val="100000"/>
                        </a:lnSpc>
                        <a:spcBef>
                          <a:spcPts val="71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⻄班⽛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080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780" algn="ctr">
                        <a:lnSpc>
                          <a:spcPct val="100000"/>
                        </a:lnSpc>
                        <a:spcBef>
                          <a:spcPts val="71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欧洲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0805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0160" algn="ctr"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r>
                        <a:rPr sz="2150" spc="-5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20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97155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希腊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49530" algn="ct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欧洲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84455" marB="0">
                    <a:solidFill>
                      <a:srgbClr val="373738"/>
                    </a:solidFill>
                  </a:tcPr>
                </a:tc>
              </a:tr>
            </a:tbl>
          </a:graphicData>
        </a:graphic>
      </p:graphicFrame>
      <p:sp>
        <p:nvSpPr>
          <p:cNvPr id="38" name="object 38"/>
          <p:cNvSpPr/>
          <p:nvPr/>
        </p:nvSpPr>
        <p:spPr>
          <a:xfrm>
            <a:off x="7736399" y="4524181"/>
            <a:ext cx="252729" cy="128270"/>
          </a:xfrm>
          <a:custGeom>
            <a:rect l="l" t="t" r="r" b="b"/>
            <a:pathLst>
              <a:path w="252727" h="128270">
                <a:moveTo>
                  <a:pt x="252411" y="0"/>
                </a:moveTo>
                <a:lnTo>
                  <a:pt x="0" y="0"/>
                </a:lnTo>
                <a:lnTo>
                  <a:pt x="126205" y="127901"/>
                </a:lnTo>
                <a:lnTo>
                  <a:pt x="252411" y="0"/>
                </a:lnTo>
                <a:close/>
              </a:path>
            </a:pathLst>
          </a:custGeom>
          <a:solidFill>
            <a:srgbClr val="F8BA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 txBox="1"/>
          <p:nvPr/>
        </p:nvSpPr>
        <p:spPr>
          <a:xfrm>
            <a:off x="8251544" y="4404337"/>
            <a:ext cx="442785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境外⾃驾游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热⻔国家</a:t>
            </a:r>
            <a:r>
              <a:rPr sz="2150" spc="-40">
                <a:solidFill>
                  <a:srgbClr val="FFFFFF"/>
                </a:solidFill>
                <a:latin typeface="Arial"/>
                <a:cs typeface="Arial"/>
              </a:rPr>
              <a:t>TOP20</a:t>
            </a:r>
            <a:endParaRPr sz="2150">
              <a:latin typeface="Arial"/>
              <a:cs typeface="Arial"/>
            </a:endParaRPr>
          </a:p>
        </p:txBody>
      </p:sp>
      <p:sp>
        <p:nvSpPr>
          <p:cNvPr id="40" name="object 4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pc="-5"/>
              <a:t>数据来源：⻢蜂窝⼤数据中⼼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39709" y="1086545"/>
            <a:ext cx="10981690" cy="6540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4100" spc="20">
                <a:solidFill>
                  <a:srgbClr val="FFFFFF"/>
                </a:solidFill>
              </a:rPr>
              <a:t>境外⾃驾游</a:t>
            </a: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4100" spc="20">
                <a:solidFill>
                  <a:srgbClr val="FFFFFF"/>
                </a:solidFill>
              </a:rPr>
              <a:t>热⻔城市：墨尔本、曼⾕、巴厘岛</a:t>
            </a:r>
            <a:endParaRPr sz="41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974968" y="1113287"/>
            <a:ext cx="173355" cy="687705"/>
          </a:xfrm>
          <a:custGeom>
            <a:rect l="l" t="t" r="r" b="b"/>
            <a:pathLst>
              <a:path w="173355" h="687705">
                <a:moveTo>
                  <a:pt x="86548" y="0"/>
                </a:moveTo>
                <a:lnTo>
                  <a:pt x="78991" y="330"/>
                </a:lnTo>
                <a:lnTo>
                  <a:pt x="71505" y="1316"/>
                </a:lnTo>
                <a:lnTo>
                  <a:pt x="25291" y="25373"/>
                </a:lnTo>
                <a:lnTo>
                  <a:pt x="2122" y="69847"/>
                </a:lnTo>
                <a:lnTo>
                  <a:pt x="0" y="106854"/>
                </a:lnTo>
                <a:lnTo>
                  <a:pt x="0" y="580680"/>
                </a:lnTo>
                <a:lnTo>
                  <a:pt x="5142" y="630532"/>
                </a:lnTo>
                <a:lnTo>
                  <a:pt x="39909" y="673908"/>
                </a:lnTo>
                <a:lnTo>
                  <a:pt x="78991" y="687203"/>
                </a:lnTo>
                <a:lnTo>
                  <a:pt x="86548" y="687534"/>
                </a:lnTo>
                <a:lnTo>
                  <a:pt x="94105" y="687203"/>
                </a:lnTo>
                <a:lnTo>
                  <a:pt x="133187" y="673908"/>
                </a:lnTo>
                <a:lnTo>
                  <a:pt x="167954" y="630532"/>
                </a:lnTo>
                <a:lnTo>
                  <a:pt x="173097" y="580680"/>
                </a:lnTo>
                <a:lnTo>
                  <a:pt x="173097" y="106854"/>
                </a:lnTo>
                <a:lnTo>
                  <a:pt x="167954" y="57001"/>
                </a:lnTo>
                <a:lnTo>
                  <a:pt x="133187" y="13625"/>
                </a:lnTo>
                <a:lnTo>
                  <a:pt x="94105" y="330"/>
                </a:lnTo>
                <a:lnTo>
                  <a:pt x="86548" y="0"/>
                </a:lnTo>
                <a:close/>
              </a:path>
            </a:pathLst>
          </a:custGeom>
          <a:solidFill>
            <a:srgbClr val="FED41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8282166" y="0"/>
            <a:ext cx="1068705" cy="1256665"/>
          </a:xfrm>
          <a:custGeom>
            <a:rect l="l" t="t" r="r" b="b"/>
            <a:pathLst>
              <a:path w="1068705" h="1256665">
                <a:moveTo>
                  <a:pt x="1068145" y="0"/>
                </a:moveTo>
                <a:lnTo>
                  <a:pt x="0" y="0"/>
                </a:lnTo>
                <a:lnTo>
                  <a:pt x="0" y="1041113"/>
                </a:lnTo>
                <a:lnTo>
                  <a:pt x="164" y="1083975"/>
                </a:lnTo>
                <a:lnTo>
                  <a:pt x="4452" y="1145997"/>
                </a:lnTo>
                <a:lnTo>
                  <a:pt x="23280" y="1193291"/>
                </a:lnTo>
                <a:lnTo>
                  <a:pt x="63216" y="1233225"/>
                </a:lnTo>
                <a:lnTo>
                  <a:pt x="110508" y="1252053"/>
                </a:lnTo>
                <a:lnTo>
                  <a:pt x="172530" y="1256341"/>
                </a:lnTo>
                <a:lnTo>
                  <a:pt x="215396" y="1256506"/>
                </a:lnTo>
                <a:lnTo>
                  <a:pt x="852748" y="1256506"/>
                </a:lnTo>
                <a:lnTo>
                  <a:pt x="895608" y="1256341"/>
                </a:lnTo>
                <a:lnTo>
                  <a:pt x="957631" y="1252053"/>
                </a:lnTo>
                <a:lnTo>
                  <a:pt x="1004929" y="1233225"/>
                </a:lnTo>
                <a:lnTo>
                  <a:pt x="1044865" y="1193291"/>
                </a:lnTo>
                <a:lnTo>
                  <a:pt x="1063692" y="1145997"/>
                </a:lnTo>
                <a:lnTo>
                  <a:pt x="1067980" y="1083975"/>
                </a:lnTo>
                <a:lnTo>
                  <a:pt x="1068145" y="1041113"/>
                </a:lnTo>
                <a:lnTo>
                  <a:pt x="1068145" y="0"/>
                </a:lnTo>
                <a:close/>
              </a:path>
            </a:pathLst>
          </a:custGeom>
          <a:solidFill>
            <a:srgbClr val="FFD5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8369242" y="296592"/>
            <a:ext cx="893995" cy="83708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224792" y="5300523"/>
            <a:ext cx="1068070" cy="533400"/>
          </a:xfrm>
          <a:custGeom>
            <a:rect l="l" t="t" r="r" b="b"/>
            <a:pathLst>
              <a:path w="1068070" h="533400">
                <a:moveTo>
                  <a:pt x="0" y="0"/>
                </a:moveTo>
                <a:lnTo>
                  <a:pt x="1067853" y="0"/>
                </a:lnTo>
                <a:lnTo>
                  <a:pt x="1067853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292646" y="5300523"/>
            <a:ext cx="1683385" cy="533400"/>
          </a:xfrm>
          <a:custGeom>
            <a:rect l="l" t="t" r="r" b="b"/>
            <a:pathLst>
              <a:path w="1683382" h="533400">
                <a:moveTo>
                  <a:pt x="0" y="0"/>
                </a:moveTo>
                <a:lnTo>
                  <a:pt x="1683015" y="0"/>
                </a:lnTo>
                <a:lnTo>
                  <a:pt x="1683015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975661" y="5300523"/>
            <a:ext cx="1528445" cy="533400"/>
          </a:xfrm>
          <a:custGeom>
            <a:rect l="l" t="t" r="r" b="b"/>
            <a:pathLst>
              <a:path w="1528445" h="533400">
                <a:moveTo>
                  <a:pt x="0" y="0"/>
                </a:moveTo>
                <a:lnTo>
                  <a:pt x="1528380" y="0"/>
                </a:lnTo>
                <a:lnTo>
                  <a:pt x="152838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504042" y="5300523"/>
            <a:ext cx="1528445" cy="533400"/>
          </a:xfrm>
          <a:custGeom>
            <a:rect l="l" t="t" r="r" b="b"/>
            <a:pathLst>
              <a:path w="1528445" h="533400">
                <a:moveTo>
                  <a:pt x="0" y="0"/>
                </a:moveTo>
                <a:lnTo>
                  <a:pt x="1528379" y="0"/>
                </a:lnTo>
                <a:lnTo>
                  <a:pt x="152837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224792" y="6366650"/>
            <a:ext cx="1068070" cy="533400"/>
          </a:xfrm>
          <a:custGeom>
            <a:rect l="l" t="t" r="r" b="b"/>
            <a:pathLst>
              <a:path w="1068070" h="533400">
                <a:moveTo>
                  <a:pt x="0" y="0"/>
                </a:moveTo>
                <a:lnTo>
                  <a:pt x="1067853" y="0"/>
                </a:lnTo>
                <a:lnTo>
                  <a:pt x="1067853" y="533062"/>
                </a:lnTo>
                <a:lnTo>
                  <a:pt x="0" y="533062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5292646" y="6366650"/>
            <a:ext cx="1683385" cy="533400"/>
          </a:xfrm>
          <a:custGeom>
            <a:rect l="l" t="t" r="r" b="b"/>
            <a:pathLst>
              <a:path w="1683382" h="533400">
                <a:moveTo>
                  <a:pt x="0" y="0"/>
                </a:moveTo>
                <a:lnTo>
                  <a:pt x="1683015" y="0"/>
                </a:lnTo>
                <a:lnTo>
                  <a:pt x="1683015" y="533062"/>
                </a:lnTo>
                <a:lnTo>
                  <a:pt x="0" y="533062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6975661" y="6366650"/>
            <a:ext cx="1528445" cy="533400"/>
          </a:xfrm>
          <a:custGeom>
            <a:rect l="l" t="t" r="r" b="b"/>
            <a:pathLst>
              <a:path w="1528445" h="533400">
                <a:moveTo>
                  <a:pt x="0" y="0"/>
                </a:moveTo>
                <a:lnTo>
                  <a:pt x="1528380" y="0"/>
                </a:lnTo>
                <a:lnTo>
                  <a:pt x="1528380" y="533062"/>
                </a:lnTo>
                <a:lnTo>
                  <a:pt x="0" y="533062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8504042" y="6366650"/>
            <a:ext cx="1528445" cy="533400"/>
          </a:xfrm>
          <a:custGeom>
            <a:rect l="l" t="t" r="r" b="b"/>
            <a:pathLst>
              <a:path w="1528445" h="533400">
                <a:moveTo>
                  <a:pt x="0" y="0"/>
                </a:moveTo>
                <a:lnTo>
                  <a:pt x="1528379" y="0"/>
                </a:lnTo>
                <a:lnTo>
                  <a:pt x="1528379" y="533062"/>
                </a:lnTo>
                <a:lnTo>
                  <a:pt x="0" y="533062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4224792" y="7432775"/>
            <a:ext cx="1068070" cy="533400"/>
          </a:xfrm>
          <a:custGeom>
            <a:rect l="l" t="t" r="r" b="b"/>
            <a:pathLst>
              <a:path w="1068070" h="533400">
                <a:moveTo>
                  <a:pt x="0" y="0"/>
                </a:moveTo>
                <a:lnTo>
                  <a:pt x="1067853" y="0"/>
                </a:lnTo>
                <a:lnTo>
                  <a:pt x="1067853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5292646" y="7432775"/>
            <a:ext cx="1683385" cy="533400"/>
          </a:xfrm>
          <a:custGeom>
            <a:rect l="l" t="t" r="r" b="b"/>
            <a:pathLst>
              <a:path w="1683382" h="533400">
                <a:moveTo>
                  <a:pt x="0" y="0"/>
                </a:moveTo>
                <a:lnTo>
                  <a:pt x="1683015" y="0"/>
                </a:lnTo>
                <a:lnTo>
                  <a:pt x="1683015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6975661" y="7432775"/>
            <a:ext cx="1528445" cy="533400"/>
          </a:xfrm>
          <a:custGeom>
            <a:rect l="l" t="t" r="r" b="b"/>
            <a:pathLst>
              <a:path w="1528445" h="533400">
                <a:moveTo>
                  <a:pt x="0" y="0"/>
                </a:moveTo>
                <a:lnTo>
                  <a:pt x="1528380" y="0"/>
                </a:lnTo>
                <a:lnTo>
                  <a:pt x="152838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8504042" y="7432775"/>
            <a:ext cx="1528445" cy="533400"/>
          </a:xfrm>
          <a:custGeom>
            <a:rect l="l" t="t" r="r" b="b"/>
            <a:pathLst>
              <a:path w="1528445" h="533400">
                <a:moveTo>
                  <a:pt x="0" y="0"/>
                </a:moveTo>
                <a:lnTo>
                  <a:pt x="1528379" y="0"/>
                </a:lnTo>
                <a:lnTo>
                  <a:pt x="152837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4224792" y="8498902"/>
            <a:ext cx="1068070" cy="533400"/>
          </a:xfrm>
          <a:custGeom>
            <a:rect l="l" t="t" r="r" b="b"/>
            <a:pathLst>
              <a:path w="1068070" h="533400">
                <a:moveTo>
                  <a:pt x="0" y="0"/>
                </a:moveTo>
                <a:lnTo>
                  <a:pt x="1067853" y="0"/>
                </a:lnTo>
                <a:lnTo>
                  <a:pt x="1067853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5292646" y="8498902"/>
            <a:ext cx="1683385" cy="533400"/>
          </a:xfrm>
          <a:custGeom>
            <a:rect l="l" t="t" r="r" b="b"/>
            <a:pathLst>
              <a:path w="1683382" h="533400">
                <a:moveTo>
                  <a:pt x="0" y="0"/>
                </a:moveTo>
                <a:lnTo>
                  <a:pt x="1683015" y="0"/>
                </a:lnTo>
                <a:lnTo>
                  <a:pt x="1683015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6975661" y="8498902"/>
            <a:ext cx="1528445" cy="533400"/>
          </a:xfrm>
          <a:custGeom>
            <a:rect l="l" t="t" r="r" b="b"/>
            <a:pathLst>
              <a:path w="1528445" h="533400">
                <a:moveTo>
                  <a:pt x="0" y="0"/>
                </a:moveTo>
                <a:lnTo>
                  <a:pt x="1528380" y="0"/>
                </a:lnTo>
                <a:lnTo>
                  <a:pt x="152838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8504042" y="8498902"/>
            <a:ext cx="1528445" cy="533400"/>
          </a:xfrm>
          <a:custGeom>
            <a:rect l="l" t="t" r="r" b="b"/>
            <a:pathLst>
              <a:path w="1528445" h="533400">
                <a:moveTo>
                  <a:pt x="0" y="0"/>
                </a:moveTo>
                <a:lnTo>
                  <a:pt x="1528379" y="0"/>
                </a:lnTo>
                <a:lnTo>
                  <a:pt x="152837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4224792" y="9565029"/>
            <a:ext cx="1068070" cy="533400"/>
          </a:xfrm>
          <a:custGeom>
            <a:rect l="l" t="t" r="r" b="b"/>
            <a:pathLst>
              <a:path w="1068070" h="533400">
                <a:moveTo>
                  <a:pt x="0" y="0"/>
                </a:moveTo>
                <a:lnTo>
                  <a:pt x="1067853" y="0"/>
                </a:lnTo>
                <a:lnTo>
                  <a:pt x="1067853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5292646" y="9565029"/>
            <a:ext cx="1683385" cy="533400"/>
          </a:xfrm>
          <a:custGeom>
            <a:rect l="l" t="t" r="r" b="b"/>
            <a:pathLst>
              <a:path w="1683382" h="533400">
                <a:moveTo>
                  <a:pt x="0" y="0"/>
                </a:moveTo>
                <a:lnTo>
                  <a:pt x="1683015" y="0"/>
                </a:lnTo>
                <a:lnTo>
                  <a:pt x="1683015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6975661" y="9565029"/>
            <a:ext cx="1528445" cy="533400"/>
          </a:xfrm>
          <a:custGeom>
            <a:rect l="l" t="t" r="r" b="b"/>
            <a:pathLst>
              <a:path w="1528445" h="533400">
                <a:moveTo>
                  <a:pt x="0" y="0"/>
                </a:moveTo>
                <a:lnTo>
                  <a:pt x="1528380" y="0"/>
                </a:lnTo>
                <a:lnTo>
                  <a:pt x="152838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8504042" y="9565029"/>
            <a:ext cx="1528445" cy="533400"/>
          </a:xfrm>
          <a:custGeom>
            <a:rect l="l" t="t" r="r" b="b"/>
            <a:pathLst>
              <a:path w="1528445" h="533400">
                <a:moveTo>
                  <a:pt x="0" y="0"/>
                </a:moveTo>
                <a:lnTo>
                  <a:pt x="1528379" y="0"/>
                </a:lnTo>
                <a:lnTo>
                  <a:pt x="152837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0071677" y="5300523"/>
            <a:ext cx="1068070" cy="533400"/>
          </a:xfrm>
          <a:custGeom>
            <a:rect l="l" t="t" r="r" b="b"/>
            <a:pathLst>
              <a:path w="1068070" h="533400">
                <a:moveTo>
                  <a:pt x="0" y="0"/>
                </a:moveTo>
                <a:lnTo>
                  <a:pt x="1067857" y="0"/>
                </a:lnTo>
                <a:lnTo>
                  <a:pt x="1067857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11139534" y="5300523"/>
            <a:ext cx="1683385" cy="533400"/>
          </a:xfrm>
          <a:custGeom>
            <a:rect l="l" t="t" r="r" b="b"/>
            <a:pathLst>
              <a:path w="1683382" h="533400">
                <a:moveTo>
                  <a:pt x="0" y="0"/>
                </a:moveTo>
                <a:lnTo>
                  <a:pt x="1683016" y="0"/>
                </a:lnTo>
                <a:lnTo>
                  <a:pt x="1683016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2822552" y="5300523"/>
            <a:ext cx="1528445" cy="533400"/>
          </a:xfrm>
          <a:custGeom>
            <a:rect l="l" t="t" r="r" b="b"/>
            <a:pathLst>
              <a:path w="1528444" h="533400">
                <a:moveTo>
                  <a:pt x="0" y="0"/>
                </a:moveTo>
                <a:lnTo>
                  <a:pt x="1528372" y="0"/>
                </a:lnTo>
                <a:lnTo>
                  <a:pt x="152837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14350924" y="5300523"/>
            <a:ext cx="1528445" cy="533400"/>
          </a:xfrm>
          <a:custGeom>
            <a:rect l="l" t="t" r="r" b="b"/>
            <a:pathLst>
              <a:path w="1528444" h="533400">
                <a:moveTo>
                  <a:pt x="0" y="0"/>
                </a:moveTo>
                <a:lnTo>
                  <a:pt x="1528382" y="0"/>
                </a:lnTo>
                <a:lnTo>
                  <a:pt x="152838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10071677" y="6366650"/>
            <a:ext cx="1068070" cy="533400"/>
          </a:xfrm>
          <a:custGeom>
            <a:rect l="l" t="t" r="r" b="b"/>
            <a:pathLst>
              <a:path w="1068070" h="533400">
                <a:moveTo>
                  <a:pt x="0" y="0"/>
                </a:moveTo>
                <a:lnTo>
                  <a:pt x="1067857" y="0"/>
                </a:lnTo>
                <a:lnTo>
                  <a:pt x="1067857" y="533062"/>
                </a:lnTo>
                <a:lnTo>
                  <a:pt x="0" y="533062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11139534" y="6366650"/>
            <a:ext cx="1683385" cy="533400"/>
          </a:xfrm>
          <a:custGeom>
            <a:rect l="l" t="t" r="r" b="b"/>
            <a:pathLst>
              <a:path w="1683382" h="533400">
                <a:moveTo>
                  <a:pt x="0" y="0"/>
                </a:moveTo>
                <a:lnTo>
                  <a:pt x="1683016" y="0"/>
                </a:lnTo>
                <a:lnTo>
                  <a:pt x="1683016" y="533062"/>
                </a:lnTo>
                <a:lnTo>
                  <a:pt x="0" y="533062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12822552" y="6366650"/>
            <a:ext cx="1528445" cy="533400"/>
          </a:xfrm>
          <a:custGeom>
            <a:rect l="l" t="t" r="r" b="b"/>
            <a:pathLst>
              <a:path w="1528444" h="533400">
                <a:moveTo>
                  <a:pt x="0" y="0"/>
                </a:moveTo>
                <a:lnTo>
                  <a:pt x="1528372" y="0"/>
                </a:lnTo>
                <a:lnTo>
                  <a:pt x="1528372" y="533062"/>
                </a:lnTo>
                <a:lnTo>
                  <a:pt x="0" y="533062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14350924" y="6366650"/>
            <a:ext cx="1528445" cy="533400"/>
          </a:xfrm>
          <a:custGeom>
            <a:rect l="l" t="t" r="r" b="b"/>
            <a:pathLst>
              <a:path w="1528444" h="533400">
                <a:moveTo>
                  <a:pt x="0" y="0"/>
                </a:moveTo>
                <a:lnTo>
                  <a:pt x="1528382" y="0"/>
                </a:lnTo>
                <a:lnTo>
                  <a:pt x="1528382" y="533062"/>
                </a:lnTo>
                <a:lnTo>
                  <a:pt x="0" y="533062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10071677" y="7432775"/>
            <a:ext cx="1068070" cy="533400"/>
          </a:xfrm>
          <a:custGeom>
            <a:rect l="l" t="t" r="r" b="b"/>
            <a:pathLst>
              <a:path w="1068070" h="533400">
                <a:moveTo>
                  <a:pt x="0" y="0"/>
                </a:moveTo>
                <a:lnTo>
                  <a:pt x="1067857" y="0"/>
                </a:lnTo>
                <a:lnTo>
                  <a:pt x="1067857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11139534" y="7432775"/>
            <a:ext cx="1683385" cy="533400"/>
          </a:xfrm>
          <a:custGeom>
            <a:rect l="l" t="t" r="r" b="b"/>
            <a:pathLst>
              <a:path w="1683382" h="533400">
                <a:moveTo>
                  <a:pt x="0" y="0"/>
                </a:moveTo>
                <a:lnTo>
                  <a:pt x="1683016" y="0"/>
                </a:lnTo>
                <a:lnTo>
                  <a:pt x="1683016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12822552" y="7432775"/>
            <a:ext cx="1528445" cy="533400"/>
          </a:xfrm>
          <a:custGeom>
            <a:rect l="l" t="t" r="r" b="b"/>
            <a:pathLst>
              <a:path w="1528444" h="533400">
                <a:moveTo>
                  <a:pt x="0" y="0"/>
                </a:moveTo>
                <a:lnTo>
                  <a:pt x="1528372" y="0"/>
                </a:lnTo>
                <a:lnTo>
                  <a:pt x="152837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14350924" y="7432775"/>
            <a:ext cx="1528445" cy="533400"/>
          </a:xfrm>
          <a:custGeom>
            <a:rect l="l" t="t" r="r" b="b"/>
            <a:pathLst>
              <a:path w="1528444" h="533400">
                <a:moveTo>
                  <a:pt x="0" y="0"/>
                </a:moveTo>
                <a:lnTo>
                  <a:pt x="1528382" y="0"/>
                </a:lnTo>
                <a:lnTo>
                  <a:pt x="152838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10071677" y="8498902"/>
            <a:ext cx="1068070" cy="533400"/>
          </a:xfrm>
          <a:custGeom>
            <a:rect l="l" t="t" r="r" b="b"/>
            <a:pathLst>
              <a:path w="1068070" h="533400">
                <a:moveTo>
                  <a:pt x="0" y="0"/>
                </a:moveTo>
                <a:lnTo>
                  <a:pt x="1067857" y="0"/>
                </a:lnTo>
                <a:lnTo>
                  <a:pt x="1067857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11139534" y="8498902"/>
            <a:ext cx="1683385" cy="533400"/>
          </a:xfrm>
          <a:custGeom>
            <a:rect l="l" t="t" r="r" b="b"/>
            <a:pathLst>
              <a:path w="1683382" h="533400">
                <a:moveTo>
                  <a:pt x="0" y="0"/>
                </a:moveTo>
                <a:lnTo>
                  <a:pt x="1683016" y="0"/>
                </a:lnTo>
                <a:lnTo>
                  <a:pt x="1683016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12822552" y="8498902"/>
            <a:ext cx="1528445" cy="533400"/>
          </a:xfrm>
          <a:custGeom>
            <a:rect l="l" t="t" r="r" b="b"/>
            <a:pathLst>
              <a:path w="1528444" h="533400">
                <a:moveTo>
                  <a:pt x="0" y="0"/>
                </a:moveTo>
                <a:lnTo>
                  <a:pt x="1528372" y="0"/>
                </a:lnTo>
                <a:lnTo>
                  <a:pt x="152837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14350924" y="8498902"/>
            <a:ext cx="1528445" cy="533400"/>
          </a:xfrm>
          <a:custGeom>
            <a:rect l="l" t="t" r="r" b="b"/>
            <a:pathLst>
              <a:path w="1528444" h="533400">
                <a:moveTo>
                  <a:pt x="0" y="0"/>
                </a:moveTo>
                <a:lnTo>
                  <a:pt x="1528382" y="0"/>
                </a:lnTo>
                <a:lnTo>
                  <a:pt x="152838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10071677" y="9565029"/>
            <a:ext cx="1068070" cy="533400"/>
          </a:xfrm>
          <a:custGeom>
            <a:rect l="l" t="t" r="r" b="b"/>
            <a:pathLst>
              <a:path w="1068070" h="533400">
                <a:moveTo>
                  <a:pt x="0" y="0"/>
                </a:moveTo>
                <a:lnTo>
                  <a:pt x="1067857" y="0"/>
                </a:lnTo>
                <a:lnTo>
                  <a:pt x="1067857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11139534" y="9565029"/>
            <a:ext cx="1683385" cy="533400"/>
          </a:xfrm>
          <a:custGeom>
            <a:rect l="l" t="t" r="r" b="b"/>
            <a:pathLst>
              <a:path w="1683382" h="533400">
                <a:moveTo>
                  <a:pt x="0" y="0"/>
                </a:moveTo>
                <a:lnTo>
                  <a:pt x="1683016" y="0"/>
                </a:lnTo>
                <a:lnTo>
                  <a:pt x="1683016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12822552" y="9565029"/>
            <a:ext cx="1528445" cy="533400"/>
          </a:xfrm>
          <a:custGeom>
            <a:rect l="l" t="t" r="r" b="b"/>
            <a:pathLst>
              <a:path w="1528444" h="533400">
                <a:moveTo>
                  <a:pt x="0" y="0"/>
                </a:moveTo>
                <a:lnTo>
                  <a:pt x="1528372" y="0"/>
                </a:lnTo>
                <a:lnTo>
                  <a:pt x="152837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14350924" y="9565029"/>
            <a:ext cx="1528445" cy="533400"/>
          </a:xfrm>
          <a:custGeom>
            <a:rect l="l" t="t" r="r" b="b"/>
            <a:pathLst>
              <a:path w="1528444" h="533400">
                <a:moveTo>
                  <a:pt x="0" y="0"/>
                </a:moveTo>
                <a:lnTo>
                  <a:pt x="1528382" y="0"/>
                </a:lnTo>
                <a:lnTo>
                  <a:pt x="152838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graphicFrame>
        <p:nvGraphicFramePr>
          <p:cNvPr id="46" name="object 46"/>
          <p:cNvGraphicFramePr>
            <a:graphicFrameLocks noGrp="1"/>
          </p:cNvGraphicFramePr>
          <p:nvPr/>
        </p:nvGraphicFramePr>
        <p:xfrm>
          <a:off x="4224792" y="4767460"/>
          <a:ext cx="11654790" cy="58642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53795"/>
                <a:gridCol w="1423034"/>
                <a:gridCol w="1839595"/>
                <a:gridCol w="1412239"/>
                <a:gridCol w="1037589"/>
                <a:gridCol w="1763395"/>
                <a:gridCol w="1567815"/>
                <a:gridCol w="1461134"/>
              </a:tblGrid>
              <a:tr h="533063">
                <a:tc>
                  <a:txBody>
                    <a:bodyPr vert="horz" wrap="square"/>
                    <a:lstStyle/>
                    <a:p>
                      <a:pPr marR="7810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排名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城市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10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国家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795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⼤洲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985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排名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95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城市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国家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032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⼤洲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78105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墨尔本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100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澳⼤利亚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7955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⼤洋洲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985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11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955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洛杉矶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美国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0325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北美洲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78105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曼⾕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10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泰国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795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亚洲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985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95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槟城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⻢来⻄亚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032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亚洲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</a:tr>
              <a:tr h="533062">
                <a:tc>
                  <a:txBody>
                    <a:bodyPr vert="horz" wrap="square"/>
                    <a:lstStyle/>
                    <a:p>
                      <a:pPr marR="78105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巴厘岛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10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印度尼⻄亚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795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亚洲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985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95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珀斯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澳⼤利亚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032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⼤洋洲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78105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ED40E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迪拜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10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阿联酋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795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亚洲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985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ED40E"/>
                          </a:solidFill>
                          <a:latin typeface="Arial"/>
                          <a:cs typeface="Arial"/>
                        </a:rPr>
                        <a:t>14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95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旧⾦⼭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美国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032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北美洲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78105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亚庇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10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⻢来⻄亚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795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亚洲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985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15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95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伦敦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英国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032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欧洲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78105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D40E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清迈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10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泰国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795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亚洲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985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FD40E"/>
                          </a:solidFill>
                          <a:latin typeface="Arial"/>
                          <a:cs typeface="Arial"/>
                        </a:rPr>
                        <a:t>16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95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罗⻢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意⼤利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032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欧洲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78105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悉尼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10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澳⼤利亚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795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⼤洋洲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985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17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95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纽约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美国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032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北美洲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78105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ED310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新加坡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10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新加坡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795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亚洲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985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ED310"/>
                          </a:solidFill>
                          <a:latin typeface="Arial"/>
                          <a:cs typeface="Arial"/>
                        </a:rPr>
                        <a:t>18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95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甲⽶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泰国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032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亚洲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78105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吉隆坡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10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⻢来⻄亚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795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亚洲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985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19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95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巴黎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法国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032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欧洲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78105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兰卡威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810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⻢来⻄亚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4795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亚洲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38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985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20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095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伊斯坦布尔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8953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⼟⽿其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032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亚洲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83738"/>
                    </a:solidFill>
                  </a:tcPr>
                </a:tc>
              </a:tr>
            </a:tbl>
          </a:graphicData>
        </a:graphic>
      </p:graphicFrame>
      <p:sp>
        <p:nvSpPr>
          <p:cNvPr id="47" name="object 47"/>
          <p:cNvSpPr/>
          <p:nvPr/>
        </p:nvSpPr>
        <p:spPr>
          <a:xfrm>
            <a:off x="7603335" y="4361398"/>
            <a:ext cx="252729" cy="128270"/>
          </a:xfrm>
          <a:custGeom>
            <a:rect l="l" t="t" r="r" b="b"/>
            <a:pathLst>
              <a:path w="252727" h="128270">
                <a:moveTo>
                  <a:pt x="252411" y="0"/>
                </a:moveTo>
                <a:lnTo>
                  <a:pt x="0" y="0"/>
                </a:lnTo>
                <a:lnTo>
                  <a:pt x="126205" y="127900"/>
                </a:lnTo>
                <a:lnTo>
                  <a:pt x="252411" y="0"/>
                </a:lnTo>
                <a:close/>
              </a:path>
            </a:pathLst>
          </a:custGeom>
          <a:solidFill>
            <a:srgbClr val="F8BA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 txBox="1"/>
          <p:nvPr/>
        </p:nvSpPr>
        <p:spPr>
          <a:xfrm>
            <a:off x="1076272" y="2066790"/>
            <a:ext cx="17629505" cy="25273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5080" algn="just">
              <a:lnSpc>
                <a:spcPct val="119000"/>
              </a:lnSpc>
              <a:spcBef>
                <a:spcPts val="125"/>
              </a:spcBef>
            </a:pP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数据显示，墨尔本、曼⾕、巴厘岛在</a:t>
            </a: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年⼈⽓最⾼的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境外⾃驾游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城市中排名前三。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新晋⽹红澳⼤利亚</a:t>
            </a: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10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⽇游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⾃驾游路线热 度飙升，打卡⼤洋路上的最美岩⽯群、邂逅呆萌考拉、观⼩企鹅归巢、去皇家拱廊感受古典与奢华，已成为当下最热⻔的玩法。 排名第四位到第⼆⼗位分别是迪拜、亚庇、清迈、悉尼、新加坡、吉隆坡、兰卡威、洛杉矶、槟城、珀斯、旧⾦⼭、伦敦、罗</a:t>
            </a:r>
            <a:endParaRPr sz="2450">
              <a:latin typeface="Microsoft JhengHei UI"/>
              <a:cs typeface="Microsoft JhengHei UI"/>
            </a:endParaRPr>
          </a:p>
          <a:p>
            <a:pPr marL="12700">
              <a:lnSpc>
                <a:spcPct val="100000"/>
              </a:lnSpc>
              <a:spcBef>
                <a:spcPts val="525"/>
              </a:spcBef>
            </a:pP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⻢、纽约、甲⽶、巴黎、伊斯坦布尔。</a:t>
            </a:r>
            <a:endParaRPr sz="2450">
              <a:latin typeface="Microsoft JhengHei UI"/>
              <a:cs typeface="Microsoft JhengHei U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750">
              <a:latin typeface="Microsoft JhengHei UI"/>
              <a:cs typeface="Microsoft JhengHei UI"/>
            </a:endParaRPr>
          </a:p>
          <a:p>
            <a:pPr marL="652780" algn="ctr">
              <a:lnSpc>
                <a:spcPct val="100000"/>
              </a:lnSpc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境外⾃驾游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热⻔城市</a:t>
            </a:r>
            <a:r>
              <a:rPr sz="2150" spc="-40">
                <a:solidFill>
                  <a:srgbClr val="FFFFFF"/>
                </a:solidFill>
                <a:latin typeface="Arial"/>
                <a:cs typeface="Arial"/>
              </a:rPr>
              <a:t>TOP20</a:t>
            </a:r>
            <a:endParaRPr sz="2150">
              <a:latin typeface="Arial"/>
              <a:cs typeface="Arial"/>
            </a:endParaRPr>
          </a:p>
        </p:txBody>
      </p:sp>
      <p:sp>
        <p:nvSpPr>
          <p:cNvPr id="49" name="object 4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pc="-5"/>
              <a:t>数据来源：⻢蜂窝⼤数据中⼼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39709" y="1086545"/>
            <a:ext cx="7840345" cy="6540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4100" spc="20">
                <a:solidFill>
                  <a:srgbClr val="FFFFFF"/>
                </a:solidFill>
              </a:rPr>
              <a:t>欧洲</a:t>
            </a: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4100" spc="20">
                <a:solidFill>
                  <a:srgbClr val="FFFFFF"/>
                </a:solidFill>
              </a:rPr>
              <a:t>中⻓途</a:t>
            </a: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4100" spc="20">
                <a:solidFill>
                  <a:srgbClr val="FFFFFF"/>
                </a:solidFill>
              </a:rPr>
              <a:t>⾃驾游路线备受⻘睐</a:t>
            </a:r>
            <a:endParaRPr sz="41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974968" y="1113287"/>
            <a:ext cx="173355" cy="687705"/>
          </a:xfrm>
          <a:custGeom>
            <a:rect l="l" t="t" r="r" b="b"/>
            <a:pathLst>
              <a:path w="173355" h="687705">
                <a:moveTo>
                  <a:pt x="86548" y="0"/>
                </a:moveTo>
                <a:lnTo>
                  <a:pt x="78991" y="330"/>
                </a:lnTo>
                <a:lnTo>
                  <a:pt x="71505" y="1316"/>
                </a:lnTo>
                <a:lnTo>
                  <a:pt x="25291" y="25373"/>
                </a:lnTo>
                <a:lnTo>
                  <a:pt x="2122" y="69847"/>
                </a:lnTo>
                <a:lnTo>
                  <a:pt x="0" y="106854"/>
                </a:lnTo>
                <a:lnTo>
                  <a:pt x="0" y="580680"/>
                </a:lnTo>
                <a:lnTo>
                  <a:pt x="5142" y="630532"/>
                </a:lnTo>
                <a:lnTo>
                  <a:pt x="39909" y="673908"/>
                </a:lnTo>
                <a:lnTo>
                  <a:pt x="78991" y="687203"/>
                </a:lnTo>
                <a:lnTo>
                  <a:pt x="86548" y="687534"/>
                </a:lnTo>
                <a:lnTo>
                  <a:pt x="94105" y="687203"/>
                </a:lnTo>
                <a:lnTo>
                  <a:pt x="133187" y="673908"/>
                </a:lnTo>
                <a:lnTo>
                  <a:pt x="167954" y="630532"/>
                </a:lnTo>
                <a:lnTo>
                  <a:pt x="173097" y="580680"/>
                </a:lnTo>
                <a:lnTo>
                  <a:pt x="173097" y="106854"/>
                </a:lnTo>
                <a:lnTo>
                  <a:pt x="167954" y="57001"/>
                </a:lnTo>
                <a:lnTo>
                  <a:pt x="133187" y="13625"/>
                </a:lnTo>
                <a:lnTo>
                  <a:pt x="94105" y="330"/>
                </a:lnTo>
                <a:lnTo>
                  <a:pt x="86548" y="0"/>
                </a:lnTo>
                <a:close/>
              </a:path>
            </a:pathLst>
          </a:custGeom>
          <a:solidFill>
            <a:srgbClr val="FED41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8282166" y="0"/>
            <a:ext cx="1068705" cy="1256665"/>
          </a:xfrm>
          <a:custGeom>
            <a:rect l="l" t="t" r="r" b="b"/>
            <a:pathLst>
              <a:path w="1068705" h="1256665">
                <a:moveTo>
                  <a:pt x="1068145" y="0"/>
                </a:moveTo>
                <a:lnTo>
                  <a:pt x="0" y="0"/>
                </a:lnTo>
                <a:lnTo>
                  <a:pt x="0" y="1041113"/>
                </a:lnTo>
                <a:lnTo>
                  <a:pt x="164" y="1083975"/>
                </a:lnTo>
                <a:lnTo>
                  <a:pt x="4452" y="1145997"/>
                </a:lnTo>
                <a:lnTo>
                  <a:pt x="23280" y="1193291"/>
                </a:lnTo>
                <a:lnTo>
                  <a:pt x="63216" y="1233225"/>
                </a:lnTo>
                <a:lnTo>
                  <a:pt x="110508" y="1252053"/>
                </a:lnTo>
                <a:lnTo>
                  <a:pt x="172530" y="1256341"/>
                </a:lnTo>
                <a:lnTo>
                  <a:pt x="215396" y="1256506"/>
                </a:lnTo>
                <a:lnTo>
                  <a:pt x="852748" y="1256506"/>
                </a:lnTo>
                <a:lnTo>
                  <a:pt x="895608" y="1256341"/>
                </a:lnTo>
                <a:lnTo>
                  <a:pt x="957631" y="1252053"/>
                </a:lnTo>
                <a:lnTo>
                  <a:pt x="1004929" y="1233225"/>
                </a:lnTo>
                <a:lnTo>
                  <a:pt x="1044865" y="1193291"/>
                </a:lnTo>
                <a:lnTo>
                  <a:pt x="1063692" y="1145997"/>
                </a:lnTo>
                <a:lnTo>
                  <a:pt x="1067980" y="1083975"/>
                </a:lnTo>
                <a:lnTo>
                  <a:pt x="1068145" y="1041113"/>
                </a:lnTo>
                <a:lnTo>
                  <a:pt x="1068145" y="0"/>
                </a:lnTo>
                <a:close/>
              </a:path>
            </a:pathLst>
          </a:custGeom>
          <a:solidFill>
            <a:srgbClr val="FFD5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8369242" y="296592"/>
            <a:ext cx="893995" cy="83708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675219" y="4994612"/>
            <a:ext cx="1407795" cy="533400"/>
          </a:xfrm>
          <a:custGeom>
            <a:rect l="l" t="t" r="r" b="b"/>
            <a:pathLst>
              <a:path w="1407795" h="533400">
                <a:moveTo>
                  <a:pt x="0" y="0"/>
                </a:moveTo>
                <a:lnTo>
                  <a:pt x="1407430" y="0"/>
                </a:lnTo>
                <a:lnTo>
                  <a:pt x="140743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FED4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7082650" y="4994612"/>
            <a:ext cx="5440045" cy="533400"/>
          </a:xfrm>
          <a:custGeom>
            <a:rect l="l" t="t" r="r" b="b"/>
            <a:pathLst>
              <a:path w="5440045" h="533400">
                <a:moveTo>
                  <a:pt x="0" y="0"/>
                </a:moveTo>
                <a:lnTo>
                  <a:pt x="5439690" y="0"/>
                </a:lnTo>
                <a:lnTo>
                  <a:pt x="543969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FED4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2522341" y="4994612"/>
            <a:ext cx="1860550" cy="533400"/>
          </a:xfrm>
          <a:custGeom>
            <a:rect l="l" t="t" r="r" b="b"/>
            <a:pathLst>
              <a:path w="1860550" h="533400">
                <a:moveTo>
                  <a:pt x="0" y="0"/>
                </a:moveTo>
                <a:lnTo>
                  <a:pt x="1860058" y="0"/>
                </a:lnTo>
                <a:lnTo>
                  <a:pt x="186005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FED4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675219" y="5527675"/>
            <a:ext cx="1407795" cy="533400"/>
          </a:xfrm>
          <a:custGeom>
            <a:rect l="l" t="t" r="r" b="b"/>
            <a:pathLst>
              <a:path w="1407795" h="533400">
                <a:moveTo>
                  <a:pt x="0" y="0"/>
                </a:moveTo>
                <a:lnTo>
                  <a:pt x="1407430" y="0"/>
                </a:lnTo>
                <a:lnTo>
                  <a:pt x="140743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7082650" y="5527675"/>
            <a:ext cx="5440045" cy="533400"/>
          </a:xfrm>
          <a:custGeom>
            <a:rect l="l" t="t" r="r" b="b"/>
            <a:pathLst>
              <a:path w="5440045" h="533400">
                <a:moveTo>
                  <a:pt x="0" y="0"/>
                </a:moveTo>
                <a:lnTo>
                  <a:pt x="5439690" y="0"/>
                </a:lnTo>
                <a:lnTo>
                  <a:pt x="543969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2522341" y="5527675"/>
            <a:ext cx="1860550" cy="533400"/>
          </a:xfrm>
          <a:custGeom>
            <a:rect l="l" t="t" r="r" b="b"/>
            <a:pathLst>
              <a:path w="1860550" h="533400">
                <a:moveTo>
                  <a:pt x="0" y="0"/>
                </a:moveTo>
                <a:lnTo>
                  <a:pt x="1860058" y="0"/>
                </a:lnTo>
                <a:lnTo>
                  <a:pt x="186005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5675219" y="6060738"/>
            <a:ext cx="1407795" cy="533400"/>
          </a:xfrm>
          <a:custGeom>
            <a:rect l="l" t="t" r="r" b="b"/>
            <a:pathLst>
              <a:path w="1407795" h="533400">
                <a:moveTo>
                  <a:pt x="0" y="0"/>
                </a:moveTo>
                <a:lnTo>
                  <a:pt x="1407430" y="0"/>
                </a:lnTo>
                <a:lnTo>
                  <a:pt x="140743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3636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7082650" y="6060738"/>
            <a:ext cx="5440045" cy="533400"/>
          </a:xfrm>
          <a:custGeom>
            <a:rect l="l" t="t" r="r" b="b"/>
            <a:pathLst>
              <a:path w="5440045" h="533400">
                <a:moveTo>
                  <a:pt x="0" y="0"/>
                </a:moveTo>
                <a:lnTo>
                  <a:pt x="5439690" y="0"/>
                </a:lnTo>
                <a:lnTo>
                  <a:pt x="543969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3636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12522341" y="6060738"/>
            <a:ext cx="1860550" cy="533400"/>
          </a:xfrm>
          <a:custGeom>
            <a:rect l="l" t="t" r="r" b="b"/>
            <a:pathLst>
              <a:path w="1860550" h="533400">
                <a:moveTo>
                  <a:pt x="0" y="0"/>
                </a:moveTo>
                <a:lnTo>
                  <a:pt x="1860058" y="0"/>
                </a:lnTo>
                <a:lnTo>
                  <a:pt x="186005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3636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5675219" y="6593802"/>
            <a:ext cx="1407795" cy="533400"/>
          </a:xfrm>
          <a:custGeom>
            <a:rect l="l" t="t" r="r" b="b"/>
            <a:pathLst>
              <a:path w="1407795" h="533400">
                <a:moveTo>
                  <a:pt x="0" y="0"/>
                </a:moveTo>
                <a:lnTo>
                  <a:pt x="1407430" y="0"/>
                </a:lnTo>
                <a:lnTo>
                  <a:pt x="140743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7082650" y="6593802"/>
            <a:ext cx="5440045" cy="533400"/>
          </a:xfrm>
          <a:custGeom>
            <a:rect l="l" t="t" r="r" b="b"/>
            <a:pathLst>
              <a:path w="5440045" h="533400">
                <a:moveTo>
                  <a:pt x="0" y="0"/>
                </a:moveTo>
                <a:lnTo>
                  <a:pt x="5439690" y="0"/>
                </a:lnTo>
                <a:lnTo>
                  <a:pt x="543969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2522341" y="6593802"/>
            <a:ext cx="1860550" cy="533400"/>
          </a:xfrm>
          <a:custGeom>
            <a:rect l="l" t="t" r="r" b="b"/>
            <a:pathLst>
              <a:path w="1860550" h="533400">
                <a:moveTo>
                  <a:pt x="0" y="0"/>
                </a:moveTo>
                <a:lnTo>
                  <a:pt x="1860058" y="0"/>
                </a:lnTo>
                <a:lnTo>
                  <a:pt x="186005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5675219" y="7126865"/>
            <a:ext cx="1407795" cy="533400"/>
          </a:xfrm>
          <a:custGeom>
            <a:rect l="l" t="t" r="r" b="b"/>
            <a:pathLst>
              <a:path w="1407795" h="533400">
                <a:moveTo>
                  <a:pt x="0" y="0"/>
                </a:moveTo>
                <a:lnTo>
                  <a:pt x="1407430" y="0"/>
                </a:lnTo>
                <a:lnTo>
                  <a:pt x="140743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3737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7082650" y="7126865"/>
            <a:ext cx="5440045" cy="533400"/>
          </a:xfrm>
          <a:custGeom>
            <a:rect l="l" t="t" r="r" b="b"/>
            <a:pathLst>
              <a:path w="5440045" h="533400">
                <a:moveTo>
                  <a:pt x="0" y="0"/>
                </a:moveTo>
                <a:lnTo>
                  <a:pt x="5439690" y="0"/>
                </a:lnTo>
                <a:lnTo>
                  <a:pt x="543969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3737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12522341" y="7126865"/>
            <a:ext cx="1860550" cy="533400"/>
          </a:xfrm>
          <a:custGeom>
            <a:rect l="l" t="t" r="r" b="b"/>
            <a:pathLst>
              <a:path w="1860550" h="533400">
                <a:moveTo>
                  <a:pt x="0" y="0"/>
                </a:moveTo>
                <a:lnTo>
                  <a:pt x="1860058" y="0"/>
                </a:lnTo>
                <a:lnTo>
                  <a:pt x="186005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3737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5675219" y="7659929"/>
            <a:ext cx="1407795" cy="533400"/>
          </a:xfrm>
          <a:custGeom>
            <a:rect l="l" t="t" r="r" b="b"/>
            <a:pathLst>
              <a:path w="1407795" h="533400">
                <a:moveTo>
                  <a:pt x="0" y="0"/>
                </a:moveTo>
                <a:lnTo>
                  <a:pt x="1407430" y="0"/>
                </a:lnTo>
                <a:lnTo>
                  <a:pt x="140743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7082650" y="7659929"/>
            <a:ext cx="5440045" cy="533400"/>
          </a:xfrm>
          <a:custGeom>
            <a:rect l="l" t="t" r="r" b="b"/>
            <a:pathLst>
              <a:path w="5440045" h="533400">
                <a:moveTo>
                  <a:pt x="0" y="0"/>
                </a:moveTo>
                <a:lnTo>
                  <a:pt x="5439690" y="0"/>
                </a:lnTo>
                <a:lnTo>
                  <a:pt x="543969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12522341" y="7659929"/>
            <a:ext cx="1860550" cy="533400"/>
          </a:xfrm>
          <a:custGeom>
            <a:rect l="l" t="t" r="r" b="b"/>
            <a:pathLst>
              <a:path w="1860550" h="533400">
                <a:moveTo>
                  <a:pt x="0" y="0"/>
                </a:moveTo>
                <a:lnTo>
                  <a:pt x="1860058" y="0"/>
                </a:lnTo>
                <a:lnTo>
                  <a:pt x="186005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5675219" y="8192992"/>
            <a:ext cx="1407795" cy="533400"/>
          </a:xfrm>
          <a:custGeom>
            <a:rect l="l" t="t" r="r" b="b"/>
            <a:pathLst>
              <a:path w="1407795" h="533400">
                <a:moveTo>
                  <a:pt x="0" y="0"/>
                </a:moveTo>
                <a:lnTo>
                  <a:pt x="1407430" y="0"/>
                </a:lnTo>
                <a:lnTo>
                  <a:pt x="1407430" y="533062"/>
                </a:lnTo>
                <a:lnTo>
                  <a:pt x="0" y="533062"/>
                </a:lnTo>
                <a:lnTo>
                  <a:pt x="0" y="0"/>
                </a:lnTo>
                <a:close/>
              </a:path>
            </a:pathLst>
          </a:custGeom>
          <a:solidFill>
            <a:srgbClr val="3636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7082650" y="8192992"/>
            <a:ext cx="5440045" cy="533400"/>
          </a:xfrm>
          <a:custGeom>
            <a:rect l="l" t="t" r="r" b="b"/>
            <a:pathLst>
              <a:path w="5440045" h="533400">
                <a:moveTo>
                  <a:pt x="0" y="0"/>
                </a:moveTo>
                <a:lnTo>
                  <a:pt x="5439690" y="0"/>
                </a:lnTo>
                <a:lnTo>
                  <a:pt x="5439690" y="533062"/>
                </a:lnTo>
                <a:lnTo>
                  <a:pt x="0" y="533062"/>
                </a:lnTo>
                <a:lnTo>
                  <a:pt x="0" y="0"/>
                </a:lnTo>
                <a:close/>
              </a:path>
            </a:pathLst>
          </a:custGeom>
          <a:solidFill>
            <a:srgbClr val="3636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2522341" y="8192992"/>
            <a:ext cx="1860550" cy="533400"/>
          </a:xfrm>
          <a:custGeom>
            <a:rect l="l" t="t" r="r" b="b"/>
            <a:pathLst>
              <a:path w="1860550" h="533400">
                <a:moveTo>
                  <a:pt x="0" y="0"/>
                </a:moveTo>
                <a:lnTo>
                  <a:pt x="1860058" y="0"/>
                </a:lnTo>
                <a:lnTo>
                  <a:pt x="1860058" y="533062"/>
                </a:lnTo>
                <a:lnTo>
                  <a:pt x="0" y="533062"/>
                </a:lnTo>
                <a:lnTo>
                  <a:pt x="0" y="0"/>
                </a:lnTo>
                <a:close/>
              </a:path>
            </a:pathLst>
          </a:custGeom>
          <a:solidFill>
            <a:srgbClr val="3636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5675219" y="8726054"/>
            <a:ext cx="1407795" cy="533400"/>
          </a:xfrm>
          <a:custGeom>
            <a:rect l="l" t="t" r="r" b="b"/>
            <a:pathLst>
              <a:path w="1407795" h="533400">
                <a:moveTo>
                  <a:pt x="0" y="0"/>
                </a:moveTo>
                <a:lnTo>
                  <a:pt x="1407430" y="0"/>
                </a:lnTo>
                <a:lnTo>
                  <a:pt x="140743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7082650" y="8726054"/>
            <a:ext cx="5440045" cy="533400"/>
          </a:xfrm>
          <a:custGeom>
            <a:rect l="l" t="t" r="r" b="b"/>
            <a:pathLst>
              <a:path w="5440045" h="533400">
                <a:moveTo>
                  <a:pt x="0" y="0"/>
                </a:moveTo>
                <a:lnTo>
                  <a:pt x="5439690" y="0"/>
                </a:lnTo>
                <a:lnTo>
                  <a:pt x="543969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12522341" y="8726054"/>
            <a:ext cx="1860550" cy="533400"/>
          </a:xfrm>
          <a:custGeom>
            <a:rect l="l" t="t" r="r" b="b"/>
            <a:pathLst>
              <a:path w="1860550" h="533400">
                <a:moveTo>
                  <a:pt x="0" y="0"/>
                </a:moveTo>
                <a:lnTo>
                  <a:pt x="1860058" y="0"/>
                </a:lnTo>
                <a:lnTo>
                  <a:pt x="186005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5675219" y="9259117"/>
            <a:ext cx="1407795" cy="533400"/>
          </a:xfrm>
          <a:custGeom>
            <a:rect l="l" t="t" r="r" b="b"/>
            <a:pathLst>
              <a:path w="1407795" h="533400">
                <a:moveTo>
                  <a:pt x="0" y="0"/>
                </a:moveTo>
                <a:lnTo>
                  <a:pt x="1407430" y="0"/>
                </a:lnTo>
                <a:lnTo>
                  <a:pt x="140743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3636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7082650" y="9259117"/>
            <a:ext cx="5440045" cy="533400"/>
          </a:xfrm>
          <a:custGeom>
            <a:rect l="l" t="t" r="r" b="b"/>
            <a:pathLst>
              <a:path w="5440045" h="533400">
                <a:moveTo>
                  <a:pt x="0" y="0"/>
                </a:moveTo>
                <a:lnTo>
                  <a:pt x="5439690" y="0"/>
                </a:lnTo>
                <a:lnTo>
                  <a:pt x="543969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3636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12522341" y="9259117"/>
            <a:ext cx="1860550" cy="533400"/>
          </a:xfrm>
          <a:custGeom>
            <a:rect l="l" t="t" r="r" b="b"/>
            <a:pathLst>
              <a:path w="1860550" h="533400">
                <a:moveTo>
                  <a:pt x="0" y="0"/>
                </a:moveTo>
                <a:lnTo>
                  <a:pt x="1860058" y="0"/>
                </a:lnTo>
                <a:lnTo>
                  <a:pt x="186005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3636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5675219" y="9792181"/>
            <a:ext cx="1407795" cy="533400"/>
          </a:xfrm>
          <a:custGeom>
            <a:rect l="l" t="t" r="r" b="b"/>
            <a:pathLst>
              <a:path w="1407795" h="533400">
                <a:moveTo>
                  <a:pt x="0" y="0"/>
                </a:moveTo>
                <a:lnTo>
                  <a:pt x="1407430" y="0"/>
                </a:lnTo>
                <a:lnTo>
                  <a:pt x="140743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7082650" y="9792181"/>
            <a:ext cx="5440045" cy="533400"/>
          </a:xfrm>
          <a:custGeom>
            <a:rect l="l" t="t" r="r" b="b"/>
            <a:pathLst>
              <a:path w="5440045" h="533400">
                <a:moveTo>
                  <a:pt x="0" y="0"/>
                </a:moveTo>
                <a:lnTo>
                  <a:pt x="5439690" y="0"/>
                </a:lnTo>
                <a:lnTo>
                  <a:pt x="543969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12522341" y="9792181"/>
            <a:ext cx="1860550" cy="533400"/>
          </a:xfrm>
          <a:custGeom>
            <a:rect l="l" t="t" r="r" b="b"/>
            <a:pathLst>
              <a:path w="1860550" h="533400">
                <a:moveTo>
                  <a:pt x="0" y="0"/>
                </a:moveTo>
                <a:lnTo>
                  <a:pt x="1860058" y="0"/>
                </a:lnTo>
                <a:lnTo>
                  <a:pt x="186005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5675219" y="10325244"/>
            <a:ext cx="1407795" cy="533400"/>
          </a:xfrm>
          <a:custGeom>
            <a:rect l="l" t="t" r="r" b="b"/>
            <a:pathLst>
              <a:path w="1407795" h="533400">
                <a:moveTo>
                  <a:pt x="0" y="0"/>
                </a:moveTo>
                <a:lnTo>
                  <a:pt x="1407430" y="0"/>
                </a:lnTo>
                <a:lnTo>
                  <a:pt x="140743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37373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7082650" y="10325244"/>
            <a:ext cx="5440045" cy="533400"/>
          </a:xfrm>
          <a:custGeom>
            <a:rect l="l" t="t" r="r" b="b"/>
            <a:pathLst>
              <a:path w="5440045" h="533400">
                <a:moveTo>
                  <a:pt x="0" y="0"/>
                </a:moveTo>
                <a:lnTo>
                  <a:pt x="5439690" y="0"/>
                </a:lnTo>
                <a:lnTo>
                  <a:pt x="5439690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37373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12522341" y="10325244"/>
            <a:ext cx="1860550" cy="533400"/>
          </a:xfrm>
          <a:custGeom>
            <a:rect l="l" t="t" r="r" b="b"/>
            <a:pathLst>
              <a:path w="1860550" h="533400">
                <a:moveTo>
                  <a:pt x="0" y="0"/>
                </a:moveTo>
                <a:lnTo>
                  <a:pt x="1860058" y="0"/>
                </a:lnTo>
                <a:lnTo>
                  <a:pt x="186005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37373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 txBox="1"/>
          <p:nvPr/>
        </p:nvSpPr>
        <p:spPr>
          <a:xfrm>
            <a:off x="6093991" y="5077825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b="1" spc="-10">
                <a:latin typeface="Microsoft JhengHei UI"/>
                <a:cs typeface="Microsoft JhengHei UI"/>
              </a:rPr>
              <a:t>排名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8973065" y="5077825"/>
            <a:ext cx="165925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b="1" spc="-10">
                <a:latin typeface="Microsoft JhengHei UI"/>
                <a:cs typeface="Microsoft JhengHei UI"/>
              </a:rPr>
              <a:t>境外⾃驾路线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13167433" y="5077825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b="1" spc="-10">
                <a:latin typeface="Microsoft JhengHei UI"/>
                <a:cs typeface="Microsoft JhengHei UI"/>
              </a:rPr>
              <a:t>国家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6290550" y="5616900"/>
            <a:ext cx="17716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2150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8141090" y="5616124"/>
            <a:ext cx="3322954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⻄班⽛葡萄⽛⾃驾</a:t>
            </a: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12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⽇线路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13031312" y="5616124"/>
            <a:ext cx="842644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⻄班⽛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6290550" y="6149963"/>
            <a:ext cx="17716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5">
                <a:solidFill>
                  <a:srgbClr val="FED408"/>
                </a:solidFill>
                <a:latin typeface="Arial"/>
                <a:cs typeface="Arial"/>
              </a:rPr>
              <a:t>2</a:t>
            </a:r>
            <a:endParaRPr sz="2150">
              <a:latin typeface="Arial"/>
              <a:cs typeface="Arial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8141090" y="6143952"/>
            <a:ext cx="3322954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ED408"/>
                </a:solidFill>
                <a:latin typeface="Microsoft JhengHei UI"/>
                <a:cs typeface="Microsoft JhengHei UI"/>
              </a:rPr>
              <a:t>⾃驾浪漫南法</a:t>
            </a:r>
            <a:r>
              <a:rPr sz="2150" spc="-5">
                <a:solidFill>
                  <a:srgbClr val="FED408"/>
                </a:solidFill>
                <a:latin typeface="Arial"/>
                <a:cs typeface="Arial"/>
              </a:rPr>
              <a:t>10</a:t>
            </a:r>
            <a:r>
              <a:rPr sz="2150" spc="-10">
                <a:solidFill>
                  <a:srgbClr val="FED408"/>
                </a:solidFill>
                <a:latin typeface="Microsoft JhengHei UI"/>
                <a:cs typeface="Microsoft JhengHei UI"/>
              </a:rPr>
              <a:t>⽇经典线路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13167433" y="6143952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ED408"/>
                </a:solidFill>
                <a:latin typeface="Microsoft JhengHei UI"/>
                <a:cs typeface="Microsoft JhengHei UI"/>
              </a:rPr>
              <a:t>法国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6290550" y="6683026"/>
            <a:ext cx="17716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2150">
              <a:latin typeface="Arial"/>
              <a:cs typeface="Arial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8216774" y="6677015"/>
            <a:ext cx="317182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冰岛夏季深度</a:t>
            </a: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9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⽇⾃驾线路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13167433" y="6677015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冰岛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6290550" y="7216089"/>
            <a:ext cx="17716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5">
                <a:solidFill>
                  <a:srgbClr val="FED40E"/>
                </a:solidFill>
                <a:latin typeface="Arial"/>
                <a:cs typeface="Arial"/>
              </a:rPr>
              <a:t>4</a:t>
            </a:r>
            <a:endParaRPr sz="2150">
              <a:latin typeface="Arial"/>
              <a:cs typeface="Arial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8761259" y="7210078"/>
            <a:ext cx="208280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ED40E"/>
                </a:solidFill>
                <a:latin typeface="Microsoft JhengHei UI"/>
                <a:cs typeface="Microsoft JhengHei UI"/>
              </a:rPr>
              <a:t>德国⾃驾</a:t>
            </a:r>
            <a:r>
              <a:rPr sz="2150" spc="-5">
                <a:solidFill>
                  <a:srgbClr val="FED40E"/>
                </a:solidFill>
                <a:latin typeface="Arial"/>
                <a:cs typeface="Arial"/>
              </a:rPr>
              <a:t>8</a:t>
            </a:r>
            <a:r>
              <a:rPr sz="2150" spc="-10">
                <a:solidFill>
                  <a:srgbClr val="FED40E"/>
                </a:solidFill>
                <a:latin typeface="Microsoft JhengHei UI"/>
                <a:cs typeface="Microsoft JhengHei UI"/>
              </a:rPr>
              <a:t>⽇线路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13167433" y="7210078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ED40E"/>
                </a:solidFill>
                <a:latin typeface="Microsoft JhengHei UI"/>
                <a:cs typeface="Microsoft JhengHei UI"/>
              </a:rPr>
              <a:t>德国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6290550" y="7749152"/>
            <a:ext cx="17716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5</a:t>
            </a:r>
            <a:endParaRPr sz="2150">
              <a:latin typeface="Arial"/>
              <a:cs typeface="Arial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8277211" y="7743141"/>
            <a:ext cx="305117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法瑞意⾃驾</a:t>
            </a: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11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⽇⾏程线路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13031312" y="7743141"/>
            <a:ext cx="842644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意⼤利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6290550" y="8282216"/>
            <a:ext cx="17716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5">
                <a:solidFill>
                  <a:srgbClr val="FFD40E"/>
                </a:solidFill>
                <a:latin typeface="Arial"/>
                <a:cs typeface="Arial"/>
              </a:rPr>
              <a:t>6</a:t>
            </a:r>
            <a:endParaRPr sz="2150">
              <a:latin typeface="Arial"/>
              <a:cs typeface="Arial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7596604" y="8276204"/>
            <a:ext cx="441198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D40E"/>
                </a:solidFill>
                <a:latin typeface="Microsoft JhengHei UI"/>
                <a:cs typeface="Microsoft JhengHei UI"/>
              </a:rPr>
              <a:t>纵情阿尔卑斯德国瑞⼠</a:t>
            </a:r>
            <a:r>
              <a:rPr sz="2150" spc="-5">
                <a:solidFill>
                  <a:srgbClr val="FFD40E"/>
                </a:solidFill>
                <a:latin typeface="Arial"/>
                <a:cs typeface="Arial"/>
              </a:rPr>
              <a:t>11</a:t>
            </a:r>
            <a:r>
              <a:rPr sz="2150" spc="-10">
                <a:solidFill>
                  <a:srgbClr val="FFD40E"/>
                </a:solidFill>
                <a:latin typeface="Microsoft JhengHei UI"/>
                <a:cs typeface="Microsoft JhengHei UI"/>
              </a:rPr>
              <a:t>⽇⾃驾线路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13167433" y="8276204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D40E"/>
                </a:solidFill>
                <a:latin typeface="Microsoft JhengHei UI"/>
                <a:cs typeface="Microsoft JhengHei UI"/>
              </a:rPr>
              <a:t>德国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6290550" y="8815279"/>
            <a:ext cx="17716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7</a:t>
            </a:r>
            <a:endParaRPr sz="2150">
              <a:latin typeface="Arial"/>
              <a:cs typeface="Arial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8761259" y="8809268"/>
            <a:ext cx="208280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德国⾃驾</a:t>
            </a: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5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⽇线路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13167433" y="8809268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德国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6290550" y="9348342"/>
            <a:ext cx="17716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5">
                <a:solidFill>
                  <a:srgbClr val="FED310"/>
                </a:solidFill>
                <a:latin typeface="Arial"/>
                <a:cs typeface="Arial"/>
              </a:rPr>
              <a:t>8</a:t>
            </a:r>
            <a:endParaRPr sz="2150">
              <a:latin typeface="Arial"/>
              <a:cs typeface="Arial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8352895" y="9342331"/>
            <a:ext cx="289941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ED310"/>
                </a:solidFill>
                <a:latin typeface="Microsoft JhengHei UI"/>
                <a:cs typeface="Microsoft JhengHei UI"/>
              </a:rPr>
              <a:t>苏格兰⾼地⾃驾</a:t>
            </a:r>
            <a:r>
              <a:rPr sz="2150" spc="-5">
                <a:solidFill>
                  <a:srgbClr val="FED310"/>
                </a:solidFill>
                <a:latin typeface="Arial"/>
                <a:cs typeface="Arial"/>
              </a:rPr>
              <a:t>3</a:t>
            </a:r>
            <a:r>
              <a:rPr sz="2150" spc="-10">
                <a:solidFill>
                  <a:srgbClr val="FED310"/>
                </a:solidFill>
                <a:latin typeface="Microsoft JhengHei UI"/>
                <a:cs typeface="Microsoft JhengHei UI"/>
              </a:rPr>
              <a:t>⽇线路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13167433" y="9342331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ED310"/>
                </a:solidFill>
                <a:latin typeface="Microsoft JhengHei UI"/>
                <a:cs typeface="Microsoft JhengHei UI"/>
              </a:rPr>
              <a:t>英国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6290550" y="9881406"/>
            <a:ext cx="17716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9</a:t>
            </a:r>
            <a:endParaRPr sz="2150">
              <a:latin typeface="Arial"/>
              <a:cs typeface="Arial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8489016" y="9875394"/>
            <a:ext cx="262699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冰岛南部</a:t>
            </a: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5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⽇⾃驾线路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13167433" y="9875394"/>
            <a:ext cx="57023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冰岛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6214867" y="10414469"/>
            <a:ext cx="32829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5">
                <a:solidFill>
                  <a:srgbClr val="FED408"/>
                </a:solidFill>
                <a:latin typeface="Arial"/>
                <a:cs typeface="Arial"/>
              </a:rPr>
              <a:t>10</a:t>
            </a:r>
            <a:endParaRPr sz="2150">
              <a:latin typeface="Arial"/>
              <a:cs typeface="Arial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8489016" y="10408458"/>
            <a:ext cx="262699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ED408"/>
                </a:solidFill>
                <a:latin typeface="Microsoft JhengHei UI"/>
                <a:cs typeface="Microsoft JhengHei UI"/>
              </a:rPr>
              <a:t>克罗地亚⾃驾</a:t>
            </a:r>
            <a:r>
              <a:rPr sz="2150" spc="-5">
                <a:solidFill>
                  <a:srgbClr val="FED408"/>
                </a:solidFill>
                <a:latin typeface="Arial"/>
                <a:cs typeface="Arial"/>
              </a:rPr>
              <a:t>7</a:t>
            </a:r>
            <a:r>
              <a:rPr sz="2150" spc="-10">
                <a:solidFill>
                  <a:srgbClr val="FED408"/>
                </a:solidFill>
                <a:latin typeface="Microsoft JhengHei UI"/>
                <a:cs typeface="Microsoft JhengHei UI"/>
              </a:rPr>
              <a:t>⽇线路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12895189" y="10408458"/>
            <a:ext cx="1114425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ED408"/>
                </a:solidFill>
                <a:latin typeface="Microsoft JhengHei UI"/>
                <a:cs typeface="Microsoft JhengHei UI"/>
              </a:rPr>
              <a:t>克罗地亚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72" name="object 72"/>
          <p:cNvSpPr/>
          <p:nvPr/>
        </p:nvSpPr>
        <p:spPr>
          <a:xfrm>
            <a:off x="7304049" y="4403254"/>
            <a:ext cx="252729" cy="128270"/>
          </a:xfrm>
          <a:custGeom>
            <a:rect l="l" t="t" r="r" b="b"/>
            <a:pathLst>
              <a:path w="252727" h="128270">
                <a:moveTo>
                  <a:pt x="252412" y="0"/>
                </a:moveTo>
                <a:lnTo>
                  <a:pt x="0" y="0"/>
                </a:lnTo>
                <a:lnTo>
                  <a:pt x="126206" y="127900"/>
                </a:lnTo>
                <a:lnTo>
                  <a:pt x="252412" y="0"/>
                </a:lnTo>
                <a:close/>
              </a:path>
            </a:pathLst>
          </a:custGeom>
          <a:solidFill>
            <a:srgbClr val="F8BA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 txBox="1"/>
          <p:nvPr/>
        </p:nvSpPr>
        <p:spPr>
          <a:xfrm>
            <a:off x="1076272" y="2068466"/>
            <a:ext cx="17651730" cy="25673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just">
              <a:lnSpc>
                <a:spcPct val="120100"/>
              </a:lnSpc>
              <a:spcBef>
                <a:spcPts val="95"/>
              </a:spcBef>
            </a:pP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随着旅游业的复苏，⾃驾游成为了⼀种新的流⾏趋势，尤其是中⻓途的⾃驾游路线。⻢蜂窝⼤数据显示，⻄班⽛葡萄⽛⾃驾</a:t>
            </a: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12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⽇ 线路名列榜⾸，这⼀线路以其丰富的⽂化遗产和美丽的海岸⻛光闻名。紧随其后的是法国的南部</a:t>
            </a: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10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⽇经典线路，这条路线以浪漫 和美⻝著称，吸引了⼤量的旅游爱好者。冰岛的⾃驾游也⾮常受欢迎，其夏季深度</a:t>
            </a: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9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⽇⾃驾线路和南部</a:t>
            </a: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5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⽇⾃驾线路分别位列第三 和第九，以其独特的⽕⼭地貌和壮观的⾃然⻛光吸引了众多游客。</a:t>
            </a:r>
            <a:endParaRPr sz="2450">
              <a:latin typeface="Microsoft JhengHei UI"/>
              <a:cs typeface="Microsoft JhengHei U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850">
              <a:latin typeface="Microsoft JhengHei UI"/>
              <a:cs typeface="Microsoft JhengHei UI"/>
            </a:endParaRPr>
          </a:p>
          <a:p>
            <a:pPr marL="629920" algn="ctr">
              <a:lnSpc>
                <a:spcPct val="100000"/>
              </a:lnSpc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年欧洲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最受欢迎路线</a:t>
            </a:r>
            <a:r>
              <a:rPr sz="2150" spc="-40">
                <a:solidFill>
                  <a:srgbClr val="FFFFFF"/>
                </a:solidFill>
                <a:latin typeface="Arial"/>
                <a:cs typeface="Arial"/>
              </a:rPr>
              <a:t>TOP10</a:t>
            </a:r>
            <a:endParaRPr sz="2150">
              <a:latin typeface="Arial"/>
              <a:cs typeface="Arial"/>
            </a:endParaRPr>
          </a:p>
        </p:txBody>
      </p:sp>
      <p:sp>
        <p:nvSpPr>
          <p:cNvPr id="74" name="object 7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pc="-5"/>
              <a:t>数据来源：⻢蜂窝⼤数据中⼼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0104098" cy="1130855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5696178" y="3867875"/>
            <a:ext cx="6412405" cy="357280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0" y="3867875"/>
            <a:ext cx="5704205" cy="3573145"/>
          </a:xfrm>
          <a:custGeom>
            <a:rect l="l" t="t" r="r" b="b"/>
            <a:pathLst>
              <a:path w="5704205" h="3573145">
                <a:moveTo>
                  <a:pt x="0" y="3572804"/>
                </a:moveTo>
                <a:lnTo>
                  <a:pt x="0" y="0"/>
                </a:lnTo>
                <a:lnTo>
                  <a:pt x="5704080" y="0"/>
                </a:lnTo>
                <a:lnTo>
                  <a:pt x="5704080" y="3572804"/>
                </a:lnTo>
                <a:lnTo>
                  <a:pt x="0" y="3572804"/>
                </a:lnTo>
                <a:close/>
              </a:path>
            </a:pathLst>
          </a:custGeom>
          <a:solidFill>
            <a:srgbClr val="FFD5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9894391" y="10805734"/>
            <a:ext cx="305435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spc="15">
                <a:latin typeface="Arial"/>
                <a:cs typeface="Arial"/>
              </a:rPr>
              <a:t>15</a:t>
            </a:r>
            <a:endParaRPr sz="1950">
              <a:latin typeface="Arial"/>
              <a:cs typeface="Arial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382055" y="4422280"/>
            <a:ext cx="2945130" cy="90551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5750" spc="-175">
                <a:solidFill>
                  <a:srgbClr val="3D3D3D"/>
                </a:solidFill>
                <a:latin typeface="Arial"/>
                <a:cs typeface="Arial"/>
              </a:rPr>
              <a:t>PART</a:t>
            </a:r>
            <a:r>
              <a:rPr sz="5750" spc="-8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5750" spc="10">
                <a:solidFill>
                  <a:srgbClr val="3D3D3D"/>
                </a:solidFill>
                <a:latin typeface="Arial"/>
                <a:cs typeface="Arial"/>
              </a:rPr>
              <a:t>02</a:t>
            </a:r>
            <a:endParaRPr sz="575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287817" y="5380945"/>
            <a:ext cx="5051425" cy="10306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6600" b="1" spc="-5">
                <a:solidFill>
                  <a:srgbClr val="3D3D3D"/>
                </a:solidFill>
                <a:latin typeface="Microsoft JhengHei UI"/>
                <a:cs typeface="Microsoft JhengHei UI"/>
              </a:rPr>
              <a:t>⾃驾热⻔景区</a:t>
            </a:r>
            <a:endParaRPr sz="6600">
              <a:latin typeface="Microsoft JhengHei UI"/>
              <a:cs typeface="Microsoft JhengHei U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82055" y="6297840"/>
            <a:ext cx="8550910" cy="5029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100" spc="-30">
                <a:solidFill>
                  <a:srgbClr val="3D3D3D"/>
                </a:solidFill>
                <a:latin typeface="Arial"/>
                <a:cs typeface="Arial"/>
              </a:rPr>
              <a:t>POPULAR SCENIC </a:t>
            </a:r>
            <a:r>
              <a:rPr sz="3100" spc="-50">
                <a:solidFill>
                  <a:srgbClr val="3D3D3D"/>
                </a:solidFill>
                <a:latin typeface="Arial"/>
                <a:cs typeface="Arial"/>
              </a:rPr>
              <a:t>SPOTS </a:t>
            </a:r>
            <a:r>
              <a:rPr sz="3100" spc="-75">
                <a:solidFill>
                  <a:srgbClr val="3D3D3D"/>
                </a:solidFill>
                <a:latin typeface="Arial"/>
                <a:cs typeface="Arial"/>
              </a:rPr>
              <a:t>FOR </a:t>
            </a:r>
            <a:r>
              <a:rPr sz="3100" spc="-70">
                <a:solidFill>
                  <a:srgbClr val="3D3D3D"/>
                </a:solidFill>
                <a:latin typeface="Arial"/>
                <a:cs typeface="Arial"/>
              </a:rPr>
              <a:t>SELF</a:t>
            </a:r>
            <a:r>
              <a:rPr sz="3100" spc="195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3100" spc="-60">
                <a:solidFill>
                  <a:srgbClr val="3D3D3D"/>
                </a:solidFill>
                <a:latin typeface="Arial"/>
                <a:cs typeface="Arial"/>
              </a:rPr>
              <a:t>DRIVING</a:t>
            </a:r>
            <a:endParaRPr sz="31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5353722" y="10525239"/>
            <a:ext cx="4591685" cy="7296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501265">
              <a:lnSpc>
                <a:spcPct val="139900"/>
              </a:lnSpc>
              <a:spcBef>
                <a:spcPts val="100"/>
              </a:spcBef>
            </a:pPr>
            <a:r>
              <a:rPr sz="1650" spc="-30">
                <a:solidFill>
                  <a:srgbClr val="D5D5D5"/>
                </a:solidFill>
                <a:latin typeface="Microsoft JhengHei UI"/>
                <a:cs typeface="Microsoft JhengHei UI"/>
              </a:rPr>
              <a:t>图⽚来源：@王缘雄壹 向雪⼭⾛去，致我们的旅⾏⼈⽣（川⻄11天⾃驾）</a:t>
            </a:r>
            <a:endParaRPr sz="1650">
              <a:latin typeface="Microsoft JhengHei UI"/>
              <a:cs typeface="Microsoft JhengHei UI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39709" y="1086545"/>
            <a:ext cx="11819255" cy="6540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4100" spc="20">
                <a:solidFill>
                  <a:srgbClr val="FFFFFF"/>
                </a:solidFill>
              </a:rPr>
              <a:t>⻘⽢、川⻄环线热度不减</a:t>
            </a:r>
            <a:r>
              <a:rPr sz="4100" spc="-60">
                <a:solidFill>
                  <a:srgbClr val="FFFFFF"/>
                </a:solidFill>
              </a:rPr>
              <a:t>，</a:t>
            </a:r>
            <a:r>
              <a:rPr sz="4100" spc="-60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4100" spc="20">
                <a:solidFill>
                  <a:srgbClr val="FFFFFF"/>
                </a:solidFill>
              </a:rPr>
              <a:t>草原</a:t>
            </a:r>
            <a:r>
              <a:rPr sz="4100" spc="75">
                <a:solidFill>
                  <a:srgbClr val="FFFFFF"/>
                </a:solidFill>
                <a:latin typeface="Arial"/>
                <a:cs typeface="Arial"/>
              </a:rPr>
              <a:t>+</a:t>
            </a:r>
            <a:r>
              <a:rPr sz="4100" spc="20">
                <a:solidFill>
                  <a:srgbClr val="FFFFFF"/>
                </a:solidFill>
              </a:rPr>
              <a:t>⾃驾游</a:t>
            </a: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4100" spc="20">
                <a:solidFill>
                  <a:srgbClr val="FFFFFF"/>
                </a:solidFill>
              </a:rPr>
              <a:t>备受⻘睐</a:t>
            </a:r>
            <a:endParaRPr sz="41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974968" y="1113287"/>
            <a:ext cx="173355" cy="687705"/>
          </a:xfrm>
          <a:custGeom>
            <a:rect l="l" t="t" r="r" b="b"/>
            <a:pathLst>
              <a:path w="173355" h="687705">
                <a:moveTo>
                  <a:pt x="86548" y="0"/>
                </a:moveTo>
                <a:lnTo>
                  <a:pt x="78991" y="330"/>
                </a:lnTo>
                <a:lnTo>
                  <a:pt x="71505" y="1316"/>
                </a:lnTo>
                <a:lnTo>
                  <a:pt x="25291" y="25373"/>
                </a:lnTo>
                <a:lnTo>
                  <a:pt x="2122" y="69847"/>
                </a:lnTo>
                <a:lnTo>
                  <a:pt x="0" y="106854"/>
                </a:lnTo>
                <a:lnTo>
                  <a:pt x="0" y="580680"/>
                </a:lnTo>
                <a:lnTo>
                  <a:pt x="5142" y="630532"/>
                </a:lnTo>
                <a:lnTo>
                  <a:pt x="39909" y="673908"/>
                </a:lnTo>
                <a:lnTo>
                  <a:pt x="78991" y="687203"/>
                </a:lnTo>
                <a:lnTo>
                  <a:pt x="86548" y="687534"/>
                </a:lnTo>
                <a:lnTo>
                  <a:pt x="94105" y="687203"/>
                </a:lnTo>
                <a:lnTo>
                  <a:pt x="133187" y="673908"/>
                </a:lnTo>
                <a:lnTo>
                  <a:pt x="167954" y="630532"/>
                </a:lnTo>
                <a:lnTo>
                  <a:pt x="173097" y="580680"/>
                </a:lnTo>
                <a:lnTo>
                  <a:pt x="173097" y="106854"/>
                </a:lnTo>
                <a:lnTo>
                  <a:pt x="167954" y="57001"/>
                </a:lnTo>
                <a:lnTo>
                  <a:pt x="133187" y="13625"/>
                </a:lnTo>
                <a:lnTo>
                  <a:pt x="94105" y="330"/>
                </a:lnTo>
                <a:lnTo>
                  <a:pt x="86548" y="0"/>
                </a:lnTo>
                <a:close/>
              </a:path>
            </a:pathLst>
          </a:custGeom>
          <a:solidFill>
            <a:srgbClr val="FED41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8282166" y="0"/>
            <a:ext cx="1068705" cy="1256665"/>
          </a:xfrm>
          <a:custGeom>
            <a:rect l="l" t="t" r="r" b="b"/>
            <a:pathLst>
              <a:path w="1068705" h="1256665">
                <a:moveTo>
                  <a:pt x="1068145" y="0"/>
                </a:moveTo>
                <a:lnTo>
                  <a:pt x="0" y="0"/>
                </a:lnTo>
                <a:lnTo>
                  <a:pt x="0" y="1041113"/>
                </a:lnTo>
                <a:lnTo>
                  <a:pt x="164" y="1083975"/>
                </a:lnTo>
                <a:lnTo>
                  <a:pt x="4452" y="1145997"/>
                </a:lnTo>
                <a:lnTo>
                  <a:pt x="23280" y="1193291"/>
                </a:lnTo>
                <a:lnTo>
                  <a:pt x="63216" y="1233225"/>
                </a:lnTo>
                <a:lnTo>
                  <a:pt x="110508" y="1252053"/>
                </a:lnTo>
                <a:lnTo>
                  <a:pt x="172530" y="1256341"/>
                </a:lnTo>
                <a:lnTo>
                  <a:pt x="215396" y="1256506"/>
                </a:lnTo>
                <a:lnTo>
                  <a:pt x="852748" y="1256506"/>
                </a:lnTo>
                <a:lnTo>
                  <a:pt x="895608" y="1256341"/>
                </a:lnTo>
                <a:lnTo>
                  <a:pt x="957631" y="1252053"/>
                </a:lnTo>
                <a:lnTo>
                  <a:pt x="1004929" y="1233225"/>
                </a:lnTo>
                <a:lnTo>
                  <a:pt x="1044865" y="1193291"/>
                </a:lnTo>
                <a:lnTo>
                  <a:pt x="1063692" y="1145997"/>
                </a:lnTo>
                <a:lnTo>
                  <a:pt x="1067980" y="1083975"/>
                </a:lnTo>
                <a:lnTo>
                  <a:pt x="1068145" y="1041113"/>
                </a:lnTo>
                <a:lnTo>
                  <a:pt x="1068145" y="0"/>
                </a:lnTo>
                <a:close/>
              </a:path>
            </a:pathLst>
          </a:custGeom>
          <a:solidFill>
            <a:srgbClr val="FFD5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8369242" y="296592"/>
            <a:ext cx="893995" cy="83708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700784" y="4469362"/>
            <a:ext cx="252729" cy="128270"/>
          </a:xfrm>
          <a:custGeom>
            <a:rect l="l" t="t" r="r" b="b"/>
            <a:pathLst>
              <a:path w="252728" h="128270">
                <a:moveTo>
                  <a:pt x="252412" y="0"/>
                </a:moveTo>
                <a:lnTo>
                  <a:pt x="0" y="0"/>
                </a:lnTo>
                <a:lnTo>
                  <a:pt x="126205" y="127901"/>
                </a:lnTo>
                <a:lnTo>
                  <a:pt x="252412" y="0"/>
                </a:lnTo>
                <a:close/>
              </a:path>
            </a:pathLst>
          </a:custGeom>
          <a:solidFill>
            <a:srgbClr val="F8BA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971563" y="2070587"/>
            <a:ext cx="18036539" cy="26390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20100"/>
              </a:lnSpc>
              <a:spcBef>
                <a:spcPts val="95"/>
              </a:spcBef>
            </a:pP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从⾃驾游搜索指数来看</a:t>
            </a:r>
            <a:r>
              <a:rPr sz="2450" spc="10">
                <a:solidFill>
                  <a:srgbClr val="FFFFFF"/>
                </a:solidFill>
                <a:latin typeface="Microsoft JhengHei UI"/>
                <a:cs typeface="Microsoft JhengHei UI"/>
              </a:rPr>
              <a:t>，</a:t>
            </a: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热⻔路线排名</a:t>
            </a:r>
            <a:r>
              <a:rPr sz="2450" spc="-25">
                <a:solidFill>
                  <a:srgbClr val="FFFFFF"/>
                </a:solidFill>
                <a:latin typeface="Arial"/>
                <a:cs typeface="Arial"/>
              </a:rPr>
              <a:t>TOP10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分别是⻘⽢环线、川⻄环线、川藏线、⻄北环线、皖南川藏线、北疆 线、丝绸之路、南疆线、张北草原天路、独库公路。其中，张北草原天路热度排名上升</a:t>
            </a: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4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位，皖南川藏线排名上升</a:t>
            </a: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位。</a:t>
            </a: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年热⻔</a:t>
            </a:r>
            <a:endParaRPr sz="2450">
              <a:latin typeface="Microsoft JhengHei UI"/>
              <a:cs typeface="Microsoft JhengHei UI"/>
            </a:endParaRPr>
          </a:p>
          <a:p>
            <a:pPr marL="12700">
              <a:lnSpc>
                <a:spcPct val="100000"/>
              </a:lnSpc>
              <a:spcBef>
                <a:spcPts val="590"/>
              </a:spcBef>
            </a:pP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⾃驾游景点是呼伦⻉尔⼤草原、莫⾼窟、茶卡盐湖、千岛湖、稻城亚丁、赛⾥⽊湖、四姑娘⼭、那拉提草原、洱海、塔公草原、墨</a:t>
            </a:r>
            <a:endParaRPr sz="2450">
              <a:latin typeface="Microsoft JhengHei UI"/>
              <a:cs typeface="Microsoft JhengHei UI"/>
            </a:endParaRPr>
          </a:p>
          <a:p>
            <a:pPr marL="12700">
              <a:lnSpc>
                <a:spcPct val="100000"/>
              </a:lnSpc>
              <a:spcBef>
                <a:spcPts val="525"/>
              </a:spcBef>
            </a:pP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⽯公园。</a:t>
            </a:r>
            <a:endParaRPr sz="2450">
              <a:latin typeface="Microsoft JhengHei UI"/>
              <a:cs typeface="Microsoft JhengHei U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200">
              <a:latin typeface="Microsoft JhengHei UI"/>
              <a:cs typeface="Microsoft JhengHei UI"/>
            </a:endParaRPr>
          </a:p>
          <a:p>
            <a:pPr marL="2087880">
              <a:lnSpc>
                <a:spcPct val="100000"/>
              </a:lnSpc>
              <a:tabLst>
                <a:tab pos="10560050"/>
              </a:tabLst>
            </a:pPr>
            <a:r>
              <a:rPr sz="3225" spc="-7" baseline="1291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3225" spc="-15" baseline="1291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r>
              <a:rPr sz="3225" spc="292" baseline="1291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3225" spc="-15" baseline="1291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3225" spc="292" baseline="1291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3225" spc="-15" baseline="1291">
                <a:solidFill>
                  <a:srgbClr val="FFFFFF"/>
                </a:solidFill>
                <a:latin typeface="Microsoft JhengHei UI"/>
                <a:cs typeface="Microsoft JhengHei UI"/>
              </a:rPr>
              <a:t>热⻔路线排名</a:t>
            </a:r>
            <a:r>
              <a:rPr sz="3225" spc="-60" baseline="1291">
                <a:solidFill>
                  <a:srgbClr val="FFFFFF"/>
                </a:solidFill>
                <a:latin typeface="Arial"/>
                <a:cs typeface="Arial"/>
              </a:rPr>
              <a:t>TOP10	</a:t>
            </a: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热⻔景点</a:t>
            </a:r>
            <a:r>
              <a:rPr sz="2150" spc="-40">
                <a:solidFill>
                  <a:srgbClr val="FFFFFF"/>
                </a:solidFill>
                <a:latin typeface="Arial"/>
                <a:cs typeface="Arial"/>
              </a:rPr>
              <a:t>TOP12</a:t>
            </a:r>
            <a:endParaRPr sz="215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1134278" y="4476825"/>
            <a:ext cx="252729" cy="128270"/>
          </a:xfrm>
          <a:custGeom>
            <a:rect l="l" t="t" r="r" b="b"/>
            <a:pathLst>
              <a:path w="252727" h="128270">
                <a:moveTo>
                  <a:pt x="252411" y="0"/>
                </a:moveTo>
                <a:lnTo>
                  <a:pt x="0" y="0"/>
                </a:lnTo>
                <a:lnTo>
                  <a:pt x="126205" y="127901"/>
                </a:lnTo>
                <a:lnTo>
                  <a:pt x="252411" y="0"/>
                </a:lnTo>
                <a:close/>
              </a:path>
            </a:pathLst>
          </a:custGeom>
          <a:solidFill>
            <a:srgbClr val="F8BA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 flipH="1">
            <a:off x="3743341" y="5115027"/>
            <a:ext cx="0" cy="4879975"/>
          </a:xfrm>
          <a:custGeom>
            <a:rect l="l" t="t" r="r" b="b"/>
            <a:pathLst>
              <a:path h="4879975">
                <a:moveTo>
                  <a:pt x="0" y="4879432"/>
                </a:moveTo>
                <a:lnTo>
                  <a:pt x="0" y="0"/>
                </a:lnTo>
              </a:path>
            </a:pathLst>
          </a:custGeom>
          <a:ln w="1047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1848776" y="5018347"/>
            <a:ext cx="1659255" cy="49053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56895" marR="5080" algn="r">
              <a:lnSpc>
                <a:spcPct val="148900"/>
              </a:lnSpc>
              <a:spcBef>
                <a:spcPts val="10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⻘⽢环线 川⻄环线 川藏线</a:t>
            </a:r>
            <a:endParaRPr sz="2150">
              <a:latin typeface="Microsoft JhengHei UI"/>
              <a:cs typeface="Microsoft JhengHei UI"/>
            </a:endParaRPr>
          </a:p>
          <a:p>
            <a:pPr marL="284480" marR="5080" indent="271780" algn="r">
              <a:lnSpc>
                <a:spcPct val="148900"/>
              </a:lnSpc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⻄北环线 皖南川藏线</a:t>
            </a:r>
            <a:endParaRPr sz="2150">
              <a:latin typeface="Microsoft JhengHei UI"/>
              <a:cs typeface="Microsoft JhengHei UI"/>
            </a:endParaRPr>
          </a:p>
          <a:p>
            <a:pPr marL="556895" marR="5080" indent="271780" algn="r">
              <a:lnSpc>
                <a:spcPct val="148900"/>
              </a:lnSpc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北疆线 丝绸之路 南疆线</a:t>
            </a:r>
            <a:endParaRPr sz="2150">
              <a:latin typeface="Microsoft JhengHei UI"/>
              <a:cs typeface="Microsoft JhengHei UI"/>
            </a:endParaRPr>
          </a:p>
          <a:p>
            <a:pPr marR="5080" algn="r">
              <a:lnSpc>
                <a:spcPct val="100000"/>
              </a:lnSpc>
              <a:spcBef>
                <a:spcPts val="1265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张北草原天路</a:t>
            </a:r>
            <a:endParaRPr sz="2150">
              <a:latin typeface="Microsoft JhengHei UI"/>
              <a:cs typeface="Microsoft JhengHei UI"/>
            </a:endParaRPr>
          </a:p>
          <a:p>
            <a:pPr marR="5080" algn="r">
              <a:lnSpc>
                <a:spcPct val="100000"/>
              </a:lnSpc>
              <a:spcBef>
                <a:spcPts val="126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独库公路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727965" y="9982836"/>
            <a:ext cx="31750" cy="3810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1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00" spc="20">
                <a:solidFill>
                  <a:srgbClr val="FFFFFF"/>
                </a:solidFill>
                <a:latin typeface="Arial"/>
                <a:cs typeface="Arial"/>
              </a:rPr>
              <a:t>0</a:t>
            </a:r>
            <a:endParaRPr sz="1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123305" y="9982836"/>
            <a:ext cx="59055" cy="3810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15">
                <a:solidFill>
                  <a:srgbClr val="FFFFFF"/>
                </a:solidFill>
                <a:latin typeface="Arial"/>
                <a:cs typeface="Arial"/>
              </a:rPr>
              <a:t>40,000</a:t>
            </a:r>
            <a:endParaRPr sz="1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532155" y="9982836"/>
            <a:ext cx="59055" cy="3810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15">
                <a:solidFill>
                  <a:srgbClr val="FFFFFF"/>
                </a:solidFill>
                <a:latin typeface="Arial"/>
                <a:cs typeface="Arial"/>
              </a:rPr>
              <a:t>80,000</a:t>
            </a:r>
            <a:endParaRPr sz="1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937966" y="9982836"/>
            <a:ext cx="64769" cy="3810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 spc="15">
                <a:solidFill>
                  <a:srgbClr val="FFFFFF"/>
                </a:solidFill>
                <a:latin typeface="Arial"/>
                <a:cs typeface="Arial"/>
              </a:rPr>
              <a:t>120,000</a:t>
            </a:r>
            <a:endParaRPr sz="100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3748683" y="5224972"/>
            <a:ext cx="4125595" cy="304165"/>
          </a:xfrm>
          <a:custGeom>
            <a:rect l="l" t="t" r="r" b="b"/>
            <a:pathLst>
              <a:path w="4125595" h="304164">
                <a:moveTo>
                  <a:pt x="3986261" y="303655"/>
                </a:moveTo>
                <a:lnTo>
                  <a:pt x="139054" y="303655"/>
                </a:lnTo>
                <a:lnTo>
                  <a:pt x="111438" y="303549"/>
                </a:lnTo>
                <a:lnTo>
                  <a:pt x="71340" y="300776"/>
                </a:lnTo>
                <a:lnTo>
                  <a:pt x="26448" y="277100"/>
                </a:lnTo>
                <a:lnTo>
                  <a:pt x="2772" y="232208"/>
                </a:lnTo>
                <a:lnTo>
                  <a:pt x="0" y="192110"/>
                </a:lnTo>
                <a:lnTo>
                  <a:pt x="0" y="111545"/>
                </a:lnTo>
                <a:lnTo>
                  <a:pt x="2772" y="71446"/>
                </a:lnTo>
                <a:lnTo>
                  <a:pt x="26448" y="26555"/>
                </a:lnTo>
                <a:lnTo>
                  <a:pt x="71340" y="2878"/>
                </a:lnTo>
                <a:lnTo>
                  <a:pt x="111438" y="106"/>
                </a:lnTo>
                <a:lnTo>
                  <a:pt x="3986165" y="0"/>
                </a:lnTo>
                <a:lnTo>
                  <a:pt x="4013877" y="106"/>
                </a:lnTo>
                <a:lnTo>
                  <a:pt x="4053975" y="2878"/>
                </a:lnTo>
                <a:lnTo>
                  <a:pt x="4098866" y="26555"/>
                </a:lnTo>
                <a:lnTo>
                  <a:pt x="4122543" y="71446"/>
                </a:lnTo>
                <a:lnTo>
                  <a:pt x="4125315" y="111545"/>
                </a:lnTo>
                <a:lnTo>
                  <a:pt x="4125315" y="192110"/>
                </a:lnTo>
                <a:lnTo>
                  <a:pt x="4122543" y="232208"/>
                </a:lnTo>
                <a:lnTo>
                  <a:pt x="4098866" y="277100"/>
                </a:lnTo>
                <a:lnTo>
                  <a:pt x="4053975" y="300776"/>
                </a:lnTo>
                <a:lnTo>
                  <a:pt x="4013877" y="303549"/>
                </a:lnTo>
                <a:lnTo>
                  <a:pt x="3986261" y="303655"/>
                </a:lnTo>
                <a:close/>
              </a:path>
            </a:pathLst>
          </a:custGeom>
          <a:solidFill>
            <a:srgbClr val="FED4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3748683" y="5706632"/>
            <a:ext cx="3225165" cy="304165"/>
          </a:xfrm>
          <a:custGeom>
            <a:rect l="l" t="t" r="r" b="b"/>
            <a:pathLst>
              <a:path w="3225165" h="304164">
                <a:moveTo>
                  <a:pt x="3085676" y="303655"/>
                </a:moveTo>
                <a:lnTo>
                  <a:pt x="139142" y="303655"/>
                </a:lnTo>
                <a:lnTo>
                  <a:pt x="111438" y="303549"/>
                </a:lnTo>
                <a:lnTo>
                  <a:pt x="71340" y="300776"/>
                </a:lnTo>
                <a:lnTo>
                  <a:pt x="26448" y="277100"/>
                </a:lnTo>
                <a:lnTo>
                  <a:pt x="2772" y="232208"/>
                </a:lnTo>
                <a:lnTo>
                  <a:pt x="0" y="192110"/>
                </a:lnTo>
                <a:lnTo>
                  <a:pt x="0" y="111545"/>
                </a:lnTo>
                <a:lnTo>
                  <a:pt x="2772" y="71446"/>
                </a:lnTo>
                <a:lnTo>
                  <a:pt x="26448" y="26555"/>
                </a:lnTo>
                <a:lnTo>
                  <a:pt x="71340" y="2878"/>
                </a:lnTo>
                <a:lnTo>
                  <a:pt x="111438" y="106"/>
                </a:lnTo>
                <a:lnTo>
                  <a:pt x="139140" y="0"/>
                </a:lnTo>
                <a:lnTo>
                  <a:pt x="3085678" y="0"/>
                </a:lnTo>
                <a:lnTo>
                  <a:pt x="3135728" y="852"/>
                </a:lnTo>
                <a:lnTo>
                  <a:pt x="3184056" y="15050"/>
                </a:lnTo>
                <a:lnTo>
                  <a:pt x="3218102" y="57527"/>
                </a:lnTo>
                <a:lnTo>
                  <a:pt x="3224819" y="111545"/>
                </a:lnTo>
                <a:lnTo>
                  <a:pt x="3224819" y="192110"/>
                </a:lnTo>
                <a:lnTo>
                  <a:pt x="3222047" y="232208"/>
                </a:lnTo>
                <a:lnTo>
                  <a:pt x="3198370" y="277100"/>
                </a:lnTo>
                <a:lnTo>
                  <a:pt x="3153479" y="300776"/>
                </a:lnTo>
                <a:lnTo>
                  <a:pt x="3113380" y="303549"/>
                </a:lnTo>
                <a:lnTo>
                  <a:pt x="3085676" y="303655"/>
                </a:lnTo>
                <a:close/>
              </a:path>
            </a:pathLst>
          </a:custGeom>
          <a:solidFill>
            <a:srgbClr val="FED4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3748683" y="6188293"/>
            <a:ext cx="2000250" cy="304165"/>
          </a:xfrm>
          <a:custGeom>
            <a:rect l="l" t="t" r="r" b="b"/>
            <a:pathLst>
              <a:path w="2000250" h="304164">
                <a:moveTo>
                  <a:pt x="1860584" y="303655"/>
                </a:moveTo>
                <a:lnTo>
                  <a:pt x="139141" y="303655"/>
                </a:lnTo>
                <a:lnTo>
                  <a:pt x="111438" y="303549"/>
                </a:lnTo>
                <a:lnTo>
                  <a:pt x="71340" y="300776"/>
                </a:lnTo>
                <a:lnTo>
                  <a:pt x="26448" y="277100"/>
                </a:lnTo>
                <a:lnTo>
                  <a:pt x="2772" y="232208"/>
                </a:lnTo>
                <a:lnTo>
                  <a:pt x="0" y="192110"/>
                </a:lnTo>
                <a:lnTo>
                  <a:pt x="0" y="111545"/>
                </a:lnTo>
                <a:lnTo>
                  <a:pt x="2772" y="71446"/>
                </a:lnTo>
                <a:lnTo>
                  <a:pt x="26448" y="26555"/>
                </a:lnTo>
                <a:lnTo>
                  <a:pt x="71340" y="2878"/>
                </a:lnTo>
                <a:lnTo>
                  <a:pt x="111438" y="106"/>
                </a:lnTo>
                <a:lnTo>
                  <a:pt x="139149" y="0"/>
                </a:lnTo>
                <a:lnTo>
                  <a:pt x="1860575" y="0"/>
                </a:lnTo>
                <a:lnTo>
                  <a:pt x="1910635" y="852"/>
                </a:lnTo>
                <a:lnTo>
                  <a:pt x="1958962" y="15050"/>
                </a:lnTo>
                <a:lnTo>
                  <a:pt x="1993008" y="57527"/>
                </a:lnTo>
                <a:lnTo>
                  <a:pt x="1999725" y="111545"/>
                </a:lnTo>
                <a:lnTo>
                  <a:pt x="1999725" y="192110"/>
                </a:lnTo>
                <a:lnTo>
                  <a:pt x="1996953" y="232208"/>
                </a:lnTo>
                <a:lnTo>
                  <a:pt x="1973277" y="277100"/>
                </a:lnTo>
                <a:lnTo>
                  <a:pt x="1928385" y="300776"/>
                </a:lnTo>
                <a:lnTo>
                  <a:pt x="1888287" y="303549"/>
                </a:lnTo>
                <a:lnTo>
                  <a:pt x="1860584" y="303655"/>
                </a:lnTo>
                <a:close/>
              </a:path>
            </a:pathLst>
          </a:custGeom>
          <a:solidFill>
            <a:srgbClr val="FED4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3748683" y="6680425"/>
            <a:ext cx="1737995" cy="304165"/>
          </a:xfrm>
          <a:custGeom>
            <a:rect l="l" t="t" r="r" b="b"/>
            <a:pathLst>
              <a:path w="1737995" h="304165">
                <a:moveTo>
                  <a:pt x="1598899" y="303655"/>
                </a:moveTo>
                <a:lnTo>
                  <a:pt x="139054" y="303655"/>
                </a:lnTo>
                <a:lnTo>
                  <a:pt x="111438" y="303549"/>
                </a:lnTo>
                <a:lnTo>
                  <a:pt x="71340" y="300776"/>
                </a:lnTo>
                <a:lnTo>
                  <a:pt x="26448" y="277100"/>
                </a:lnTo>
                <a:lnTo>
                  <a:pt x="2772" y="232208"/>
                </a:lnTo>
                <a:lnTo>
                  <a:pt x="0" y="192110"/>
                </a:lnTo>
                <a:lnTo>
                  <a:pt x="0" y="111545"/>
                </a:lnTo>
                <a:lnTo>
                  <a:pt x="2772" y="71446"/>
                </a:lnTo>
                <a:lnTo>
                  <a:pt x="26448" y="26555"/>
                </a:lnTo>
                <a:lnTo>
                  <a:pt x="71340" y="2878"/>
                </a:lnTo>
                <a:lnTo>
                  <a:pt x="111438" y="106"/>
                </a:lnTo>
                <a:lnTo>
                  <a:pt x="139149" y="0"/>
                </a:lnTo>
                <a:lnTo>
                  <a:pt x="1598803" y="0"/>
                </a:lnTo>
                <a:lnTo>
                  <a:pt x="1648863" y="852"/>
                </a:lnTo>
                <a:lnTo>
                  <a:pt x="1697190" y="15050"/>
                </a:lnTo>
                <a:lnTo>
                  <a:pt x="1731236" y="57527"/>
                </a:lnTo>
                <a:lnTo>
                  <a:pt x="1737953" y="111545"/>
                </a:lnTo>
                <a:lnTo>
                  <a:pt x="1737953" y="192110"/>
                </a:lnTo>
                <a:lnTo>
                  <a:pt x="1735181" y="232208"/>
                </a:lnTo>
                <a:lnTo>
                  <a:pt x="1711505" y="277100"/>
                </a:lnTo>
                <a:lnTo>
                  <a:pt x="1666613" y="300776"/>
                </a:lnTo>
                <a:lnTo>
                  <a:pt x="1626515" y="303549"/>
                </a:lnTo>
                <a:lnTo>
                  <a:pt x="1598899" y="303655"/>
                </a:lnTo>
                <a:close/>
              </a:path>
            </a:pathLst>
          </a:custGeom>
          <a:solidFill>
            <a:srgbClr val="FED4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3748683" y="7162085"/>
            <a:ext cx="1287780" cy="304165"/>
          </a:xfrm>
          <a:custGeom>
            <a:rect l="l" t="t" r="r" b="b"/>
            <a:pathLst>
              <a:path w="1287779" h="304165">
                <a:moveTo>
                  <a:pt x="1148560" y="303655"/>
                </a:moveTo>
                <a:lnTo>
                  <a:pt x="139144" y="303655"/>
                </a:lnTo>
                <a:lnTo>
                  <a:pt x="111438" y="303549"/>
                </a:lnTo>
                <a:lnTo>
                  <a:pt x="71340" y="300776"/>
                </a:lnTo>
                <a:lnTo>
                  <a:pt x="26448" y="277100"/>
                </a:lnTo>
                <a:lnTo>
                  <a:pt x="2772" y="232208"/>
                </a:lnTo>
                <a:lnTo>
                  <a:pt x="0" y="192110"/>
                </a:lnTo>
                <a:lnTo>
                  <a:pt x="0" y="111545"/>
                </a:lnTo>
                <a:lnTo>
                  <a:pt x="2772" y="71446"/>
                </a:lnTo>
                <a:lnTo>
                  <a:pt x="26448" y="26555"/>
                </a:lnTo>
                <a:lnTo>
                  <a:pt x="71340" y="2878"/>
                </a:lnTo>
                <a:lnTo>
                  <a:pt x="111438" y="106"/>
                </a:lnTo>
                <a:lnTo>
                  <a:pt x="139141" y="0"/>
                </a:lnTo>
                <a:lnTo>
                  <a:pt x="1148564" y="0"/>
                </a:lnTo>
                <a:lnTo>
                  <a:pt x="1198614" y="852"/>
                </a:lnTo>
                <a:lnTo>
                  <a:pt x="1246942" y="15050"/>
                </a:lnTo>
                <a:lnTo>
                  <a:pt x="1280988" y="57527"/>
                </a:lnTo>
                <a:lnTo>
                  <a:pt x="1287705" y="111545"/>
                </a:lnTo>
                <a:lnTo>
                  <a:pt x="1287705" y="192110"/>
                </a:lnTo>
                <a:lnTo>
                  <a:pt x="1284933" y="232208"/>
                </a:lnTo>
                <a:lnTo>
                  <a:pt x="1261256" y="277100"/>
                </a:lnTo>
                <a:lnTo>
                  <a:pt x="1216365" y="300776"/>
                </a:lnTo>
                <a:lnTo>
                  <a:pt x="1176267" y="303549"/>
                </a:lnTo>
                <a:lnTo>
                  <a:pt x="1148560" y="303655"/>
                </a:lnTo>
                <a:close/>
              </a:path>
            </a:pathLst>
          </a:custGeom>
          <a:solidFill>
            <a:srgbClr val="FED4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3748683" y="7654217"/>
            <a:ext cx="806450" cy="304165"/>
          </a:xfrm>
          <a:custGeom>
            <a:rect l="l" t="t" r="r" b="b"/>
            <a:pathLst>
              <a:path w="806450" h="304165">
                <a:moveTo>
                  <a:pt x="666912" y="303655"/>
                </a:moveTo>
                <a:lnTo>
                  <a:pt x="139132" y="303655"/>
                </a:lnTo>
                <a:lnTo>
                  <a:pt x="111438" y="303549"/>
                </a:lnTo>
                <a:lnTo>
                  <a:pt x="71340" y="300776"/>
                </a:lnTo>
                <a:lnTo>
                  <a:pt x="26448" y="277100"/>
                </a:lnTo>
                <a:lnTo>
                  <a:pt x="2772" y="232208"/>
                </a:lnTo>
                <a:lnTo>
                  <a:pt x="0" y="192110"/>
                </a:lnTo>
                <a:lnTo>
                  <a:pt x="0" y="111545"/>
                </a:lnTo>
                <a:lnTo>
                  <a:pt x="2772" y="71446"/>
                </a:lnTo>
                <a:lnTo>
                  <a:pt x="26448" y="26555"/>
                </a:lnTo>
                <a:lnTo>
                  <a:pt x="71340" y="2878"/>
                </a:lnTo>
                <a:lnTo>
                  <a:pt x="111438" y="106"/>
                </a:lnTo>
                <a:lnTo>
                  <a:pt x="139149" y="0"/>
                </a:lnTo>
                <a:lnTo>
                  <a:pt x="666895" y="0"/>
                </a:lnTo>
                <a:lnTo>
                  <a:pt x="716954" y="852"/>
                </a:lnTo>
                <a:lnTo>
                  <a:pt x="765281" y="15050"/>
                </a:lnTo>
                <a:lnTo>
                  <a:pt x="799327" y="57527"/>
                </a:lnTo>
                <a:lnTo>
                  <a:pt x="806044" y="111545"/>
                </a:lnTo>
                <a:lnTo>
                  <a:pt x="806044" y="192110"/>
                </a:lnTo>
                <a:lnTo>
                  <a:pt x="803272" y="232208"/>
                </a:lnTo>
                <a:lnTo>
                  <a:pt x="779596" y="277100"/>
                </a:lnTo>
                <a:lnTo>
                  <a:pt x="734704" y="300776"/>
                </a:lnTo>
                <a:lnTo>
                  <a:pt x="694606" y="303549"/>
                </a:lnTo>
                <a:lnTo>
                  <a:pt x="666912" y="303655"/>
                </a:lnTo>
                <a:close/>
              </a:path>
            </a:pathLst>
          </a:custGeom>
          <a:solidFill>
            <a:srgbClr val="FED4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3748683" y="8135877"/>
            <a:ext cx="669925" cy="304165"/>
          </a:xfrm>
          <a:custGeom>
            <a:rect l="l" t="t" r="r" b="b"/>
            <a:pathLst>
              <a:path w="669925" h="304165">
                <a:moveTo>
                  <a:pt x="530808" y="303655"/>
                </a:moveTo>
                <a:lnTo>
                  <a:pt x="139114" y="303655"/>
                </a:lnTo>
                <a:lnTo>
                  <a:pt x="111438" y="303549"/>
                </a:lnTo>
                <a:lnTo>
                  <a:pt x="71340" y="300776"/>
                </a:lnTo>
                <a:lnTo>
                  <a:pt x="26448" y="277100"/>
                </a:lnTo>
                <a:lnTo>
                  <a:pt x="2772" y="232208"/>
                </a:lnTo>
                <a:lnTo>
                  <a:pt x="0" y="192110"/>
                </a:lnTo>
                <a:lnTo>
                  <a:pt x="0" y="111545"/>
                </a:lnTo>
                <a:lnTo>
                  <a:pt x="2772" y="71446"/>
                </a:lnTo>
                <a:lnTo>
                  <a:pt x="26448" y="26555"/>
                </a:lnTo>
                <a:lnTo>
                  <a:pt x="71340" y="2878"/>
                </a:lnTo>
                <a:lnTo>
                  <a:pt x="111438" y="106"/>
                </a:lnTo>
                <a:lnTo>
                  <a:pt x="139149" y="0"/>
                </a:lnTo>
                <a:lnTo>
                  <a:pt x="530773" y="0"/>
                </a:lnTo>
                <a:lnTo>
                  <a:pt x="580832" y="852"/>
                </a:lnTo>
                <a:lnTo>
                  <a:pt x="629160" y="15050"/>
                </a:lnTo>
                <a:lnTo>
                  <a:pt x="663206" y="57527"/>
                </a:lnTo>
                <a:lnTo>
                  <a:pt x="669923" y="111545"/>
                </a:lnTo>
                <a:lnTo>
                  <a:pt x="669923" y="192110"/>
                </a:lnTo>
                <a:lnTo>
                  <a:pt x="667151" y="232208"/>
                </a:lnTo>
                <a:lnTo>
                  <a:pt x="643474" y="277100"/>
                </a:lnTo>
                <a:lnTo>
                  <a:pt x="598583" y="300776"/>
                </a:lnTo>
                <a:lnTo>
                  <a:pt x="558484" y="303549"/>
                </a:lnTo>
                <a:lnTo>
                  <a:pt x="530808" y="303655"/>
                </a:lnTo>
                <a:close/>
              </a:path>
            </a:pathLst>
          </a:custGeom>
          <a:solidFill>
            <a:srgbClr val="FED4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3748683" y="8617538"/>
            <a:ext cx="544830" cy="304165"/>
          </a:xfrm>
          <a:custGeom>
            <a:rect l="l" t="t" r="r" b="b"/>
            <a:pathLst>
              <a:path w="544829" h="304165">
                <a:moveTo>
                  <a:pt x="405126" y="303655"/>
                </a:moveTo>
                <a:lnTo>
                  <a:pt x="139146" y="303655"/>
                </a:lnTo>
                <a:lnTo>
                  <a:pt x="111438" y="303549"/>
                </a:lnTo>
                <a:lnTo>
                  <a:pt x="71340" y="300776"/>
                </a:lnTo>
                <a:lnTo>
                  <a:pt x="26448" y="277100"/>
                </a:lnTo>
                <a:lnTo>
                  <a:pt x="2772" y="232208"/>
                </a:lnTo>
                <a:lnTo>
                  <a:pt x="0" y="192110"/>
                </a:lnTo>
                <a:lnTo>
                  <a:pt x="0" y="111545"/>
                </a:lnTo>
                <a:lnTo>
                  <a:pt x="2772" y="71446"/>
                </a:lnTo>
                <a:lnTo>
                  <a:pt x="26448" y="26555"/>
                </a:lnTo>
                <a:lnTo>
                  <a:pt x="71340" y="2878"/>
                </a:lnTo>
                <a:lnTo>
                  <a:pt x="111438" y="106"/>
                </a:lnTo>
                <a:lnTo>
                  <a:pt x="139141" y="0"/>
                </a:lnTo>
                <a:lnTo>
                  <a:pt x="405131" y="0"/>
                </a:lnTo>
                <a:lnTo>
                  <a:pt x="455182" y="852"/>
                </a:lnTo>
                <a:lnTo>
                  <a:pt x="503509" y="15050"/>
                </a:lnTo>
                <a:lnTo>
                  <a:pt x="537555" y="57527"/>
                </a:lnTo>
                <a:lnTo>
                  <a:pt x="544272" y="111545"/>
                </a:lnTo>
                <a:lnTo>
                  <a:pt x="544272" y="192110"/>
                </a:lnTo>
                <a:lnTo>
                  <a:pt x="541500" y="232208"/>
                </a:lnTo>
                <a:lnTo>
                  <a:pt x="517824" y="277100"/>
                </a:lnTo>
                <a:lnTo>
                  <a:pt x="472932" y="300776"/>
                </a:lnTo>
                <a:lnTo>
                  <a:pt x="432834" y="303549"/>
                </a:lnTo>
                <a:lnTo>
                  <a:pt x="405126" y="303655"/>
                </a:lnTo>
                <a:close/>
              </a:path>
            </a:pathLst>
          </a:custGeom>
          <a:solidFill>
            <a:srgbClr val="FED4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3748683" y="9109670"/>
            <a:ext cx="345440" cy="304165"/>
          </a:xfrm>
          <a:custGeom>
            <a:rect l="l" t="t" r="r" b="b"/>
            <a:pathLst>
              <a:path w="345439" h="304165">
                <a:moveTo>
                  <a:pt x="206193" y="303655"/>
                </a:moveTo>
                <a:lnTo>
                  <a:pt x="139132" y="303655"/>
                </a:lnTo>
                <a:lnTo>
                  <a:pt x="111438" y="303549"/>
                </a:lnTo>
                <a:lnTo>
                  <a:pt x="71340" y="300776"/>
                </a:lnTo>
                <a:lnTo>
                  <a:pt x="26448" y="277100"/>
                </a:lnTo>
                <a:lnTo>
                  <a:pt x="2772" y="232208"/>
                </a:lnTo>
                <a:lnTo>
                  <a:pt x="0" y="192110"/>
                </a:lnTo>
                <a:lnTo>
                  <a:pt x="0" y="111545"/>
                </a:lnTo>
                <a:lnTo>
                  <a:pt x="2772" y="71446"/>
                </a:lnTo>
                <a:lnTo>
                  <a:pt x="26448" y="26555"/>
                </a:lnTo>
                <a:lnTo>
                  <a:pt x="71340" y="2878"/>
                </a:lnTo>
                <a:lnTo>
                  <a:pt x="111438" y="106"/>
                </a:lnTo>
                <a:lnTo>
                  <a:pt x="139149" y="0"/>
                </a:lnTo>
                <a:lnTo>
                  <a:pt x="206176" y="0"/>
                </a:lnTo>
                <a:lnTo>
                  <a:pt x="256235" y="852"/>
                </a:lnTo>
                <a:lnTo>
                  <a:pt x="304562" y="15050"/>
                </a:lnTo>
                <a:lnTo>
                  <a:pt x="338608" y="57527"/>
                </a:lnTo>
                <a:lnTo>
                  <a:pt x="345325" y="111545"/>
                </a:lnTo>
                <a:lnTo>
                  <a:pt x="345325" y="192110"/>
                </a:lnTo>
                <a:lnTo>
                  <a:pt x="342553" y="232208"/>
                </a:lnTo>
                <a:lnTo>
                  <a:pt x="318877" y="277100"/>
                </a:lnTo>
                <a:lnTo>
                  <a:pt x="273985" y="300776"/>
                </a:lnTo>
                <a:lnTo>
                  <a:pt x="233887" y="303549"/>
                </a:lnTo>
                <a:lnTo>
                  <a:pt x="206193" y="303655"/>
                </a:lnTo>
                <a:close/>
              </a:path>
            </a:pathLst>
          </a:custGeom>
          <a:solidFill>
            <a:srgbClr val="FED4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3748673" y="9591330"/>
            <a:ext cx="230504" cy="304165"/>
          </a:xfrm>
          <a:custGeom>
            <a:rect l="l" t="t" r="r" b="b"/>
            <a:pathLst>
              <a:path w="230502" h="304165">
                <a:moveTo>
                  <a:pt x="115084" y="303655"/>
                </a:moveTo>
                <a:lnTo>
                  <a:pt x="69212" y="300525"/>
                </a:lnTo>
                <a:lnTo>
                  <a:pt x="26522" y="277037"/>
                </a:lnTo>
                <a:lnTo>
                  <a:pt x="2502" y="231208"/>
                </a:lnTo>
                <a:lnTo>
                  <a:pt x="0" y="191701"/>
                </a:lnTo>
                <a:lnTo>
                  <a:pt x="0" y="111954"/>
                </a:lnTo>
                <a:lnTo>
                  <a:pt x="2502" y="72447"/>
                </a:lnTo>
                <a:lnTo>
                  <a:pt x="26522" y="26618"/>
                </a:lnTo>
                <a:lnTo>
                  <a:pt x="69212" y="3130"/>
                </a:lnTo>
                <a:lnTo>
                  <a:pt x="115083" y="0"/>
                </a:lnTo>
                <a:lnTo>
                  <a:pt x="130602" y="273"/>
                </a:lnTo>
                <a:lnTo>
                  <a:pt x="171529" y="6158"/>
                </a:lnTo>
                <a:lnTo>
                  <a:pt x="215573" y="41461"/>
                </a:lnTo>
                <a:lnTo>
                  <a:pt x="229493" y="89935"/>
                </a:lnTo>
                <a:lnTo>
                  <a:pt x="230167" y="111954"/>
                </a:lnTo>
                <a:lnTo>
                  <a:pt x="230167" y="191701"/>
                </a:lnTo>
                <a:lnTo>
                  <a:pt x="227664" y="231208"/>
                </a:lnTo>
                <a:lnTo>
                  <a:pt x="203644" y="277037"/>
                </a:lnTo>
                <a:lnTo>
                  <a:pt x="160954" y="300525"/>
                </a:lnTo>
                <a:lnTo>
                  <a:pt x="115084" y="303655"/>
                </a:lnTo>
                <a:close/>
              </a:path>
            </a:pathLst>
          </a:custGeom>
          <a:solidFill>
            <a:srgbClr val="FED4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 flipH="1">
            <a:off x="5202349" y="7287257"/>
            <a:ext cx="0" cy="128270"/>
          </a:xfrm>
          <a:custGeom>
            <a:rect l="l" t="t" r="r" b="b"/>
            <a:pathLst>
              <a:path h="128270">
                <a:moveTo>
                  <a:pt x="0" y="0"/>
                </a:moveTo>
                <a:lnTo>
                  <a:pt x="0" y="127718"/>
                </a:lnTo>
              </a:path>
            </a:pathLst>
          </a:custGeom>
          <a:ln w="20941">
            <a:solidFill>
              <a:srgbClr val="EE220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5152089" y="7197207"/>
            <a:ext cx="100965" cy="100965"/>
          </a:xfrm>
          <a:custGeom>
            <a:rect l="l" t="t" r="r" b="b"/>
            <a:pathLst>
              <a:path w="100964" h="100965">
                <a:moveTo>
                  <a:pt x="50260" y="0"/>
                </a:moveTo>
                <a:lnTo>
                  <a:pt x="0" y="100520"/>
                </a:lnTo>
                <a:lnTo>
                  <a:pt x="100520" y="100520"/>
                </a:lnTo>
                <a:lnTo>
                  <a:pt x="50260" y="0"/>
                </a:lnTo>
                <a:close/>
              </a:path>
            </a:pathLst>
          </a:custGeom>
          <a:solidFill>
            <a:srgbClr val="EE220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5341584" y="7171720"/>
            <a:ext cx="620395" cy="25209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450" spc="30">
                <a:solidFill>
                  <a:srgbClr val="FFFFFF"/>
                </a:solidFill>
                <a:latin typeface="Microsoft JhengHei UI"/>
                <a:cs typeface="Microsoft JhengHei UI"/>
              </a:rPr>
              <a:t>排名</a:t>
            </a:r>
            <a:r>
              <a:rPr sz="1450" spc="30">
                <a:solidFill>
                  <a:srgbClr val="FFFFFF"/>
                </a:solidFill>
                <a:latin typeface="Arial"/>
                <a:cs typeface="Arial"/>
              </a:rPr>
              <a:t>+3</a:t>
            </a:r>
            <a:endParaRPr sz="1450">
              <a:latin typeface="Arial"/>
              <a:cs typeface="Arial"/>
            </a:endParaRPr>
          </a:p>
        </p:txBody>
      </p:sp>
      <p:sp>
        <p:nvSpPr>
          <p:cNvPr id="28" name="object 28"/>
          <p:cNvSpPr/>
          <p:nvPr/>
        </p:nvSpPr>
        <p:spPr>
          <a:xfrm flipH="1">
            <a:off x="4293946" y="9228146"/>
            <a:ext cx="0" cy="128270"/>
          </a:xfrm>
          <a:custGeom>
            <a:rect l="l" t="t" r="r" b="b"/>
            <a:pathLst>
              <a:path h="128270">
                <a:moveTo>
                  <a:pt x="0" y="0"/>
                </a:moveTo>
                <a:lnTo>
                  <a:pt x="0" y="127718"/>
                </a:lnTo>
              </a:path>
            </a:pathLst>
          </a:custGeom>
          <a:ln w="20941">
            <a:solidFill>
              <a:srgbClr val="EE220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4243686" y="9138098"/>
            <a:ext cx="100965" cy="100965"/>
          </a:xfrm>
          <a:custGeom>
            <a:rect l="l" t="t" r="r" b="b"/>
            <a:pathLst>
              <a:path w="100964" h="100965">
                <a:moveTo>
                  <a:pt x="50260" y="0"/>
                </a:moveTo>
                <a:lnTo>
                  <a:pt x="0" y="100520"/>
                </a:lnTo>
                <a:lnTo>
                  <a:pt x="100520" y="100520"/>
                </a:lnTo>
                <a:lnTo>
                  <a:pt x="50260" y="0"/>
                </a:lnTo>
                <a:close/>
              </a:path>
            </a:pathLst>
          </a:custGeom>
          <a:solidFill>
            <a:srgbClr val="EE220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 txBox="1"/>
          <p:nvPr/>
        </p:nvSpPr>
        <p:spPr>
          <a:xfrm>
            <a:off x="4433181" y="9112609"/>
            <a:ext cx="620395" cy="25209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450" spc="30">
                <a:solidFill>
                  <a:srgbClr val="FFFFFF"/>
                </a:solidFill>
                <a:latin typeface="Microsoft JhengHei UI"/>
                <a:cs typeface="Microsoft JhengHei UI"/>
              </a:rPr>
              <a:t>排名</a:t>
            </a:r>
            <a:r>
              <a:rPr sz="1450" spc="30">
                <a:solidFill>
                  <a:srgbClr val="FFFFFF"/>
                </a:solidFill>
                <a:latin typeface="Arial"/>
                <a:cs typeface="Arial"/>
              </a:rPr>
              <a:t>+4</a:t>
            </a:r>
            <a:endParaRPr sz="1450">
              <a:latin typeface="Arial"/>
              <a:cs typeface="Arial"/>
            </a:endParaRPr>
          </a:p>
        </p:txBody>
      </p:sp>
      <p:sp>
        <p:nvSpPr>
          <p:cNvPr id="31" name="object 31"/>
          <p:cNvSpPr/>
          <p:nvPr/>
        </p:nvSpPr>
        <p:spPr>
          <a:xfrm flipH="1">
            <a:off x="5873430" y="6331595"/>
            <a:ext cx="0" cy="128270"/>
          </a:xfrm>
          <a:custGeom>
            <a:rect l="l" t="t" r="r" b="b"/>
            <a:pathLst>
              <a:path h="128270">
                <a:moveTo>
                  <a:pt x="0" y="0"/>
                </a:moveTo>
                <a:lnTo>
                  <a:pt x="0" y="127718"/>
                </a:lnTo>
              </a:path>
            </a:pathLst>
          </a:custGeom>
          <a:ln w="20941">
            <a:solidFill>
              <a:srgbClr val="EE220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5823170" y="6241544"/>
            <a:ext cx="100965" cy="100965"/>
          </a:xfrm>
          <a:custGeom>
            <a:rect l="l" t="t" r="r" b="b"/>
            <a:pathLst>
              <a:path w="100964" h="100964">
                <a:moveTo>
                  <a:pt x="50260" y="0"/>
                </a:moveTo>
                <a:lnTo>
                  <a:pt x="0" y="100520"/>
                </a:lnTo>
                <a:lnTo>
                  <a:pt x="100520" y="100520"/>
                </a:lnTo>
                <a:lnTo>
                  <a:pt x="50260" y="0"/>
                </a:lnTo>
                <a:close/>
              </a:path>
            </a:pathLst>
          </a:custGeom>
          <a:solidFill>
            <a:srgbClr val="EE220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 txBox="1"/>
          <p:nvPr/>
        </p:nvSpPr>
        <p:spPr>
          <a:xfrm>
            <a:off x="6012666" y="6216057"/>
            <a:ext cx="620395" cy="25209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450" spc="30">
                <a:solidFill>
                  <a:srgbClr val="FFFFFF"/>
                </a:solidFill>
                <a:latin typeface="Microsoft JhengHei UI"/>
                <a:cs typeface="Microsoft JhengHei UI"/>
              </a:rPr>
              <a:t>排名</a:t>
            </a:r>
            <a:r>
              <a:rPr sz="1450" spc="30">
                <a:solidFill>
                  <a:srgbClr val="FFFFFF"/>
                </a:solidFill>
                <a:latin typeface="Arial"/>
                <a:cs typeface="Arial"/>
              </a:rPr>
              <a:t>+1</a:t>
            </a:r>
            <a:endParaRPr sz="1450">
              <a:latin typeface="Arial"/>
              <a:cs typeface="Arial"/>
            </a:endParaRPr>
          </a:p>
        </p:txBody>
      </p:sp>
      <p:sp>
        <p:nvSpPr>
          <p:cNvPr id="34" name="object 34"/>
          <p:cNvSpPr/>
          <p:nvPr/>
        </p:nvSpPr>
        <p:spPr>
          <a:xfrm flipH="1">
            <a:off x="5633876" y="6809426"/>
            <a:ext cx="0" cy="128270"/>
          </a:xfrm>
          <a:custGeom>
            <a:rect l="l" t="t" r="r" b="b"/>
            <a:pathLst>
              <a:path h="128270">
                <a:moveTo>
                  <a:pt x="0" y="0"/>
                </a:moveTo>
                <a:lnTo>
                  <a:pt x="0" y="127718"/>
                </a:lnTo>
              </a:path>
            </a:pathLst>
          </a:custGeom>
          <a:ln w="20941">
            <a:solidFill>
              <a:srgbClr val="EE220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5583616" y="6719376"/>
            <a:ext cx="100965" cy="100965"/>
          </a:xfrm>
          <a:custGeom>
            <a:rect l="l" t="t" r="r" b="b"/>
            <a:pathLst>
              <a:path w="100964" h="100965">
                <a:moveTo>
                  <a:pt x="50260" y="0"/>
                </a:moveTo>
                <a:lnTo>
                  <a:pt x="0" y="100520"/>
                </a:lnTo>
                <a:lnTo>
                  <a:pt x="100520" y="100520"/>
                </a:lnTo>
                <a:lnTo>
                  <a:pt x="50260" y="0"/>
                </a:lnTo>
                <a:close/>
              </a:path>
            </a:pathLst>
          </a:custGeom>
          <a:solidFill>
            <a:srgbClr val="EE220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 txBox="1"/>
          <p:nvPr/>
        </p:nvSpPr>
        <p:spPr>
          <a:xfrm>
            <a:off x="5773112" y="6693889"/>
            <a:ext cx="620395" cy="25209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450" spc="30">
                <a:solidFill>
                  <a:srgbClr val="FFFFFF"/>
                </a:solidFill>
                <a:latin typeface="Microsoft JhengHei UI"/>
                <a:cs typeface="Microsoft JhengHei UI"/>
              </a:rPr>
              <a:t>排名</a:t>
            </a:r>
            <a:r>
              <a:rPr sz="1450" spc="30">
                <a:solidFill>
                  <a:srgbClr val="FFFFFF"/>
                </a:solidFill>
                <a:latin typeface="Arial"/>
                <a:cs typeface="Arial"/>
              </a:rPr>
              <a:t>+1</a:t>
            </a:r>
            <a:endParaRPr sz="1450">
              <a:latin typeface="Arial"/>
              <a:cs typeface="Arial"/>
            </a:endParaRPr>
          </a:p>
        </p:txBody>
      </p:sp>
      <p:sp>
        <p:nvSpPr>
          <p:cNvPr id="37" name="object 37"/>
          <p:cNvSpPr/>
          <p:nvPr/>
        </p:nvSpPr>
        <p:spPr>
          <a:xfrm flipH="1">
            <a:off x="4560122" y="8284804"/>
            <a:ext cx="0" cy="128270"/>
          </a:xfrm>
          <a:custGeom>
            <a:rect l="l" t="t" r="r" b="b"/>
            <a:pathLst>
              <a:path h="128270">
                <a:moveTo>
                  <a:pt x="0" y="0"/>
                </a:moveTo>
                <a:lnTo>
                  <a:pt x="0" y="127718"/>
                </a:lnTo>
              </a:path>
            </a:pathLst>
          </a:custGeom>
          <a:ln w="20941">
            <a:solidFill>
              <a:srgbClr val="EE220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4509862" y="8194754"/>
            <a:ext cx="100965" cy="100965"/>
          </a:xfrm>
          <a:custGeom>
            <a:rect l="l" t="t" r="r" b="b"/>
            <a:pathLst>
              <a:path w="100964" h="100965">
                <a:moveTo>
                  <a:pt x="50260" y="0"/>
                </a:moveTo>
                <a:lnTo>
                  <a:pt x="0" y="100520"/>
                </a:lnTo>
                <a:lnTo>
                  <a:pt x="100520" y="100520"/>
                </a:lnTo>
                <a:lnTo>
                  <a:pt x="50260" y="0"/>
                </a:lnTo>
                <a:close/>
              </a:path>
            </a:pathLst>
          </a:custGeom>
          <a:solidFill>
            <a:srgbClr val="EE220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 txBox="1"/>
          <p:nvPr/>
        </p:nvSpPr>
        <p:spPr>
          <a:xfrm>
            <a:off x="4699357" y="8169266"/>
            <a:ext cx="620395" cy="25209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450" spc="30">
                <a:solidFill>
                  <a:srgbClr val="FFFFFF"/>
                </a:solidFill>
                <a:latin typeface="Microsoft JhengHei UI"/>
                <a:cs typeface="Microsoft JhengHei UI"/>
              </a:rPr>
              <a:t>排名</a:t>
            </a:r>
            <a:r>
              <a:rPr sz="1450" spc="30">
                <a:solidFill>
                  <a:srgbClr val="FFFFFF"/>
                </a:solidFill>
                <a:latin typeface="Arial"/>
                <a:cs typeface="Arial"/>
              </a:rPr>
              <a:t>+1</a:t>
            </a:r>
            <a:endParaRPr sz="1450">
              <a:latin typeface="Arial"/>
              <a:cs typeface="Arial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8623580" y="5350958"/>
            <a:ext cx="4778258" cy="79230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8665463" y="5382371"/>
            <a:ext cx="4694496" cy="70853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 txBox="1"/>
          <p:nvPr/>
        </p:nvSpPr>
        <p:spPr>
          <a:xfrm>
            <a:off x="9115250" y="5522898"/>
            <a:ext cx="3795395" cy="4025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450" b="1" spc="20">
                <a:latin typeface="Microsoft JhengHei UI"/>
                <a:cs typeface="Microsoft JhengHei UI"/>
              </a:rPr>
              <a:t>呼伦⻉尔⼤草原（内蒙古）</a:t>
            </a:r>
            <a:endParaRPr sz="2450">
              <a:latin typeface="Microsoft JhengHei UI"/>
              <a:cs typeface="Microsoft JhengHei UI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8623580" y="6120913"/>
            <a:ext cx="4778258" cy="79230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8665463" y="6152326"/>
            <a:ext cx="4694496" cy="70853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 txBox="1"/>
          <p:nvPr/>
        </p:nvSpPr>
        <p:spPr>
          <a:xfrm>
            <a:off x="9900566" y="6292853"/>
            <a:ext cx="2224405" cy="4025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450" b="1" spc="20">
                <a:latin typeface="Microsoft JhengHei UI"/>
                <a:cs typeface="Microsoft JhengHei UI"/>
              </a:rPr>
              <a:t>莫⾼窟（⽢肃）</a:t>
            </a:r>
            <a:endParaRPr sz="2450">
              <a:latin typeface="Microsoft JhengHei UI"/>
              <a:cs typeface="Microsoft JhengHei UI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8623580" y="6890869"/>
            <a:ext cx="4778258" cy="79230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8665463" y="6922281"/>
            <a:ext cx="4694496" cy="70853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 txBox="1"/>
          <p:nvPr/>
        </p:nvSpPr>
        <p:spPr>
          <a:xfrm>
            <a:off x="9743503" y="7062807"/>
            <a:ext cx="2538730" cy="4025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450" b="1" spc="20">
                <a:latin typeface="Microsoft JhengHei UI"/>
                <a:cs typeface="Microsoft JhengHei UI"/>
              </a:rPr>
              <a:t>茶卡盐湖（⻘海）</a:t>
            </a:r>
            <a:endParaRPr sz="2450">
              <a:latin typeface="Microsoft JhengHei UI"/>
              <a:cs typeface="Microsoft JhengHei UI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8623580" y="7660824"/>
            <a:ext cx="4778258" cy="79230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8665463" y="7692236"/>
            <a:ext cx="4694496" cy="70853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 txBox="1"/>
          <p:nvPr/>
        </p:nvSpPr>
        <p:spPr>
          <a:xfrm>
            <a:off x="9900566" y="7832763"/>
            <a:ext cx="2224405" cy="4025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450" b="1" spc="20">
                <a:latin typeface="Microsoft JhengHei UI"/>
                <a:cs typeface="Microsoft JhengHei UI"/>
              </a:rPr>
              <a:t>千岛湖（浙江）</a:t>
            </a:r>
            <a:endParaRPr sz="2450">
              <a:latin typeface="Microsoft JhengHei UI"/>
              <a:cs typeface="Microsoft JhengHei UI"/>
            </a:endParaRPr>
          </a:p>
        </p:txBody>
      </p:sp>
      <p:sp>
        <p:nvSpPr>
          <p:cNvPr id="52" name="object 52"/>
          <p:cNvSpPr/>
          <p:nvPr/>
        </p:nvSpPr>
        <p:spPr>
          <a:xfrm>
            <a:off x="8623580" y="8430779"/>
            <a:ext cx="4778258" cy="79230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8665463" y="8462191"/>
            <a:ext cx="4694496" cy="708536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 txBox="1"/>
          <p:nvPr/>
        </p:nvSpPr>
        <p:spPr>
          <a:xfrm>
            <a:off x="9743503" y="8602719"/>
            <a:ext cx="2538730" cy="4025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450" b="1" spc="20">
                <a:latin typeface="Microsoft JhengHei UI"/>
                <a:cs typeface="Microsoft JhengHei UI"/>
              </a:rPr>
              <a:t>稻城亚丁（四川）</a:t>
            </a:r>
            <a:endParaRPr sz="2450">
              <a:latin typeface="Microsoft JhengHei UI"/>
              <a:cs typeface="Microsoft JhengHei UI"/>
            </a:endParaRPr>
          </a:p>
        </p:txBody>
      </p:sp>
      <p:sp>
        <p:nvSpPr>
          <p:cNvPr id="55" name="object 55"/>
          <p:cNvSpPr/>
          <p:nvPr/>
        </p:nvSpPr>
        <p:spPr>
          <a:xfrm>
            <a:off x="8623580" y="9200734"/>
            <a:ext cx="4778258" cy="79230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8665463" y="9232147"/>
            <a:ext cx="4694496" cy="70853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 txBox="1"/>
          <p:nvPr/>
        </p:nvSpPr>
        <p:spPr>
          <a:xfrm>
            <a:off x="9743503" y="9372673"/>
            <a:ext cx="2538730" cy="4025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450" b="1" spc="20">
                <a:latin typeface="Microsoft JhengHei UI"/>
                <a:cs typeface="Microsoft JhengHei UI"/>
              </a:rPr>
              <a:t>赛⾥⽊湖（新疆）</a:t>
            </a:r>
            <a:endParaRPr sz="2450">
              <a:latin typeface="Microsoft JhengHei UI"/>
              <a:cs typeface="Microsoft JhengHei UI"/>
            </a:endParaRPr>
          </a:p>
        </p:txBody>
      </p:sp>
      <p:sp>
        <p:nvSpPr>
          <p:cNvPr id="58" name="object 58"/>
          <p:cNvSpPr/>
          <p:nvPr/>
        </p:nvSpPr>
        <p:spPr>
          <a:xfrm>
            <a:off x="13421519" y="5350958"/>
            <a:ext cx="4778258" cy="79230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13463401" y="5382371"/>
            <a:ext cx="4694496" cy="708536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 txBox="1"/>
          <p:nvPr/>
        </p:nvSpPr>
        <p:spPr>
          <a:xfrm>
            <a:off x="14541443" y="5522898"/>
            <a:ext cx="2538730" cy="4025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450" b="1" spc="20">
                <a:latin typeface="Microsoft JhengHei UI"/>
                <a:cs typeface="Microsoft JhengHei UI"/>
              </a:rPr>
              <a:t>四姑娘⼭（四川）</a:t>
            </a:r>
            <a:endParaRPr sz="2450">
              <a:latin typeface="Microsoft JhengHei UI"/>
              <a:cs typeface="Microsoft JhengHei UI"/>
            </a:endParaRPr>
          </a:p>
        </p:txBody>
      </p:sp>
      <p:sp>
        <p:nvSpPr>
          <p:cNvPr id="61" name="object 61"/>
          <p:cNvSpPr/>
          <p:nvPr/>
        </p:nvSpPr>
        <p:spPr>
          <a:xfrm>
            <a:off x="13421519" y="6120913"/>
            <a:ext cx="4778258" cy="79230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13463401" y="6152326"/>
            <a:ext cx="4694496" cy="708535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 txBox="1"/>
          <p:nvPr/>
        </p:nvSpPr>
        <p:spPr>
          <a:xfrm>
            <a:off x="14384379" y="6292853"/>
            <a:ext cx="2853055" cy="4025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450" b="1" spc="20">
                <a:latin typeface="Microsoft JhengHei UI"/>
                <a:cs typeface="Microsoft JhengHei UI"/>
              </a:rPr>
              <a:t>那拉提草原（新疆）</a:t>
            </a:r>
            <a:endParaRPr sz="2450">
              <a:latin typeface="Microsoft JhengHei UI"/>
              <a:cs typeface="Microsoft JhengHei UI"/>
            </a:endParaRPr>
          </a:p>
        </p:txBody>
      </p:sp>
      <p:sp>
        <p:nvSpPr>
          <p:cNvPr id="64" name="object 64"/>
          <p:cNvSpPr/>
          <p:nvPr/>
        </p:nvSpPr>
        <p:spPr>
          <a:xfrm>
            <a:off x="13421519" y="6890869"/>
            <a:ext cx="4778258" cy="79230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13463401" y="6922281"/>
            <a:ext cx="4694496" cy="708536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 txBox="1"/>
          <p:nvPr/>
        </p:nvSpPr>
        <p:spPr>
          <a:xfrm>
            <a:off x="14227316" y="7062807"/>
            <a:ext cx="3166745" cy="4025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450" b="1" spc="20">
                <a:latin typeface="Microsoft JhengHei UI"/>
                <a:cs typeface="Microsoft JhengHei UI"/>
              </a:rPr>
              <a:t>⻄江千户苗寨（贵州）</a:t>
            </a:r>
            <a:endParaRPr sz="2450">
              <a:latin typeface="Microsoft JhengHei UI"/>
              <a:cs typeface="Microsoft JhengHei UI"/>
            </a:endParaRPr>
          </a:p>
        </p:txBody>
      </p:sp>
      <p:sp>
        <p:nvSpPr>
          <p:cNvPr id="67" name="object 67"/>
          <p:cNvSpPr/>
          <p:nvPr/>
        </p:nvSpPr>
        <p:spPr>
          <a:xfrm>
            <a:off x="13421519" y="7660824"/>
            <a:ext cx="4778258" cy="79230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13463401" y="7692236"/>
            <a:ext cx="4694496" cy="708536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 txBox="1"/>
          <p:nvPr/>
        </p:nvSpPr>
        <p:spPr>
          <a:xfrm>
            <a:off x="14855569" y="7832763"/>
            <a:ext cx="1910714" cy="4025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450" b="1" spc="20">
                <a:latin typeface="Microsoft JhengHei UI"/>
                <a:cs typeface="Microsoft JhengHei UI"/>
              </a:rPr>
              <a:t>洱海（云南）</a:t>
            </a:r>
            <a:endParaRPr sz="2450">
              <a:latin typeface="Microsoft JhengHei UI"/>
              <a:cs typeface="Microsoft JhengHei UI"/>
            </a:endParaRPr>
          </a:p>
        </p:txBody>
      </p:sp>
      <p:sp>
        <p:nvSpPr>
          <p:cNvPr id="70" name="object 70"/>
          <p:cNvSpPr/>
          <p:nvPr/>
        </p:nvSpPr>
        <p:spPr>
          <a:xfrm>
            <a:off x="13421519" y="8430779"/>
            <a:ext cx="4778258" cy="79230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13463401" y="8462191"/>
            <a:ext cx="4694496" cy="708536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 txBox="1"/>
          <p:nvPr/>
        </p:nvSpPr>
        <p:spPr>
          <a:xfrm>
            <a:off x="14541443" y="8602719"/>
            <a:ext cx="2538730" cy="4025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450" b="1" spc="20">
                <a:latin typeface="Microsoft JhengHei UI"/>
                <a:cs typeface="Microsoft JhengHei UI"/>
              </a:rPr>
              <a:t>塔公草原（四川）</a:t>
            </a:r>
            <a:endParaRPr sz="2450">
              <a:latin typeface="Microsoft JhengHei UI"/>
              <a:cs typeface="Microsoft JhengHei UI"/>
            </a:endParaRPr>
          </a:p>
        </p:txBody>
      </p:sp>
      <p:sp>
        <p:nvSpPr>
          <p:cNvPr id="73" name="object 73"/>
          <p:cNvSpPr/>
          <p:nvPr/>
        </p:nvSpPr>
        <p:spPr>
          <a:xfrm>
            <a:off x="13421519" y="9200734"/>
            <a:ext cx="4778258" cy="79230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13463401" y="9232147"/>
            <a:ext cx="4694496" cy="708536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 txBox="1"/>
          <p:nvPr/>
        </p:nvSpPr>
        <p:spPr>
          <a:xfrm>
            <a:off x="14541443" y="9372673"/>
            <a:ext cx="2538730" cy="40259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2450" b="1" spc="20">
                <a:latin typeface="Microsoft JhengHei UI"/>
                <a:cs typeface="Microsoft JhengHei UI"/>
              </a:rPr>
              <a:t>墨⽯公园（四川）</a:t>
            </a:r>
            <a:endParaRPr sz="2450">
              <a:latin typeface="Microsoft JhengHei UI"/>
              <a:cs typeface="Microsoft JhengHei UI"/>
            </a:endParaRPr>
          </a:p>
        </p:txBody>
      </p:sp>
      <p:sp>
        <p:nvSpPr>
          <p:cNvPr id="76" name="object 7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pc="-5"/>
              <a:t>数据来源：⻢蜂窝⼤数据中⼼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76272" y="2070587"/>
            <a:ext cx="17884139" cy="18110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 marR="5080">
              <a:lnSpc>
                <a:spcPct val="119400"/>
              </a:lnSpc>
              <a:spcBef>
                <a:spcPts val="114"/>
              </a:spcBef>
            </a:pP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数据显示</a:t>
            </a:r>
            <a:r>
              <a:rPr sz="2450" spc="10">
                <a:solidFill>
                  <a:srgbClr val="FFFFFF"/>
                </a:solidFill>
                <a:latin typeface="Microsoft JhengHei UI"/>
                <a:cs typeface="Microsoft JhengHei UI"/>
              </a:rPr>
              <a:t>，</a:t>
            </a: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年⾃驾游消费者中，有</a:t>
            </a:r>
            <a:r>
              <a:rPr sz="2450" spc="105">
                <a:solidFill>
                  <a:srgbClr val="FFFFFF"/>
                </a:solidFill>
                <a:latin typeface="Arial"/>
                <a:cs typeface="Arial"/>
              </a:rPr>
              <a:t>46%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选择了历史、⽂化和艺术等⼈⽂景观作为他们的⾸选⽬的地</a:t>
            </a:r>
            <a:r>
              <a:rPr sz="2450" spc="85">
                <a:solidFill>
                  <a:srgbClr val="FFFFFF"/>
                </a:solidFill>
                <a:latin typeface="Microsoft JhengHei UI"/>
                <a:cs typeface="Microsoft JhengHei UI"/>
              </a:rPr>
              <a:t>，</a:t>
            </a:r>
            <a:r>
              <a:rPr sz="2450" spc="85">
                <a:solidFill>
                  <a:srgbClr val="FFFFFF"/>
                </a:solidFill>
                <a:latin typeface="Arial"/>
                <a:cs typeface="Arial"/>
              </a:rPr>
              <a:t>38%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的⽤户更偏好⾃然 景观。其中</a:t>
            </a:r>
            <a:r>
              <a:rPr sz="2450" spc="130">
                <a:solidFill>
                  <a:srgbClr val="FFFFFF"/>
                </a:solidFill>
                <a:latin typeface="Microsoft JhengHei UI"/>
                <a:cs typeface="Microsoft JhengHei UI"/>
              </a:rPr>
              <a:t>，</a:t>
            </a:r>
            <a:r>
              <a:rPr sz="2450" spc="130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⼈⽂景观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中热度增⻓最快的是历史古迹、宗教⽂化、公园园林等，历史古迹和宗教⽂化地点通常承载着丰富的故事 和历史知识，为旅⾏者提供了学习和⾃我启迪的机会，这些地点不仅仅是⼀瞥古⼈⽣活的窗⼝，还能让⼈们理解和欣赏不同⽂化 的发展。</a:t>
            </a:r>
            <a:endParaRPr sz="2450">
              <a:latin typeface="Microsoft JhengHei UI"/>
              <a:cs typeface="Microsoft JhengHei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39709" y="1086545"/>
            <a:ext cx="13075286" cy="6540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4100" spc="20">
                <a:solidFill>
                  <a:srgbClr val="FFFFFF"/>
                </a:solidFill>
              </a:rPr>
              <a:t>历史古迹热度持续增⻓，⼈⽂景观仍是</a:t>
            </a: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4100" spc="20">
                <a:solidFill>
                  <a:srgbClr val="FFFFFF"/>
                </a:solidFill>
              </a:rPr>
              <a:t>⾃驾游</a:t>
            </a: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4100" spc="20">
                <a:solidFill>
                  <a:srgbClr val="FFFFFF"/>
                </a:solidFill>
              </a:rPr>
              <a:t>主流趋势</a:t>
            </a:r>
            <a:endParaRPr sz="41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74968" y="1113287"/>
            <a:ext cx="173355" cy="687705"/>
          </a:xfrm>
          <a:custGeom>
            <a:rect l="l" t="t" r="r" b="b"/>
            <a:pathLst>
              <a:path w="173355" h="687705">
                <a:moveTo>
                  <a:pt x="86548" y="0"/>
                </a:moveTo>
                <a:lnTo>
                  <a:pt x="78991" y="330"/>
                </a:lnTo>
                <a:lnTo>
                  <a:pt x="71505" y="1316"/>
                </a:lnTo>
                <a:lnTo>
                  <a:pt x="25291" y="25373"/>
                </a:lnTo>
                <a:lnTo>
                  <a:pt x="2122" y="69847"/>
                </a:lnTo>
                <a:lnTo>
                  <a:pt x="0" y="106854"/>
                </a:lnTo>
                <a:lnTo>
                  <a:pt x="0" y="580680"/>
                </a:lnTo>
                <a:lnTo>
                  <a:pt x="5142" y="630532"/>
                </a:lnTo>
                <a:lnTo>
                  <a:pt x="39909" y="673908"/>
                </a:lnTo>
                <a:lnTo>
                  <a:pt x="78991" y="687203"/>
                </a:lnTo>
                <a:lnTo>
                  <a:pt x="86548" y="687534"/>
                </a:lnTo>
                <a:lnTo>
                  <a:pt x="94105" y="687203"/>
                </a:lnTo>
                <a:lnTo>
                  <a:pt x="133187" y="673908"/>
                </a:lnTo>
                <a:lnTo>
                  <a:pt x="167954" y="630532"/>
                </a:lnTo>
                <a:lnTo>
                  <a:pt x="173097" y="580680"/>
                </a:lnTo>
                <a:lnTo>
                  <a:pt x="173097" y="106854"/>
                </a:lnTo>
                <a:lnTo>
                  <a:pt x="167954" y="57001"/>
                </a:lnTo>
                <a:lnTo>
                  <a:pt x="133187" y="13625"/>
                </a:lnTo>
                <a:lnTo>
                  <a:pt x="94105" y="330"/>
                </a:lnTo>
                <a:lnTo>
                  <a:pt x="86548" y="0"/>
                </a:lnTo>
                <a:close/>
              </a:path>
            </a:pathLst>
          </a:custGeom>
          <a:solidFill>
            <a:srgbClr val="FED41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8282166" y="0"/>
            <a:ext cx="1068705" cy="1256665"/>
          </a:xfrm>
          <a:custGeom>
            <a:rect l="l" t="t" r="r" b="b"/>
            <a:pathLst>
              <a:path w="1068705" h="1256665">
                <a:moveTo>
                  <a:pt x="1068145" y="0"/>
                </a:moveTo>
                <a:lnTo>
                  <a:pt x="0" y="0"/>
                </a:lnTo>
                <a:lnTo>
                  <a:pt x="0" y="1041113"/>
                </a:lnTo>
                <a:lnTo>
                  <a:pt x="164" y="1083975"/>
                </a:lnTo>
                <a:lnTo>
                  <a:pt x="4452" y="1145997"/>
                </a:lnTo>
                <a:lnTo>
                  <a:pt x="23280" y="1193291"/>
                </a:lnTo>
                <a:lnTo>
                  <a:pt x="63216" y="1233225"/>
                </a:lnTo>
                <a:lnTo>
                  <a:pt x="110508" y="1252053"/>
                </a:lnTo>
                <a:lnTo>
                  <a:pt x="172530" y="1256341"/>
                </a:lnTo>
                <a:lnTo>
                  <a:pt x="215396" y="1256506"/>
                </a:lnTo>
                <a:lnTo>
                  <a:pt x="852748" y="1256506"/>
                </a:lnTo>
                <a:lnTo>
                  <a:pt x="895608" y="1256341"/>
                </a:lnTo>
                <a:lnTo>
                  <a:pt x="957631" y="1252053"/>
                </a:lnTo>
                <a:lnTo>
                  <a:pt x="1004929" y="1233225"/>
                </a:lnTo>
                <a:lnTo>
                  <a:pt x="1044865" y="1193291"/>
                </a:lnTo>
                <a:lnTo>
                  <a:pt x="1063692" y="1145997"/>
                </a:lnTo>
                <a:lnTo>
                  <a:pt x="1067980" y="1083975"/>
                </a:lnTo>
                <a:lnTo>
                  <a:pt x="1068145" y="1041113"/>
                </a:lnTo>
                <a:lnTo>
                  <a:pt x="1068145" y="0"/>
                </a:lnTo>
                <a:close/>
              </a:path>
            </a:pathLst>
          </a:custGeom>
          <a:solidFill>
            <a:srgbClr val="FFD5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8369242" y="296592"/>
            <a:ext cx="893995" cy="83708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3353239" y="4561751"/>
            <a:ext cx="494665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年⾃驾游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⼈⽂景观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类景点热度排名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2787914" y="4681594"/>
            <a:ext cx="252729" cy="128270"/>
          </a:xfrm>
          <a:custGeom>
            <a:rect l="l" t="t" r="r" b="b"/>
            <a:pathLst>
              <a:path w="252728" h="128270">
                <a:moveTo>
                  <a:pt x="252411" y="0"/>
                </a:moveTo>
                <a:lnTo>
                  <a:pt x="0" y="0"/>
                </a:lnTo>
                <a:lnTo>
                  <a:pt x="126205" y="127901"/>
                </a:lnTo>
                <a:lnTo>
                  <a:pt x="252411" y="0"/>
                </a:lnTo>
                <a:close/>
              </a:path>
            </a:pathLst>
          </a:custGeom>
          <a:solidFill>
            <a:srgbClr val="F8BA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 flipH="1">
            <a:off x="13805863" y="5345387"/>
            <a:ext cx="0" cy="4554855"/>
          </a:xfrm>
          <a:custGeom>
            <a:rect l="l" t="t" r="r" b="b"/>
            <a:pathLst>
              <a:path h="4554855">
                <a:moveTo>
                  <a:pt x="0" y="4554834"/>
                </a:moveTo>
                <a:lnTo>
                  <a:pt x="0" y="0"/>
                </a:lnTo>
              </a:path>
            </a:pathLst>
          </a:custGeom>
          <a:ln w="1047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12460051" y="5445842"/>
            <a:ext cx="1114425" cy="433705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综合景区</a:t>
            </a:r>
            <a:endParaRPr sz="2150">
              <a:latin typeface="Microsoft JhengHei UI"/>
              <a:cs typeface="Microsoft JhengHei UI"/>
            </a:endParaRPr>
          </a:p>
          <a:p>
            <a:pPr marL="12700" marR="5080" algn="just">
              <a:lnSpc>
                <a:spcPct val="173700"/>
              </a:lnSpc>
              <a:spcBef>
                <a:spcPts val="5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历史古迹 宗教⽂化 古村古镇 公园园林 乡村景观</a:t>
            </a:r>
            <a:endParaRPr sz="2150">
              <a:latin typeface="Microsoft JhengHei UI"/>
              <a:cs typeface="Microsoft JhengHei UI"/>
            </a:endParaRPr>
          </a:p>
          <a:p>
            <a:pPr marL="12700">
              <a:lnSpc>
                <a:spcPct val="100000"/>
              </a:lnSpc>
              <a:spcBef>
                <a:spcPts val="190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⽥园⻛光</a:t>
            </a:r>
            <a:endParaRPr sz="2150">
              <a:latin typeface="Microsoft JhengHei UI"/>
              <a:cs typeface="Microsoft JhengHei UI"/>
            </a:endParaRPr>
          </a:p>
          <a:p>
            <a:pPr marL="12700">
              <a:lnSpc>
                <a:spcPct val="100000"/>
              </a:lnSpc>
              <a:spcBef>
                <a:spcPts val="1900"/>
              </a:spcBef>
            </a:pP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⽂化建筑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3620246" y="10038970"/>
            <a:ext cx="381000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spc="-15">
                <a:solidFill>
                  <a:srgbClr val="FFFFFF"/>
                </a:solidFill>
                <a:latin typeface="Arial"/>
                <a:cs typeface="Arial"/>
              </a:rPr>
              <a:t>0%</a:t>
            </a:r>
            <a:endParaRPr sz="195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5874157" y="10038970"/>
            <a:ext cx="526415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spc="10">
                <a:solidFill>
                  <a:srgbClr val="FFFFFF"/>
                </a:solidFill>
                <a:latin typeface="Arial"/>
                <a:cs typeface="Arial"/>
              </a:rPr>
              <a:t>15%</a:t>
            </a:r>
            <a:endParaRPr sz="195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8200956" y="10038970"/>
            <a:ext cx="526415" cy="327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950" spc="10">
                <a:solidFill>
                  <a:srgbClr val="FFFFFF"/>
                </a:solidFill>
                <a:latin typeface="Arial"/>
                <a:cs typeface="Arial"/>
              </a:rPr>
              <a:t>30%</a:t>
            </a:r>
            <a:endParaRPr sz="1950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13811098" y="5465802"/>
            <a:ext cx="4345940" cy="346075"/>
          </a:xfrm>
          <a:custGeom>
            <a:rect l="l" t="t" r="r" b="b"/>
            <a:pathLst>
              <a:path w="4345940" h="346075">
                <a:moveTo>
                  <a:pt x="4081435" y="345538"/>
                </a:moveTo>
                <a:lnTo>
                  <a:pt x="263981" y="345538"/>
                </a:lnTo>
                <a:lnTo>
                  <a:pt x="213103" y="345376"/>
                </a:lnTo>
                <a:lnTo>
                  <a:pt x="171971" y="344236"/>
                </a:lnTo>
                <a:lnTo>
                  <a:pt x="113682" y="335119"/>
                </a:lnTo>
                <a:lnTo>
                  <a:pt x="50604" y="294936"/>
                </a:lnTo>
                <a:lnTo>
                  <a:pt x="10418" y="231859"/>
                </a:lnTo>
                <a:lnTo>
                  <a:pt x="658" y="187841"/>
                </a:lnTo>
                <a:lnTo>
                  <a:pt x="0" y="172773"/>
                </a:lnTo>
                <a:lnTo>
                  <a:pt x="658" y="157697"/>
                </a:lnTo>
                <a:lnTo>
                  <a:pt x="10418" y="113679"/>
                </a:lnTo>
                <a:lnTo>
                  <a:pt x="50604" y="50603"/>
                </a:lnTo>
                <a:lnTo>
                  <a:pt x="113682" y="10419"/>
                </a:lnTo>
                <a:lnTo>
                  <a:pt x="171971" y="1302"/>
                </a:lnTo>
                <a:lnTo>
                  <a:pt x="213103" y="162"/>
                </a:lnTo>
                <a:lnTo>
                  <a:pt x="264106" y="0"/>
                </a:lnTo>
                <a:lnTo>
                  <a:pt x="4081310" y="0"/>
                </a:lnTo>
                <a:lnTo>
                  <a:pt x="4132313" y="162"/>
                </a:lnTo>
                <a:lnTo>
                  <a:pt x="4173446" y="1302"/>
                </a:lnTo>
                <a:lnTo>
                  <a:pt x="4231734" y="10419"/>
                </a:lnTo>
                <a:lnTo>
                  <a:pt x="4294812" y="50603"/>
                </a:lnTo>
                <a:lnTo>
                  <a:pt x="4334998" y="113679"/>
                </a:lnTo>
                <a:lnTo>
                  <a:pt x="4344758" y="157697"/>
                </a:lnTo>
                <a:lnTo>
                  <a:pt x="4345417" y="172766"/>
                </a:lnTo>
                <a:lnTo>
                  <a:pt x="4344758" y="187841"/>
                </a:lnTo>
                <a:lnTo>
                  <a:pt x="4334998" y="231859"/>
                </a:lnTo>
                <a:lnTo>
                  <a:pt x="4294812" y="294936"/>
                </a:lnTo>
                <a:lnTo>
                  <a:pt x="4231734" y="335119"/>
                </a:lnTo>
                <a:lnTo>
                  <a:pt x="4173446" y="344236"/>
                </a:lnTo>
                <a:lnTo>
                  <a:pt x="4132313" y="345376"/>
                </a:lnTo>
                <a:lnTo>
                  <a:pt x="4081435" y="345538"/>
                </a:lnTo>
                <a:close/>
              </a:path>
            </a:pathLst>
          </a:custGeom>
          <a:solidFill>
            <a:srgbClr val="FED4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13811098" y="6031230"/>
            <a:ext cx="3570604" cy="356235"/>
          </a:xfrm>
          <a:custGeom>
            <a:rect l="l" t="t" r="r" b="b"/>
            <a:pathLst>
              <a:path w="3570604" h="356235">
                <a:moveTo>
                  <a:pt x="3298545" y="356009"/>
                </a:moveTo>
                <a:lnTo>
                  <a:pt x="272026" y="356009"/>
                </a:lnTo>
                <a:lnTo>
                  <a:pt x="219556" y="355842"/>
                </a:lnTo>
                <a:lnTo>
                  <a:pt x="177179" y="354668"/>
                </a:lnTo>
                <a:lnTo>
                  <a:pt x="117127" y="345275"/>
                </a:lnTo>
                <a:lnTo>
                  <a:pt x="82175" y="328012"/>
                </a:lnTo>
                <a:lnTo>
                  <a:pt x="52138" y="303873"/>
                </a:lnTo>
                <a:lnTo>
                  <a:pt x="27997" y="273837"/>
                </a:lnTo>
                <a:lnTo>
                  <a:pt x="10732" y="238885"/>
                </a:lnTo>
                <a:lnTo>
                  <a:pt x="678" y="193534"/>
                </a:lnTo>
                <a:lnTo>
                  <a:pt x="0" y="178008"/>
                </a:lnTo>
                <a:lnTo>
                  <a:pt x="678" y="162476"/>
                </a:lnTo>
                <a:lnTo>
                  <a:pt x="10732" y="117124"/>
                </a:lnTo>
                <a:lnTo>
                  <a:pt x="27997" y="82172"/>
                </a:lnTo>
                <a:lnTo>
                  <a:pt x="52138" y="52136"/>
                </a:lnTo>
                <a:lnTo>
                  <a:pt x="82175" y="27997"/>
                </a:lnTo>
                <a:lnTo>
                  <a:pt x="117127" y="10734"/>
                </a:lnTo>
                <a:lnTo>
                  <a:pt x="177179" y="1341"/>
                </a:lnTo>
                <a:lnTo>
                  <a:pt x="219556" y="167"/>
                </a:lnTo>
                <a:lnTo>
                  <a:pt x="272106" y="0"/>
                </a:lnTo>
                <a:lnTo>
                  <a:pt x="3298464" y="0"/>
                </a:lnTo>
                <a:lnTo>
                  <a:pt x="3351015" y="167"/>
                </a:lnTo>
                <a:lnTo>
                  <a:pt x="3393392" y="1341"/>
                </a:lnTo>
                <a:lnTo>
                  <a:pt x="3453444" y="10734"/>
                </a:lnTo>
                <a:lnTo>
                  <a:pt x="3488396" y="27997"/>
                </a:lnTo>
                <a:lnTo>
                  <a:pt x="3518433" y="52136"/>
                </a:lnTo>
                <a:lnTo>
                  <a:pt x="3542574" y="82172"/>
                </a:lnTo>
                <a:lnTo>
                  <a:pt x="3559839" y="117124"/>
                </a:lnTo>
                <a:lnTo>
                  <a:pt x="3569893" y="162476"/>
                </a:lnTo>
                <a:lnTo>
                  <a:pt x="3570571" y="178001"/>
                </a:lnTo>
                <a:lnTo>
                  <a:pt x="3569893" y="193534"/>
                </a:lnTo>
                <a:lnTo>
                  <a:pt x="3559839" y="238885"/>
                </a:lnTo>
                <a:lnTo>
                  <a:pt x="3542574" y="273837"/>
                </a:lnTo>
                <a:lnTo>
                  <a:pt x="3518433" y="303873"/>
                </a:lnTo>
                <a:lnTo>
                  <a:pt x="3488396" y="328012"/>
                </a:lnTo>
                <a:lnTo>
                  <a:pt x="3453444" y="345275"/>
                </a:lnTo>
                <a:lnTo>
                  <a:pt x="3393392" y="354668"/>
                </a:lnTo>
                <a:lnTo>
                  <a:pt x="3351015" y="355842"/>
                </a:lnTo>
                <a:lnTo>
                  <a:pt x="3298545" y="356009"/>
                </a:lnTo>
                <a:close/>
              </a:path>
            </a:pathLst>
          </a:custGeom>
          <a:solidFill>
            <a:srgbClr val="FED4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13811098" y="6596657"/>
            <a:ext cx="2324735" cy="356235"/>
          </a:xfrm>
          <a:custGeom>
            <a:rect l="l" t="t" r="r" b="b"/>
            <a:pathLst>
              <a:path w="2324734" h="356234">
                <a:moveTo>
                  <a:pt x="2052464" y="356009"/>
                </a:moveTo>
                <a:lnTo>
                  <a:pt x="272071" y="356009"/>
                </a:lnTo>
                <a:lnTo>
                  <a:pt x="219556" y="355842"/>
                </a:lnTo>
                <a:lnTo>
                  <a:pt x="177179" y="354668"/>
                </a:lnTo>
                <a:lnTo>
                  <a:pt x="117127" y="345275"/>
                </a:lnTo>
                <a:lnTo>
                  <a:pt x="82175" y="328012"/>
                </a:lnTo>
                <a:lnTo>
                  <a:pt x="52138" y="303873"/>
                </a:lnTo>
                <a:lnTo>
                  <a:pt x="27997" y="273837"/>
                </a:lnTo>
                <a:lnTo>
                  <a:pt x="10732" y="238885"/>
                </a:lnTo>
                <a:lnTo>
                  <a:pt x="678" y="193534"/>
                </a:lnTo>
                <a:lnTo>
                  <a:pt x="0" y="178008"/>
                </a:lnTo>
                <a:lnTo>
                  <a:pt x="678" y="162476"/>
                </a:lnTo>
                <a:lnTo>
                  <a:pt x="10732" y="117124"/>
                </a:lnTo>
                <a:lnTo>
                  <a:pt x="27997" y="82172"/>
                </a:lnTo>
                <a:lnTo>
                  <a:pt x="52138" y="52136"/>
                </a:lnTo>
                <a:lnTo>
                  <a:pt x="82175" y="27997"/>
                </a:lnTo>
                <a:lnTo>
                  <a:pt x="117127" y="10734"/>
                </a:lnTo>
                <a:lnTo>
                  <a:pt x="177179" y="1341"/>
                </a:lnTo>
                <a:lnTo>
                  <a:pt x="219556" y="167"/>
                </a:lnTo>
                <a:lnTo>
                  <a:pt x="272106" y="0"/>
                </a:lnTo>
                <a:lnTo>
                  <a:pt x="2052429" y="0"/>
                </a:lnTo>
                <a:lnTo>
                  <a:pt x="2104979" y="167"/>
                </a:lnTo>
                <a:lnTo>
                  <a:pt x="2147357" y="1341"/>
                </a:lnTo>
                <a:lnTo>
                  <a:pt x="2207409" y="10734"/>
                </a:lnTo>
                <a:lnTo>
                  <a:pt x="2242361" y="27997"/>
                </a:lnTo>
                <a:lnTo>
                  <a:pt x="2272397" y="52136"/>
                </a:lnTo>
                <a:lnTo>
                  <a:pt x="2296539" y="82172"/>
                </a:lnTo>
                <a:lnTo>
                  <a:pt x="2313803" y="117124"/>
                </a:lnTo>
                <a:lnTo>
                  <a:pt x="2323857" y="162476"/>
                </a:lnTo>
                <a:lnTo>
                  <a:pt x="2324536" y="178001"/>
                </a:lnTo>
                <a:lnTo>
                  <a:pt x="2323857" y="193534"/>
                </a:lnTo>
                <a:lnTo>
                  <a:pt x="2313803" y="238885"/>
                </a:lnTo>
                <a:lnTo>
                  <a:pt x="2296539" y="273837"/>
                </a:lnTo>
                <a:lnTo>
                  <a:pt x="2272397" y="303873"/>
                </a:lnTo>
                <a:lnTo>
                  <a:pt x="2242361" y="328012"/>
                </a:lnTo>
                <a:lnTo>
                  <a:pt x="2207409" y="345275"/>
                </a:lnTo>
                <a:lnTo>
                  <a:pt x="2147357" y="354668"/>
                </a:lnTo>
                <a:lnTo>
                  <a:pt x="2104979" y="355842"/>
                </a:lnTo>
                <a:lnTo>
                  <a:pt x="2052464" y="356009"/>
                </a:lnTo>
                <a:close/>
              </a:path>
            </a:pathLst>
          </a:custGeom>
          <a:solidFill>
            <a:srgbClr val="FED4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3811098" y="7162085"/>
            <a:ext cx="1864360" cy="356235"/>
          </a:xfrm>
          <a:custGeom>
            <a:rect l="l" t="t" r="r" b="b"/>
            <a:pathLst>
              <a:path w="1864357" h="356234">
                <a:moveTo>
                  <a:pt x="1591716" y="356010"/>
                </a:moveTo>
                <a:lnTo>
                  <a:pt x="272100" y="356010"/>
                </a:lnTo>
                <a:lnTo>
                  <a:pt x="219556" y="355842"/>
                </a:lnTo>
                <a:lnTo>
                  <a:pt x="177179" y="354668"/>
                </a:lnTo>
                <a:lnTo>
                  <a:pt x="117127" y="345275"/>
                </a:lnTo>
                <a:lnTo>
                  <a:pt x="82175" y="328012"/>
                </a:lnTo>
                <a:lnTo>
                  <a:pt x="52138" y="303873"/>
                </a:lnTo>
                <a:lnTo>
                  <a:pt x="27997" y="273837"/>
                </a:lnTo>
                <a:lnTo>
                  <a:pt x="10732" y="238885"/>
                </a:lnTo>
                <a:lnTo>
                  <a:pt x="678" y="193534"/>
                </a:lnTo>
                <a:lnTo>
                  <a:pt x="0" y="178008"/>
                </a:lnTo>
                <a:lnTo>
                  <a:pt x="678" y="162476"/>
                </a:lnTo>
                <a:lnTo>
                  <a:pt x="10732" y="117124"/>
                </a:lnTo>
                <a:lnTo>
                  <a:pt x="27997" y="82172"/>
                </a:lnTo>
                <a:lnTo>
                  <a:pt x="52138" y="52136"/>
                </a:lnTo>
                <a:lnTo>
                  <a:pt x="82175" y="27997"/>
                </a:lnTo>
                <a:lnTo>
                  <a:pt x="117127" y="10734"/>
                </a:lnTo>
                <a:lnTo>
                  <a:pt x="177179" y="1341"/>
                </a:lnTo>
                <a:lnTo>
                  <a:pt x="219556" y="167"/>
                </a:lnTo>
                <a:lnTo>
                  <a:pt x="272096" y="0"/>
                </a:lnTo>
                <a:lnTo>
                  <a:pt x="1591721" y="0"/>
                </a:lnTo>
                <a:lnTo>
                  <a:pt x="1644260" y="167"/>
                </a:lnTo>
                <a:lnTo>
                  <a:pt x="1686638" y="1341"/>
                </a:lnTo>
                <a:lnTo>
                  <a:pt x="1746690" y="10734"/>
                </a:lnTo>
                <a:lnTo>
                  <a:pt x="1781642" y="27997"/>
                </a:lnTo>
                <a:lnTo>
                  <a:pt x="1811678" y="52136"/>
                </a:lnTo>
                <a:lnTo>
                  <a:pt x="1835820" y="82172"/>
                </a:lnTo>
                <a:lnTo>
                  <a:pt x="1853084" y="117124"/>
                </a:lnTo>
                <a:lnTo>
                  <a:pt x="1863138" y="162476"/>
                </a:lnTo>
                <a:lnTo>
                  <a:pt x="1863817" y="178001"/>
                </a:lnTo>
                <a:lnTo>
                  <a:pt x="1863138" y="193534"/>
                </a:lnTo>
                <a:lnTo>
                  <a:pt x="1853084" y="238885"/>
                </a:lnTo>
                <a:lnTo>
                  <a:pt x="1835820" y="273837"/>
                </a:lnTo>
                <a:lnTo>
                  <a:pt x="1811678" y="303873"/>
                </a:lnTo>
                <a:lnTo>
                  <a:pt x="1781642" y="328012"/>
                </a:lnTo>
                <a:lnTo>
                  <a:pt x="1746690" y="345275"/>
                </a:lnTo>
                <a:lnTo>
                  <a:pt x="1686638" y="354668"/>
                </a:lnTo>
                <a:lnTo>
                  <a:pt x="1644260" y="355842"/>
                </a:lnTo>
                <a:lnTo>
                  <a:pt x="1591716" y="356010"/>
                </a:lnTo>
                <a:close/>
              </a:path>
            </a:pathLst>
          </a:custGeom>
          <a:solidFill>
            <a:srgbClr val="FED4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3811098" y="7727513"/>
            <a:ext cx="1706880" cy="356235"/>
          </a:xfrm>
          <a:custGeom>
            <a:rect l="l" t="t" r="r" b="b"/>
            <a:pathLst>
              <a:path w="1706880" h="356234">
                <a:moveTo>
                  <a:pt x="1434652" y="356009"/>
                </a:moveTo>
                <a:lnTo>
                  <a:pt x="272101" y="356009"/>
                </a:lnTo>
                <a:lnTo>
                  <a:pt x="219556" y="355842"/>
                </a:lnTo>
                <a:lnTo>
                  <a:pt x="177179" y="354668"/>
                </a:lnTo>
                <a:lnTo>
                  <a:pt x="117127" y="345275"/>
                </a:lnTo>
                <a:lnTo>
                  <a:pt x="82175" y="328012"/>
                </a:lnTo>
                <a:lnTo>
                  <a:pt x="52138" y="303873"/>
                </a:lnTo>
                <a:lnTo>
                  <a:pt x="27997" y="273837"/>
                </a:lnTo>
                <a:lnTo>
                  <a:pt x="10732" y="238885"/>
                </a:lnTo>
                <a:lnTo>
                  <a:pt x="678" y="193533"/>
                </a:lnTo>
                <a:lnTo>
                  <a:pt x="0" y="178008"/>
                </a:lnTo>
                <a:lnTo>
                  <a:pt x="678" y="162475"/>
                </a:lnTo>
                <a:lnTo>
                  <a:pt x="10732" y="117124"/>
                </a:lnTo>
                <a:lnTo>
                  <a:pt x="27997" y="82171"/>
                </a:lnTo>
                <a:lnTo>
                  <a:pt x="52138" y="52136"/>
                </a:lnTo>
                <a:lnTo>
                  <a:pt x="82175" y="27996"/>
                </a:lnTo>
                <a:lnTo>
                  <a:pt x="117127" y="10734"/>
                </a:lnTo>
                <a:lnTo>
                  <a:pt x="177179" y="1341"/>
                </a:lnTo>
                <a:lnTo>
                  <a:pt x="219556" y="167"/>
                </a:lnTo>
                <a:lnTo>
                  <a:pt x="272050" y="0"/>
                </a:lnTo>
                <a:lnTo>
                  <a:pt x="1434703" y="0"/>
                </a:lnTo>
                <a:lnTo>
                  <a:pt x="1487197" y="167"/>
                </a:lnTo>
                <a:lnTo>
                  <a:pt x="1529574" y="1341"/>
                </a:lnTo>
                <a:lnTo>
                  <a:pt x="1589626" y="10734"/>
                </a:lnTo>
                <a:lnTo>
                  <a:pt x="1624578" y="27996"/>
                </a:lnTo>
                <a:lnTo>
                  <a:pt x="1654615" y="52136"/>
                </a:lnTo>
                <a:lnTo>
                  <a:pt x="1678756" y="82171"/>
                </a:lnTo>
                <a:lnTo>
                  <a:pt x="1696021" y="117124"/>
                </a:lnTo>
                <a:lnTo>
                  <a:pt x="1706075" y="162475"/>
                </a:lnTo>
                <a:lnTo>
                  <a:pt x="1706754" y="178001"/>
                </a:lnTo>
                <a:lnTo>
                  <a:pt x="1706075" y="193533"/>
                </a:lnTo>
                <a:lnTo>
                  <a:pt x="1696021" y="238885"/>
                </a:lnTo>
                <a:lnTo>
                  <a:pt x="1678756" y="273837"/>
                </a:lnTo>
                <a:lnTo>
                  <a:pt x="1654615" y="303873"/>
                </a:lnTo>
                <a:lnTo>
                  <a:pt x="1624578" y="328012"/>
                </a:lnTo>
                <a:lnTo>
                  <a:pt x="1589626" y="345275"/>
                </a:lnTo>
                <a:lnTo>
                  <a:pt x="1529574" y="354668"/>
                </a:lnTo>
                <a:lnTo>
                  <a:pt x="1487197" y="355842"/>
                </a:lnTo>
                <a:lnTo>
                  <a:pt x="1434652" y="356009"/>
                </a:lnTo>
                <a:close/>
              </a:path>
            </a:pathLst>
          </a:custGeom>
          <a:solidFill>
            <a:srgbClr val="FED4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13811098" y="8292941"/>
            <a:ext cx="1089025" cy="356235"/>
          </a:xfrm>
          <a:custGeom>
            <a:rect l="l" t="t" r="r" b="b"/>
            <a:pathLst>
              <a:path w="1089025" h="356234">
                <a:moveTo>
                  <a:pt x="816869" y="356009"/>
                </a:moveTo>
                <a:lnTo>
                  <a:pt x="272102" y="356009"/>
                </a:lnTo>
                <a:lnTo>
                  <a:pt x="219556" y="355842"/>
                </a:lnTo>
                <a:lnTo>
                  <a:pt x="177179" y="354668"/>
                </a:lnTo>
                <a:lnTo>
                  <a:pt x="117127" y="345275"/>
                </a:lnTo>
                <a:lnTo>
                  <a:pt x="82175" y="328012"/>
                </a:lnTo>
                <a:lnTo>
                  <a:pt x="52138" y="303873"/>
                </a:lnTo>
                <a:lnTo>
                  <a:pt x="27997" y="273837"/>
                </a:lnTo>
                <a:lnTo>
                  <a:pt x="10732" y="238885"/>
                </a:lnTo>
                <a:lnTo>
                  <a:pt x="678" y="193533"/>
                </a:lnTo>
                <a:lnTo>
                  <a:pt x="0" y="178008"/>
                </a:lnTo>
                <a:lnTo>
                  <a:pt x="678" y="162475"/>
                </a:lnTo>
                <a:lnTo>
                  <a:pt x="10732" y="117124"/>
                </a:lnTo>
                <a:lnTo>
                  <a:pt x="27997" y="82172"/>
                </a:lnTo>
                <a:lnTo>
                  <a:pt x="52138" y="52136"/>
                </a:lnTo>
                <a:lnTo>
                  <a:pt x="82175" y="27997"/>
                </a:lnTo>
                <a:lnTo>
                  <a:pt x="117127" y="10734"/>
                </a:lnTo>
                <a:lnTo>
                  <a:pt x="177179" y="1341"/>
                </a:lnTo>
                <a:lnTo>
                  <a:pt x="219556" y="167"/>
                </a:lnTo>
                <a:lnTo>
                  <a:pt x="272079" y="0"/>
                </a:lnTo>
                <a:lnTo>
                  <a:pt x="816892" y="0"/>
                </a:lnTo>
                <a:lnTo>
                  <a:pt x="869415" y="167"/>
                </a:lnTo>
                <a:lnTo>
                  <a:pt x="911792" y="1341"/>
                </a:lnTo>
                <a:lnTo>
                  <a:pt x="971844" y="10734"/>
                </a:lnTo>
                <a:lnTo>
                  <a:pt x="1006796" y="27997"/>
                </a:lnTo>
                <a:lnTo>
                  <a:pt x="1036833" y="52136"/>
                </a:lnTo>
                <a:lnTo>
                  <a:pt x="1060974" y="82172"/>
                </a:lnTo>
                <a:lnTo>
                  <a:pt x="1078239" y="117124"/>
                </a:lnTo>
                <a:lnTo>
                  <a:pt x="1088293" y="162475"/>
                </a:lnTo>
                <a:lnTo>
                  <a:pt x="1088971" y="178001"/>
                </a:lnTo>
                <a:lnTo>
                  <a:pt x="1088293" y="193533"/>
                </a:lnTo>
                <a:lnTo>
                  <a:pt x="1078239" y="238885"/>
                </a:lnTo>
                <a:lnTo>
                  <a:pt x="1060974" y="273837"/>
                </a:lnTo>
                <a:lnTo>
                  <a:pt x="1036833" y="303873"/>
                </a:lnTo>
                <a:lnTo>
                  <a:pt x="1006796" y="328012"/>
                </a:lnTo>
                <a:lnTo>
                  <a:pt x="971844" y="345275"/>
                </a:lnTo>
                <a:lnTo>
                  <a:pt x="911792" y="354668"/>
                </a:lnTo>
                <a:lnTo>
                  <a:pt x="869415" y="355842"/>
                </a:lnTo>
                <a:lnTo>
                  <a:pt x="816869" y="356009"/>
                </a:lnTo>
                <a:close/>
              </a:path>
            </a:pathLst>
          </a:custGeom>
          <a:solidFill>
            <a:srgbClr val="FED4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13811098" y="8858369"/>
            <a:ext cx="314325" cy="356235"/>
          </a:xfrm>
          <a:custGeom>
            <a:rect l="l" t="t" r="r" b="b"/>
            <a:pathLst>
              <a:path w="314325" h="356234">
                <a:moveTo>
                  <a:pt x="157067" y="356009"/>
                </a:moveTo>
                <a:lnTo>
                  <a:pt x="116425" y="349948"/>
                </a:lnTo>
                <a:lnTo>
                  <a:pt x="72504" y="328012"/>
                </a:lnTo>
                <a:lnTo>
                  <a:pt x="24704" y="273837"/>
                </a:lnTo>
                <a:lnTo>
                  <a:pt x="9475" y="238885"/>
                </a:lnTo>
                <a:lnTo>
                  <a:pt x="598" y="193534"/>
                </a:lnTo>
                <a:lnTo>
                  <a:pt x="0" y="178009"/>
                </a:lnTo>
                <a:lnTo>
                  <a:pt x="598" y="162476"/>
                </a:lnTo>
                <a:lnTo>
                  <a:pt x="9475" y="117124"/>
                </a:lnTo>
                <a:lnTo>
                  <a:pt x="24704" y="82172"/>
                </a:lnTo>
                <a:lnTo>
                  <a:pt x="72504" y="27997"/>
                </a:lnTo>
                <a:lnTo>
                  <a:pt x="116425" y="6061"/>
                </a:lnTo>
                <a:lnTo>
                  <a:pt x="157063" y="0"/>
                </a:lnTo>
                <a:lnTo>
                  <a:pt x="170765" y="678"/>
                </a:lnTo>
                <a:lnTo>
                  <a:pt x="210778" y="10734"/>
                </a:lnTo>
                <a:lnTo>
                  <a:pt x="268123" y="52136"/>
                </a:lnTo>
                <a:lnTo>
                  <a:pt x="304650" y="117124"/>
                </a:lnTo>
                <a:lnTo>
                  <a:pt x="313527" y="162476"/>
                </a:lnTo>
                <a:lnTo>
                  <a:pt x="314126" y="178001"/>
                </a:lnTo>
                <a:lnTo>
                  <a:pt x="313527" y="193534"/>
                </a:lnTo>
                <a:lnTo>
                  <a:pt x="304650" y="238885"/>
                </a:lnTo>
                <a:lnTo>
                  <a:pt x="289421" y="273837"/>
                </a:lnTo>
                <a:lnTo>
                  <a:pt x="241621" y="328012"/>
                </a:lnTo>
                <a:lnTo>
                  <a:pt x="197700" y="349948"/>
                </a:lnTo>
                <a:lnTo>
                  <a:pt x="157067" y="356009"/>
                </a:lnTo>
                <a:close/>
              </a:path>
            </a:pathLst>
          </a:custGeom>
          <a:solidFill>
            <a:srgbClr val="FED4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13811098" y="9423796"/>
            <a:ext cx="314325" cy="356235"/>
          </a:xfrm>
          <a:custGeom>
            <a:rect l="l" t="t" r="r" b="b"/>
            <a:pathLst>
              <a:path w="314325" h="356234">
                <a:moveTo>
                  <a:pt x="157064" y="356010"/>
                </a:moveTo>
                <a:lnTo>
                  <a:pt x="116425" y="349948"/>
                </a:lnTo>
                <a:lnTo>
                  <a:pt x="72504" y="328012"/>
                </a:lnTo>
                <a:lnTo>
                  <a:pt x="24704" y="273837"/>
                </a:lnTo>
                <a:lnTo>
                  <a:pt x="9475" y="238885"/>
                </a:lnTo>
                <a:lnTo>
                  <a:pt x="598" y="193534"/>
                </a:lnTo>
                <a:lnTo>
                  <a:pt x="0" y="178009"/>
                </a:lnTo>
                <a:lnTo>
                  <a:pt x="598" y="162476"/>
                </a:lnTo>
                <a:lnTo>
                  <a:pt x="9475" y="117124"/>
                </a:lnTo>
                <a:lnTo>
                  <a:pt x="24704" y="82172"/>
                </a:lnTo>
                <a:lnTo>
                  <a:pt x="72504" y="27997"/>
                </a:lnTo>
                <a:lnTo>
                  <a:pt x="116425" y="6061"/>
                </a:lnTo>
                <a:lnTo>
                  <a:pt x="157063" y="0"/>
                </a:lnTo>
                <a:lnTo>
                  <a:pt x="170765" y="678"/>
                </a:lnTo>
                <a:lnTo>
                  <a:pt x="210778" y="10734"/>
                </a:lnTo>
                <a:lnTo>
                  <a:pt x="268123" y="52136"/>
                </a:lnTo>
                <a:lnTo>
                  <a:pt x="304650" y="117124"/>
                </a:lnTo>
                <a:lnTo>
                  <a:pt x="313527" y="162476"/>
                </a:lnTo>
                <a:lnTo>
                  <a:pt x="314126" y="178001"/>
                </a:lnTo>
                <a:lnTo>
                  <a:pt x="313527" y="193534"/>
                </a:lnTo>
                <a:lnTo>
                  <a:pt x="304650" y="238885"/>
                </a:lnTo>
                <a:lnTo>
                  <a:pt x="289421" y="273837"/>
                </a:lnTo>
                <a:lnTo>
                  <a:pt x="241621" y="328012"/>
                </a:lnTo>
                <a:lnTo>
                  <a:pt x="197700" y="349948"/>
                </a:lnTo>
                <a:lnTo>
                  <a:pt x="157064" y="356010"/>
                </a:lnTo>
                <a:close/>
              </a:path>
            </a:pathLst>
          </a:custGeom>
          <a:solidFill>
            <a:srgbClr val="FED4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4368485" y="7121050"/>
            <a:ext cx="709295" cy="220979"/>
          </a:xfrm>
          <a:custGeom>
            <a:rect l="l" t="t" r="r" b="b"/>
            <a:pathLst>
              <a:path w="709295" h="220977">
                <a:moveTo>
                  <a:pt x="20864" y="0"/>
                </a:moveTo>
                <a:lnTo>
                  <a:pt x="15028" y="28461"/>
                </a:lnTo>
                <a:lnTo>
                  <a:pt x="9605" y="57002"/>
                </a:lnTo>
                <a:lnTo>
                  <a:pt x="4596" y="85619"/>
                </a:lnTo>
                <a:lnTo>
                  <a:pt x="0" y="114307"/>
                </a:lnTo>
                <a:lnTo>
                  <a:pt x="695420" y="220572"/>
                </a:lnTo>
                <a:lnTo>
                  <a:pt x="698408" y="201923"/>
                </a:lnTo>
                <a:lnTo>
                  <a:pt x="701665" y="183320"/>
                </a:lnTo>
                <a:lnTo>
                  <a:pt x="705190" y="164765"/>
                </a:lnTo>
                <a:lnTo>
                  <a:pt x="708983" y="146263"/>
                </a:lnTo>
                <a:lnTo>
                  <a:pt x="20864" y="0"/>
                </a:lnTo>
                <a:close/>
              </a:path>
            </a:pathLst>
          </a:custGeom>
          <a:solidFill>
            <a:srgbClr val="F3640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4353564" y="7235357"/>
            <a:ext cx="710565" cy="186690"/>
          </a:xfrm>
          <a:custGeom>
            <a:rect l="l" t="t" r="r" b="b"/>
            <a:pathLst>
              <a:path w="710564" h="186690">
                <a:moveTo>
                  <a:pt x="14921" y="0"/>
                </a:moveTo>
                <a:lnTo>
                  <a:pt x="10481" y="30628"/>
                </a:lnTo>
                <a:lnTo>
                  <a:pt x="6514" y="61319"/>
                </a:lnTo>
                <a:lnTo>
                  <a:pt x="3020" y="92068"/>
                </a:lnTo>
                <a:lnTo>
                  <a:pt x="0" y="122868"/>
                </a:lnTo>
                <a:lnTo>
                  <a:pt x="700642" y="186138"/>
                </a:lnTo>
                <a:lnTo>
                  <a:pt x="702605" y="166116"/>
                </a:lnTo>
                <a:lnTo>
                  <a:pt x="704877" y="146127"/>
                </a:lnTo>
                <a:lnTo>
                  <a:pt x="707455" y="126175"/>
                </a:lnTo>
                <a:lnTo>
                  <a:pt x="710341" y="106264"/>
                </a:lnTo>
                <a:lnTo>
                  <a:pt x="14921" y="0"/>
                </a:lnTo>
                <a:close/>
              </a:path>
            </a:pathLst>
          </a:custGeom>
          <a:solidFill>
            <a:srgbClr val="CA162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4353564" y="7235357"/>
            <a:ext cx="710565" cy="123189"/>
          </a:xfrm>
          <a:custGeom>
            <a:rect l="l" t="t" r="r" b="b"/>
            <a:pathLst>
              <a:path w="710564" h="123188">
                <a:moveTo>
                  <a:pt x="710341" y="106264"/>
                </a:moveTo>
                <a:lnTo>
                  <a:pt x="14920" y="0"/>
                </a:lnTo>
                <a:lnTo>
                  <a:pt x="10481" y="30628"/>
                </a:lnTo>
                <a:lnTo>
                  <a:pt x="6514" y="61319"/>
                </a:lnTo>
                <a:lnTo>
                  <a:pt x="3020" y="92068"/>
                </a:lnTo>
                <a:lnTo>
                  <a:pt x="0" y="122868"/>
                </a:lnTo>
              </a:path>
            </a:pathLst>
          </a:custGeom>
          <a:ln w="10470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4345521" y="7358226"/>
            <a:ext cx="711835" cy="402590"/>
          </a:xfrm>
          <a:custGeom>
            <a:rect l="l" t="t" r="r" b="b"/>
            <a:pathLst>
              <a:path w="711835" h="402590">
                <a:moveTo>
                  <a:pt x="8043" y="0"/>
                </a:moveTo>
                <a:lnTo>
                  <a:pt x="4140" y="50244"/>
                </a:lnTo>
                <a:lnTo>
                  <a:pt x="1499" y="100546"/>
                </a:lnTo>
                <a:lnTo>
                  <a:pt x="119" y="150884"/>
                </a:lnTo>
                <a:lnTo>
                  <a:pt x="0" y="201232"/>
                </a:lnTo>
                <a:lnTo>
                  <a:pt x="1141" y="251567"/>
                </a:lnTo>
                <a:lnTo>
                  <a:pt x="3544" y="301866"/>
                </a:lnTo>
                <a:lnTo>
                  <a:pt x="7206" y="352104"/>
                </a:lnTo>
                <a:lnTo>
                  <a:pt x="12129" y="402258"/>
                </a:lnTo>
                <a:lnTo>
                  <a:pt x="711341" y="324769"/>
                </a:lnTo>
                <a:lnTo>
                  <a:pt x="706614" y="272575"/>
                </a:lnTo>
                <a:lnTo>
                  <a:pt x="703984" y="220265"/>
                </a:lnTo>
                <a:lnTo>
                  <a:pt x="703452" y="167902"/>
                </a:lnTo>
                <a:lnTo>
                  <a:pt x="705019" y="115549"/>
                </a:lnTo>
                <a:lnTo>
                  <a:pt x="708686" y="63270"/>
                </a:lnTo>
                <a:lnTo>
                  <a:pt x="8043" y="0"/>
                </a:lnTo>
                <a:close/>
              </a:path>
            </a:pathLst>
          </a:custGeom>
          <a:solidFill>
            <a:srgbClr val="FE82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4345521" y="7358226"/>
            <a:ext cx="709295" cy="402590"/>
          </a:xfrm>
          <a:custGeom>
            <a:rect l="l" t="t" r="r" b="b"/>
            <a:pathLst>
              <a:path w="709295" h="402590">
                <a:moveTo>
                  <a:pt x="708685" y="63270"/>
                </a:moveTo>
                <a:lnTo>
                  <a:pt x="8043" y="0"/>
                </a:lnTo>
                <a:lnTo>
                  <a:pt x="4140" y="50244"/>
                </a:lnTo>
                <a:lnTo>
                  <a:pt x="1499" y="100546"/>
                </a:lnTo>
                <a:lnTo>
                  <a:pt x="119" y="150884"/>
                </a:lnTo>
                <a:lnTo>
                  <a:pt x="0" y="201232"/>
                </a:lnTo>
                <a:lnTo>
                  <a:pt x="1141" y="251567"/>
                </a:lnTo>
                <a:lnTo>
                  <a:pt x="3544" y="301866"/>
                </a:lnTo>
                <a:lnTo>
                  <a:pt x="7207" y="352104"/>
                </a:lnTo>
                <a:lnTo>
                  <a:pt x="12129" y="402258"/>
                </a:lnTo>
              </a:path>
            </a:pathLst>
          </a:custGeom>
          <a:ln w="10470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4357650" y="7682995"/>
            <a:ext cx="1083945" cy="1292860"/>
          </a:xfrm>
          <a:custGeom>
            <a:rect l="l" t="t" r="r" b="b"/>
            <a:pathLst>
              <a:path w="1083945" h="1292859">
                <a:moveTo>
                  <a:pt x="699212" y="0"/>
                </a:moveTo>
                <a:lnTo>
                  <a:pt x="0" y="77489"/>
                </a:lnTo>
                <a:lnTo>
                  <a:pt x="6077" y="126768"/>
                </a:lnTo>
                <a:lnTo>
                  <a:pt x="13354" y="175783"/>
                </a:lnTo>
                <a:lnTo>
                  <a:pt x="21819" y="224514"/>
                </a:lnTo>
                <a:lnTo>
                  <a:pt x="31464" y="272942"/>
                </a:lnTo>
                <a:lnTo>
                  <a:pt x="42279" y="321046"/>
                </a:lnTo>
                <a:lnTo>
                  <a:pt x="54254" y="368807"/>
                </a:lnTo>
                <a:lnTo>
                  <a:pt x="67379" y="416205"/>
                </a:lnTo>
                <a:lnTo>
                  <a:pt x="81644" y="463220"/>
                </a:lnTo>
                <a:lnTo>
                  <a:pt x="97041" y="509832"/>
                </a:lnTo>
                <a:lnTo>
                  <a:pt x="113558" y="556020"/>
                </a:lnTo>
                <a:lnTo>
                  <a:pt x="131187" y="601766"/>
                </a:lnTo>
                <a:lnTo>
                  <a:pt x="149919" y="647050"/>
                </a:lnTo>
                <a:lnTo>
                  <a:pt x="169742" y="691851"/>
                </a:lnTo>
                <a:lnTo>
                  <a:pt x="190648" y="736149"/>
                </a:lnTo>
                <a:lnTo>
                  <a:pt x="212626" y="779925"/>
                </a:lnTo>
                <a:lnTo>
                  <a:pt x="235668" y="823158"/>
                </a:lnTo>
                <a:lnTo>
                  <a:pt x="259763" y="865830"/>
                </a:lnTo>
                <a:lnTo>
                  <a:pt x="284902" y="907919"/>
                </a:lnTo>
                <a:lnTo>
                  <a:pt x="311075" y="949407"/>
                </a:lnTo>
                <a:lnTo>
                  <a:pt x="338272" y="990273"/>
                </a:lnTo>
                <a:lnTo>
                  <a:pt x="366484" y="1030497"/>
                </a:lnTo>
                <a:lnTo>
                  <a:pt x="395701" y="1070059"/>
                </a:lnTo>
                <a:lnTo>
                  <a:pt x="425914" y="1108940"/>
                </a:lnTo>
                <a:lnTo>
                  <a:pt x="457111" y="1147119"/>
                </a:lnTo>
                <a:lnTo>
                  <a:pt x="489285" y="1184577"/>
                </a:lnTo>
                <a:lnTo>
                  <a:pt x="522425" y="1221294"/>
                </a:lnTo>
                <a:lnTo>
                  <a:pt x="556522" y="1257250"/>
                </a:lnTo>
                <a:lnTo>
                  <a:pt x="591566" y="1292425"/>
                </a:lnTo>
                <a:lnTo>
                  <a:pt x="1083775" y="789797"/>
                </a:lnTo>
                <a:lnTo>
                  <a:pt x="1048603" y="754008"/>
                </a:lnTo>
                <a:lnTo>
                  <a:pt x="1014930" y="717007"/>
                </a:lnTo>
                <a:lnTo>
                  <a:pt x="982778" y="678843"/>
                </a:lnTo>
                <a:lnTo>
                  <a:pt x="952171" y="639566"/>
                </a:lnTo>
                <a:lnTo>
                  <a:pt x="923133" y="599224"/>
                </a:lnTo>
                <a:lnTo>
                  <a:pt x="895689" y="557865"/>
                </a:lnTo>
                <a:lnTo>
                  <a:pt x="869860" y="515538"/>
                </a:lnTo>
                <a:lnTo>
                  <a:pt x="845672" y="472293"/>
                </a:lnTo>
                <a:lnTo>
                  <a:pt x="823148" y="428177"/>
                </a:lnTo>
                <a:lnTo>
                  <a:pt x="802311" y="383239"/>
                </a:lnTo>
                <a:lnTo>
                  <a:pt x="783185" y="337529"/>
                </a:lnTo>
                <a:lnTo>
                  <a:pt x="765795" y="291094"/>
                </a:lnTo>
                <a:lnTo>
                  <a:pt x="750163" y="243983"/>
                </a:lnTo>
                <a:lnTo>
                  <a:pt x="736313" y="196246"/>
                </a:lnTo>
                <a:lnTo>
                  <a:pt x="724269" y="147930"/>
                </a:lnTo>
                <a:lnTo>
                  <a:pt x="714055" y="99084"/>
                </a:lnTo>
                <a:lnTo>
                  <a:pt x="705695" y="49758"/>
                </a:lnTo>
                <a:lnTo>
                  <a:pt x="699212" y="0"/>
                </a:lnTo>
                <a:close/>
              </a:path>
            </a:pathLst>
          </a:custGeom>
          <a:solidFill>
            <a:srgbClr val="FD961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4357651" y="7682995"/>
            <a:ext cx="699770" cy="1292860"/>
          </a:xfrm>
          <a:custGeom>
            <a:rect l="l" t="t" r="r" b="b"/>
            <a:pathLst>
              <a:path w="699770" h="1292859">
                <a:moveTo>
                  <a:pt x="699211" y="0"/>
                </a:moveTo>
                <a:lnTo>
                  <a:pt x="0" y="77489"/>
                </a:lnTo>
                <a:lnTo>
                  <a:pt x="6077" y="126768"/>
                </a:lnTo>
                <a:lnTo>
                  <a:pt x="13354" y="175783"/>
                </a:lnTo>
                <a:lnTo>
                  <a:pt x="21819" y="224514"/>
                </a:lnTo>
                <a:lnTo>
                  <a:pt x="31464" y="272942"/>
                </a:lnTo>
                <a:lnTo>
                  <a:pt x="42279" y="321046"/>
                </a:lnTo>
                <a:lnTo>
                  <a:pt x="54253" y="368807"/>
                </a:lnTo>
                <a:lnTo>
                  <a:pt x="67378" y="416205"/>
                </a:lnTo>
                <a:lnTo>
                  <a:pt x="81643" y="463220"/>
                </a:lnTo>
                <a:lnTo>
                  <a:pt x="97040" y="509831"/>
                </a:lnTo>
                <a:lnTo>
                  <a:pt x="113557" y="556020"/>
                </a:lnTo>
                <a:lnTo>
                  <a:pt x="131187" y="601766"/>
                </a:lnTo>
                <a:lnTo>
                  <a:pt x="149918" y="647050"/>
                </a:lnTo>
                <a:lnTo>
                  <a:pt x="169741" y="691850"/>
                </a:lnTo>
                <a:lnTo>
                  <a:pt x="190647" y="736149"/>
                </a:lnTo>
                <a:lnTo>
                  <a:pt x="212625" y="779925"/>
                </a:lnTo>
                <a:lnTo>
                  <a:pt x="235667" y="823158"/>
                </a:lnTo>
                <a:lnTo>
                  <a:pt x="259762" y="865830"/>
                </a:lnTo>
                <a:lnTo>
                  <a:pt x="284901" y="907919"/>
                </a:lnTo>
                <a:lnTo>
                  <a:pt x="311074" y="949407"/>
                </a:lnTo>
                <a:lnTo>
                  <a:pt x="338272" y="990273"/>
                </a:lnTo>
                <a:lnTo>
                  <a:pt x="366484" y="1030497"/>
                </a:lnTo>
                <a:lnTo>
                  <a:pt x="395701" y="1070059"/>
                </a:lnTo>
                <a:lnTo>
                  <a:pt x="425913" y="1108940"/>
                </a:lnTo>
                <a:lnTo>
                  <a:pt x="457111" y="1147119"/>
                </a:lnTo>
                <a:lnTo>
                  <a:pt x="489285" y="1184577"/>
                </a:lnTo>
                <a:lnTo>
                  <a:pt x="522425" y="1221294"/>
                </a:lnTo>
                <a:lnTo>
                  <a:pt x="556522" y="1257250"/>
                </a:lnTo>
                <a:lnTo>
                  <a:pt x="591565" y="1292424"/>
                </a:lnTo>
              </a:path>
            </a:pathLst>
          </a:custGeom>
          <a:ln w="10470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5327301" y="8344992"/>
            <a:ext cx="114300" cy="128270"/>
          </a:xfrm>
          <a:custGeom>
            <a:rect l="l" t="t" r="r" b="b"/>
            <a:pathLst>
              <a:path w="114300" h="128270">
                <a:moveTo>
                  <a:pt x="114123" y="127800"/>
                </a:moveTo>
                <a:lnTo>
                  <a:pt x="78953" y="92011"/>
                </a:lnTo>
                <a:lnTo>
                  <a:pt x="45279" y="55010"/>
                </a:lnTo>
                <a:lnTo>
                  <a:pt x="13127" y="16846"/>
                </a:lnTo>
                <a:lnTo>
                  <a:pt x="0" y="0"/>
                </a:lnTo>
              </a:path>
            </a:pathLst>
          </a:custGeom>
          <a:ln w="10470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4949216" y="7507880"/>
            <a:ext cx="3416935" cy="2042160"/>
          </a:xfrm>
          <a:custGeom>
            <a:rect l="l" t="t" r="r" b="b"/>
            <a:pathLst>
              <a:path w="3416934" h="2042157">
                <a:moveTo>
                  <a:pt x="492209" y="964913"/>
                </a:moveTo>
                <a:lnTo>
                  <a:pt x="0" y="1467540"/>
                </a:lnTo>
                <a:lnTo>
                  <a:pt x="34790" y="1500818"/>
                </a:lnTo>
                <a:lnTo>
                  <a:pt x="70166" y="1533101"/>
                </a:lnTo>
                <a:lnTo>
                  <a:pt x="106112" y="1564388"/>
                </a:lnTo>
                <a:lnTo>
                  <a:pt x="142608" y="1594680"/>
                </a:lnTo>
                <a:lnTo>
                  <a:pt x="179638" y="1623977"/>
                </a:lnTo>
                <a:lnTo>
                  <a:pt x="217183" y="1652278"/>
                </a:lnTo>
                <a:lnTo>
                  <a:pt x="255225" y="1679586"/>
                </a:lnTo>
                <a:lnTo>
                  <a:pt x="293747" y="1705898"/>
                </a:lnTo>
                <a:lnTo>
                  <a:pt x="332730" y="1731217"/>
                </a:lnTo>
                <a:lnTo>
                  <a:pt x="372158" y="1755541"/>
                </a:lnTo>
                <a:lnTo>
                  <a:pt x="412012" y="1778871"/>
                </a:lnTo>
                <a:lnTo>
                  <a:pt x="452274" y="1801208"/>
                </a:lnTo>
                <a:lnTo>
                  <a:pt x="492926" y="1822551"/>
                </a:lnTo>
                <a:lnTo>
                  <a:pt x="533952" y="1842900"/>
                </a:lnTo>
                <a:lnTo>
                  <a:pt x="575332" y="1862256"/>
                </a:lnTo>
                <a:lnTo>
                  <a:pt x="617050" y="1880620"/>
                </a:lnTo>
                <a:lnTo>
                  <a:pt x="659086" y="1897990"/>
                </a:lnTo>
                <a:lnTo>
                  <a:pt x="701425" y="1914368"/>
                </a:lnTo>
                <a:lnTo>
                  <a:pt x="744046" y="1929754"/>
                </a:lnTo>
                <a:lnTo>
                  <a:pt x="786934" y="1944147"/>
                </a:lnTo>
                <a:lnTo>
                  <a:pt x="830070" y="1957548"/>
                </a:lnTo>
                <a:lnTo>
                  <a:pt x="873435" y="1969957"/>
                </a:lnTo>
                <a:lnTo>
                  <a:pt x="917014" y="1981374"/>
                </a:lnTo>
                <a:lnTo>
                  <a:pt x="960786" y="1991800"/>
                </a:lnTo>
                <a:lnTo>
                  <a:pt x="1004736" y="2001235"/>
                </a:lnTo>
                <a:lnTo>
                  <a:pt x="1048844" y="2009678"/>
                </a:lnTo>
                <a:lnTo>
                  <a:pt x="1093093" y="2017131"/>
                </a:lnTo>
                <a:lnTo>
                  <a:pt x="1137466" y="2023593"/>
                </a:lnTo>
                <a:lnTo>
                  <a:pt x="1181944" y="2029064"/>
                </a:lnTo>
                <a:lnTo>
                  <a:pt x="1226510" y="2033544"/>
                </a:lnTo>
                <a:lnTo>
                  <a:pt x="1271146" y="2037035"/>
                </a:lnTo>
                <a:lnTo>
                  <a:pt x="1315833" y="2039535"/>
                </a:lnTo>
                <a:lnTo>
                  <a:pt x="1360555" y="2041046"/>
                </a:lnTo>
                <a:lnTo>
                  <a:pt x="1405293" y="2041567"/>
                </a:lnTo>
                <a:lnTo>
                  <a:pt x="1450030" y="2041099"/>
                </a:lnTo>
                <a:lnTo>
                  <a:pt x="1494747" y="2039641"/>
                </a:lnTo>
                <a:lnTo>
                  <a:pt x="1539428" y="2037194"/>
                </a:lnTo>
                <a:lnTo>
                  <a:pt x="1584053" y="2033758"/>
                </a:lnTo>
                <a:lnTo>
                  <a:pt x="1628606" y="2029334"/>
                </a:lnTo>
                <a:lnTo>
                  <a:pt x="1673068" y="2023921"/>
                </a:lnTo>
                <a:lnTo>
                  <a:pt x="1717422" y="2017519"/>
                </a:lnTo>
                <a:lnTo>
                  <a:pt x="1761649" y="2010130"/>
                </a:lnTo>
                <a:lnTo>
                  <a:pt x="1805733" y="2001752"/>
                </a:lnTo>
                <a:lnTo>
                  <a:pt x="1849655" y="1992387"/>
                </a:lnTo>
                <a:lnTo>
                  <a:pt x="1893397" y="1982034"/>
                </a:lnTo>
                <a:lnTo>
                  <a:pt x="1936942" y="1970693"/>
                </a:lnTo>
                <a:lnTo>
                  <a:pt x="1980271" y="1958366"/>
                </a:lnTo>
                <a:lnTo>
                  <a:pt x="2023368" y="1945051"/>
                </a:lnTo>
                <a:lnTo>
                  <a:pt x="2066213" y="1930750"/>
                </a:lnTo>
                <a:lnTo>
                  <a:pt x="2108790" y="1915462"/>
                </a:lnTo>
                <a:lnTo>
                  <a:pt x="2151080" y="1899187"/>
                </a:lnTo>
                <a:lnTo>
                  <a:pt x="2193066" y="1881926"/>
                </a:lnTo>
                <a:lnTo>
                  <a:pt x="2234730" y="1863679"/>
                </a:lnTo>
                <a:lnTo>
                  <a:pt x="2276053" y="1844446"/>
                </a:lnTo>
                <a:lnTo>
                  <a:pt x="2317019" y="1824227"/>
                </a:lnTo>
                <a:lnTo>
                  <a:pt x="2357610" y="1803023"/>
                </a:lnTo>
                <a:lnTo>
                  <a:pt x="2397806" y="1780833"/>
                </a:lnTo>
                <a:lnTo>
                  <a:pt x="2437592" y="1757659"/>
                </a:lnTo>
                <a:lnTo>
                  <a:pt x="2476948" y="1733499"/>
                </a:lnTo>
                <a:lnTo>
                  <a:pt x="2515858" y="1708354"/>
                </a:lnTo>
                <a:lnTo>
                  <a:pt x="2554303" y="1682225"/>
                </a:lnTo>
                <a:lnTo>
                  <a:pt x="2592265" y="1655111"/>
                </a:lnTo>
                <a:lnTo>
                  <a:pt x="2629727" y="1627013"/>
                </a:lnTo>
                <a:lnTo>
                  <a:pt x="2666671" y="1597931"/>
                </a:lnTo>
                <a:lnTo>
                  <a:pt x="2703079" y="1567866"/>
                </a:lnTo>
                <a:lnTo>
                  <a:pt x="2738933" y="1536816"/>
                </a:lnTo>
                <a:lnTo>
                  <a:pt x="2774215" y="1504783"/>
                </a:lnTo>
                <a:lnTo>
                  <a:pt x="2808908" y="1471767"/>
                </a:lnTo>
                <a:lnTo>
                  <a:pt x="2842994" y="1437767"/>
                </a:lnTo>
                <a:lnTo>
                  <a:pt x="2877701" y="1401429"/>
                </a:lnTo>
                <a:lnTo>
                  <a:pt x="2911410" y="1364325"/>
                </a:lnTo>
                <a:lnTo>
                  <a:pt x="2934228" y="1337917"/>
                </a:lnTo>
                <a:lnTo>
                  <a:pt x="1426865" y="1337917"/>
                </a:lnTo>
                <a:lnTo>
                  <a:pt x="1377121" y="1337742"/>
                </a:lnTo>
                <a:lnTo>
                  <a:pt x="1327593" y="1335686"/>
                </a:lnTo>
                <a:lnTo>
                  <a:pt x="1278330" y="1331768"/>
                </a:lnTo>
                <a:lnTo>
                  <a:pt x="1229380" y="1326007"/>
                </a:lnTo>
                <a:lnTo>
                  <a:pt x="1180792" y="1318422"/>
                </a:lnTo>
                <a:lnTo>
                  <a:pt x="1132615" y="1309034"/>
                </a:lnTo>
                <a:lnTo>
                  <a:pt x="1084896" y="1297861"/>
                </a:lnTo>
                <a:lnTo>
                  <a:pt x="1037685" y="1284923"/>
                </a:lnTo>
                <a:lnTo>
                  <a:pt x="991029" y="1270240"/>
                </a:lnTo>
                <a:lnTo>
                  <a:pt x="944979" y="1253829"/>
                </a:lnTo>
                <a:lnTo>
                  <a:pt x="899581" y="1235712"/>
                </a:lnTo>
                <a:lnTo>
                  <a:pt x="854885" y="1215907"/>
                </a:lnTo>
                <a:lnTo>
                  <a:pt x="810940" y="1194434"/>
                </a:lnTo>
                <a:lnTo>
                  <a:pt x="767793" y="1171311"/>
                </a:lnTo>
                <a:lnTo>
                  <a:pt x="725493" y="1146559"/>
                </a:lnTo>
                <a:lnTo>
                  <a:pt x="684090" y="1120197"/>
                </a:lnTo>
                <a:lnTo>
                  <a:pt x="643630" y="1092245"/>
                </a:lnTo>
                <a:lnTo>
                  <a:pt x="604164" y="1062720"/>
                </a:lnTo>
                <a:lnTo>
                  <a:pt x="565739" y="1031644"/>
                </a:lnTo>
                <a:lnTo>
                  <a:pt x="528405" y="999035"/>
                </a:lnTo>
                <a:lnTo>
                  <a:pt x="492209" y="964913"/>
                </a:lnTo>
                <a:close/>
              </a:path>
              <a:path w="3416934" h="2042157">
                <a:moveTo>
                  <a:pt x="3416778" y="0"/>
                </a:moveTo>
                <a:lnTo>
                  <a:pt x="2713370" y="10902"/>
                </a:lnTo>
                <a:lnTo>
                  <a:pt x="2713251" y="58821"/>
                </a:lnTo>
                <a:lnTo>
                  <a:pt x="2711421" y="106333"/>
                </a:lnTo>
                <a:lnTo>
                  <a:pt x="2707909" y="153407"/>
                </a:lnTo>
                <a:lnTo>
                  <a:pt x="2702729" y="200123"/>
                </a:lnTo>
                <a:lnTo>
                  <a:pt x="2695957" y="246120"/>
                </a:lnTo>
                <a:lnTo>
                  <a:pt x="2687575" y="291700"/>
                </a:lnTo>
                <a:lnTo>
                  <a:pt x="2677628" y="336722"/>
                </a:lnTo>
                <a:lnTo>
                  <a:pt x="2666144" y="381156"/>
                </a:lnTo>
                <a:lnTo>
                  <a:pt x="2653153" y="424972"/>
                </a:lnTo>
                <a:lnTo>
                  <a:pt x="2638683" y="468140"/>
                </a:lnTo>
                <a:lnTo>
                  <a:pt x="2622765" y="510630"/>
                </a:lnTo>
                <a:lnTo>
                  <a:pt x="2605427" y="552413"/>
                </a:lnTo>
                <a:lnTo>
                  <a:pt x="2586697" y="593458"/>
                </a:lnTo>
                <a:lnTo>
                  <a:pt x="2566606" y="633735"/>
                </a:lnTo>
                <a:lnTo>
                  <a:pt x="2545182" y="673214"/>
                </a:lnTo>
                <a:lnTo>
                  <a:pt x="2522454" y="711865"/>
                </a:lnTo>
                <a:lnTo>
                  <a:pt x="2498451" y="749659"/>
                </a:lnTo>
                <a:lnTo>
                  <a:pt x="2473203" y="786565"/>
                </a:lnTo>
                <a:lnTo>
                  <a:pt x="2446738" y="822554"/>
                </a:lnTo>
                <a:lnTo>
                  <a:pt x="2419086" y="857594"/>
                </a:lnTo>
                <a:lnTo>
                  <a:pt x="2390275" y="891657"/>
                </a:lnTo>
                <a:lnTo>
                  <a:pt x="2360335" y="924713"/>
                </a:lnTo>
                <a:lnTo>
                  <a:pt x="2329295" y="956730"/>
                </a:lnTo>
                <a:lnTo>
                  <a:pt x="2297183" y="987680"/>
                </a:lnTo>
                <a:lnTo>
                  <a:pt x="2264030" y="1017533"/>
                </a:lnTo>
                <a:lnTo>
                  <a:pt x="2229863" y="1046258"/>
                </a:lnTo>
                <a:lnTo>
                  <a:pt x="2194712" y="1073825"/>
                </a:lnTo>
                <a:lnTo>
                  <a:pt x="2158606" y="1100205"/>
                </a:lnTo>
                <a:lnTo>
                  <a:pt x="2121574" y="1125368"/>
                </a:lnTo>
                <a:lnTo>
                  <a:pt x="2083646" y="1149282"/>
                </a:lnTo>
                <a:lnTo>
                  <a:pt x="2044850" y="1171920"/>
                </a:lnTo>
                <a:lnTo>
                  <a:pt x="2005215" y="1193250"/>
                </a:lnTo>
                <a:lnTo>
                  <a:pt x="1964770" y="1213242"/>
                </a:lnTo>
                <a:lnTo>
                  <a:pt x="1923545" y="1231867"/>
                </a:lnTo>
                <a:lnTo>
                  <a:pt x="1881568" y="1249095"/>
                </a:lnTo>
                <a:lnTo>
                  <a:pt x="1838869" y="1264895"/>
                </a:lnTo>
                <a:lnTo>
                  <a:pt x="1795477" y="1279238"/>
                </a:lnTo>
                <a:lnTo>
                  <a:pt x="1751420" y="1292093"/>
                </a:lnTo>
                <a:lnTo>
                  <a:pt x="1706728" y="1303431"/>
                </a:lnTo>
                <a:lnTo>
                  <a:pt x="1661430" y="1313222"/>
                </a:lnTo>
                <a:lnTo>
                  <a:pt x="1615555" y="1321436"/>
                </a:lnTo>
                <a:lnTo>
                  <a:pt x="1569132" y="1328042"/>
                </a:lnTo>
                <a:lnTo>
                  <a:pt x="1522190" y="1333011"/>
                </a:lnTo>
                <a:lnTo>
                  <a:pt x="1474758" y="1336312"/>
                </a:lnTo>
                <a:lnTo>
                  <a:pt x="1426865" y="1337917"/>
                </a:lnTo>
                <a:lnTo>
                  <a:pt x="2934228" y="1337917"/>
                </a:lnTo>
                <a:lnTo>
                  <a:pt x="2975801" y="1287905"/>
                </a:lnTo>
                <a:lnTo>
                  <a:pt x="3006466" y="1248631"/>
                </a:lnTo>
                <a:lnTo>
                  <a:pt x="3036098" y="1208677"/>
                </a:lnTo>
                <a:lnTo>
                  <a:pt x="3064690" y="1168063"/>
                </a:lnTo>
                <a:lnTo>
                  <a:pt x="3092234" y="1126810"/>
                </a:lnTo>
                <a:lnTo>
                  <a:pt x="3118721" y="1084939"/>
                </a:lnTo>
                <a:lnTo>
                  <a:pt x="3144142" y="1042472"/>
                </a:lnTo>
                <a:lnTo>
                  <a:pt x="3168489" y="999429"/>
                </a:lnTo>
                <a:lnTo>
                  <a:pt x="3191754" y="955833"/>
                </a:lnTo>
                <a:lnTo>
                  <a:pt x="3213927" y="911703"/>
                </a:lnTo>
                <a:lnTo>
                  <a:pt x="3235002" y="867061"/>
                </a:lnTo>
                <a:lnTo>
                  <a:pt x="3254969" y="821927"/>
                </a:lnTo>
                <a:lnTo>
                  <a:pt x="3273820" y="776325"/>
                </a:lnTo>
                <a:lnTo>
                  <a:pt x="3291547" y="730273"/>
                </a:lnTo>
                <a:lnTo>
                  <a:pt x="3308140" y="683794"/>
                </a:lnTo>
                <a:lnTo>
                  <a:pt x="3323593" y="636908"/>
                </a:lnTo>
                <a:lnTo>
                  <a:pt x="3337895" y="589636"/>
                </a:lnTo>
                <a:lnTo>
                  <a:pt x="3351039" y="542001"/>
                </a:lnTo>
                <a:lnTo>
                  <a:pt x="3363017" y="494022"/>
                </a:lnTo>
                <a:lnTo>
                  <a:pt x="3373820" y="445721"/>
                </a:lnTo>
                <a:lnTo>
                  <a:pt x="3383439" y="397119"/>
                </a:lnTo>
                <a:lnTo>
                  <a:pt x="3391867" y="348237"/>
                </a:lnTo>
                <a:lnTo>
                  <a:pt x="3399094" y="299096"/>
                </a:lnTo>
                <a:lnTo>
                  <a:pt x="3405112" y="249718"/>
                </a:lnTo>
                <a:lnTo>
                  <a:pt x="3409921" y="200012"/>
                </a:lnTo>
                <a:lnTo>
                  <a:pt x="3413489" y="150333"/>
                </a:lnTo>
                <a:lnTo>
                  <a:pt x="3415831" y="100368"/>
                </a:lnTo>
                <a:lnTo>
                  <a:pt x="3416930" y="50250"/>
                </a:lnTo>
                <a:lnTo>
                  <a:pt x="3416778" y="0"/>
                </a:lnTo>
                <a:close/>
              </a:path>
            </a:pathLst>
          </a:custGeom>
          <a:solidFill>
            <a:srgbClr val="FEB12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4949218" y="8472794"/>
            <a:ext cx="744220" cy="965200"/>
          </a:xfrm>
          <a:custGeom>
            <a:rect l="l" t="t" r="r" b="b"/>
            <a:pathLst>
              <a:path w="744220" h="965200">
                <a:moveTo>
                  <a:pt x="492208" y="0"/>
                </a:moveTo>
                <a:lnTo>
                  <a:pt x="0" y="502626"/>
                </a:lnTo>
                <a:lnTo>
                  <a:pt x="34790" y="535904"/>
                </a:lnTo>
                <a:lnTo>
                  <a:pt x="70166" y="568187"/>
                </a:lnTo>
                <a:lnTo>
                  <a:pt x="106112" y="599474"/>
                </a:lnTo>
                <a:lnTo>
                  <a:pt x="142608" y="629766"/>
                </a:lnTo>
                <a:lnTo>
                  <a:pt x="179638" y="659062"/>
                </a:lnTo>
                <a:lnTo>
                  <a:pt x="217182" y="687364"/>
                </a:lnTo>
                <a:lnTo>
                  <a:pt x="255224" y="714671"/>
                </a:lnTo>
                <a:lnTo>
                  <a:pt x="293746" y="740984"/>
                </a:lnTo>
                <a:lnTo>
                  <a:pt x="332730" y="766303"/>
                </a:lnTo>
                <a:lnTo>
                  <a:pt x="372157" y="790627"/>
                </a:lnTo>
                <a:lnTo>
                  <a:pt x="412011" y="813957"/>
                </a:lnTo>
                <a:lnTo>
                  <a:pt x="452273" y="836294"/>
                </a:lnTo>
                <a:lnTo>
                  <a:pt x="492926" y="857636"/>
                </a:lnTo>
                <a:lnTo>
                  <a:pt x="533951" y="877986"/>
                </a:lnTo>
                <a:lnTo>
                  <a:pt x="575332" y="897342"/>
                </a:lnTo>
                <a:lnTo>
                  <a:pt x="617049" y="915706"/>
                </a:lnTo>
                <a:lnTo>
                  <a:pt x="659086" y="933076"/>
                </a:lnTo>
                <a:lnTo>
                  <a:pt x="701424" y="949454"/>
                </a:lnTo>
                <a:lnTo>
                  <a:pt x="744045" y="964839"/>
                </a:lnTo>
              </a:path>
            </a:pathLst>
          </a:custGeom>
          <a:ln w="10470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5441426" y="8472794"/>
            <a:ext cx="934719" cy="373380"/>
          </a:xfrm>
          <a:custGeom>
            <a:rect l="l" t="t" r="r" b="b"/>
            <a:pathLst>
              <a:path w="934719" h="373379">
                <a:moveTo>
                  <a:pt x="934662" y="373003"/>
                </a:moveTo>
                <a:lnTo>
                  <a:pt x="884912" y="372828"/>
                </a:lnTo>
                <a:lnTo>
                  <a:pt x="835384" y="370772"/>
                </a:lnTo>
                <a:lnTo>
                  <a:pt x="786121" y="366854"/>
                </a:lnTo>
                <a:lnTo>
                  <a:pt x="737171" y="361093"/>
                </a:lnTo>
                <a:lnTo>
                  <a:pt x="688583" y="353508"/>
                </a:lnTo>
                <a:lnTo>
                  <a:pt x="640406" y="344120"/>
                </a:lnTo>
                <a:lnTo>
                  <a:pt x="592687" y="332947"/>
                </a:lnTo>
                <a:lnTo>
                  <a:pt x="545476" y="320009"/>
                </a:lnTo>
                <a:lnTo>
                  <a:pt x="498820" y="305326"/>
                </a:lnTo>
                <a:lnTo>
                  <a:pt x="452770" y="288915"/>
                </a:lnTo>
                <a:lnTo>
                  <a:pt x="407372" y="270798"/>
                </a:lnTo>
                <a:lnTo>
                  <a:pt x="362676" y="250993"/>
                </a:lnTo>
                <a:lnTo>
                  <a:pt x="318731" y="229520"/>
                </a:lnTo>
                <a:lnTo>
                  <a:pt x="275584" y="206398"/>
                </a:lnTo>
                <a:lnTo>
                  <a:pt x="233284" y="181646"/>
                </a:lnTo>
                <a:lnTo>
                  <a:pt x="191881" y="155284"/>
                </a:lnTo>
                <a:lnTo>
                  <a:pt x="151421" y="127331"/>
                </a:lnTo>
                <a:lnTo>
                  <a:pt x="111955" y="97807"/>
                </a:lnTo>
                <a:lnTo>
                  <a:pt x="73530" y="66731"/>
                </a:lnTo>
                <a:lnTo>
                  <a:pt x="36196" y="34122"/>
                </a:lnTo>
                <a:lnTo>
                  <a:pt x="0" y="0"/>
                </a:lnTo>
              </a:path>
            </a:pathLst>
          </a:custGeom>
          <a:ln w="10470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6376088" y="7507880"/>
            <a:ext cx="1990089" cy="1337945"/>
          </a:xfrm>
          <a:custGeom>
            <a:rect l="l" t="t" r="r" b="b"/>
            <a:pathLst>
              <a:path w="1990089" h="1337945">
                <a:moveTo>
                  <a:pt x="1989906" y="0"/>
                </a:moveTo>
                <a:lnTo>
                  <a:pt x="1286499" y="10902"/>
                </a:lnTo>
                <a:lnTo>
                  <a:pt x="1286379" y="58821"/>
                </a:lnTo>
                <a:lnTo>
                  <a:pt x="1284549" y="106333"/>
                </a:lnTo>
                <a:lnTo>
                  <a:pt x="1281038" y="153407"/>
                </a:lnTo>
                <a:lnTo>
                  <a:pt x="1275873" y="200012"/>
                </a:lnTo>
                <a:lnTo>
                  <a:pt x="1269086" y="246120"/>
                </a:lnTo>
                <a:lnTo>
                  <a:pt x="1260704" y="291700"/>
                </a:lnTo>
                <a:lnTo>
                  <a:pt x="1250756" y="336722"/>
                </a:lnTo>
                <a:lnTo>
                  <a:pt x="1239272" y="381156"/>
                </a:lnTo>
                <a:lnTo>
                  <a:pt x="1226281" y="424972"/>
                </a:lnTo>
                <a:lnTo>
                  <a:pt x="1211812" y="468140"/>
                </a:lnTo>
                <a:lnTo>
                  <a:pt x="1195893" y="510630"/>
                </a:lnTo>
                <a:lnTo>
                  <a:pt x="1178555" y="552413"/>
                </a:lnTo>
                <a:lnTo>
                  <a:pt x="1159826" y="593458"/>
                </a:lnTo>
                <a:lnTo>
                  <a:pt x="1139734" y="633735"/>
                </a:lnTo>
                <a:lnTo>
                  <a:pt x="1118310" y="673214"/>
                </a:lnTo>
                <a:lnTo>
                  <a:pt x="1095583" y="711866"/>
                </a:lnTo>
                <a:lnTo>
                  <a:pt x="1071580" y="749659"/>
                </a:lnTo>
                <a:lnTo>
                  <a:pt x="1046332" y="786565"/>
                </a:lnTo>
                <a:lnTo>
                  <a:pt x="1019867" y="822554"/>
                </a:lnTo>
                <a:lnTo>
                  <a:pt x="992215" y="857595"/>
                </a:lnTo>
                <a:lnTo>
                  <a:pt x="963404" y="891658"/>
                </a:lnTo>
                <a:lnTo>
                  <a:pt x="933464" y="924713"/>
                </a:lnTo>
                <a:lnTo>
                  <a:pt x="902424" y="956731"/>
                </a:lnTo>
                <a:lnTo>
                  <a:pt x="870312" y="987681"/>
                </a:lnTo>
                <a:lnTo>
                  <a:pt x="837158" y="1017533"/>
                </a:lnTo>
                <a:lnTo>
                  <a:pt x="802992" y="1046258"/>
                </a:lnTo>
                <a:lnTo>
                  <a:pt x="767841" y="1073826"/>
                </a:lnTo>
                <a:lnTo>
                  <a:pt x="731735" y="1100206"/>
                </a:lnTo>
                <a:lnTo>
                  <a:pt x="694703" y="1125368"/>
                </a:lnTo>
                <a:lnTo>
                  <a:pt x="656775" y="1149283"/>
                </a:lnTo>
                <a:lnTo>
                  <a:pt x="617978" y="1171920"/>
                </a:lnTo>
                <a:lnTo>
                  <a:pt x="578343" y="1193250"/>
                </a:lnTo>
                <a:lnTo>
                  <a:pt x="537899" y="1213243"/>
                </a:lnTo>
                <a:lnTo>
                  <a:pt x="496674" y="1231868"/>
                </a:lnTo>
                <a:lnTo>
                  <a:pt x="454697" y="1249095"/>
                </a:lnTo>
                <a:lnTo>
                  <a:pt x="411998" y="1264895"/>
                </a:lnTo>
                <a:lnTo>
                  <a:pt x="368606" y="1279238"/>
                </a:lnTo>
                <a:lnTo>
                  <a:pt x="324549" y="1292094"/>
                </a:lnTo>
                <a:lnTo>
                  <a:pt x="279857" y="1303432"/>
                </a:lnTo>
                <a:lnTo>
                  <a:pt x="234559" y="1313222"/>
                </a:lnTo>
                <a:lnTo>
                  <a:pt x="188684" y="1321436"/>
                </a:lnTo>
                <a:lnTo>
                  <a:pt x="142260" y="1328042"/>
                </a:lnTo>
                <a:lnTo>
                  <a:pt x="95318" y="1333011"/>
                </a:lnTo>
                <a:lnTo>
                  <a:pt x="47886" y="1336313"/>
                </a:lnTo>
                <a:lnTo>
                  <a:pt x="0" y="1337917"/>
                </a:lnTo>
              </a:path>
            </a:pathLst>
          </a:custGeom>
          <a:ln w="10470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4389350" y="5528688"/>
            <a:ext cx="3977004" cy="1990089"/>
          </a:xfrm>
          <a:custGeom>
            <a:rect l="l" t="t" r="r" b="b"/>
            <a:pathLst>
              <a:path w="3977004" h="1990089">
                <a:moveTo>
                  <a:pt x="3493843" y="703185"/>
                </a:moveTo>
                <a:lnTo>
                  <a:pt x="1957696" y="703185"/>
                </a:lnTo>
                <a:lnTo>
                  <a:pt x="2004036" y="703744"/>
                </a:lnTo>
                <a:lnTo>
                  <a:pt x="2050588" y="705970"/>
                </a:lnTo>
                <a:lnTo>
                  <a:pt x="2097315" y="709885"/>
                </a:lnTo>
                <a:lnTo>
                  <a:pt x="2144183" y="715511"/>
                </a:lnTo>
                <a:lnTo>
                  <a:pt x="2191156" y="722872"/>
                </a:lnTo>
                <a:lnTo>
                  <a:pt x="2238200" y="731991"/>
                </a:lnTo>
                <a:lnTo>
                  <a:pt x="2286168" y="743125"/>
                </a:lnTo>
                <a:lnTo>
                  <a:pt x="2333408" y="755966"/>
                </a:lnTo>
                <a:lnTo>
                  <a:pt x="2379790" y="770446"/>
                </a:lnTo>
                <a:lnTo>
                  <a:pt x="2425385" y="786558"/>
                </a:lnTo>
                <a:lnTo>
                  <a:pt x="2470129" y="804257"/>
                </a:lnTo>
                <a:lnTo>
                  <a:pt x="2513992" y="823507"/>
                </a:lnTo>
                <a:lnTo>
                  <a:pt x="2556945" y="844269"/>
                </a:lnTo>
                <a:lnTo>
                  <a:pt x="2598957" y="866509"/>
                </a:lnTo>
                <a:lnTo>
                  <a:pt x="2639998" y="890190"/>
                </a:lnTo>
                <a:lnTo>
                  <a:pt x="2680039" y="915274"/>
                </a:lnTo>
                <a:lnTo>
                  <a:pt x="2719048" y="941726"/>
                </a:lnTo>
                <a:lnTo>
                  <a:pt x="2756997" y="969510"/>
                </a:lnTo>
                <a:lnTo>
                  <a:pt x="2793855" y="998588"/>
                </a:lnTo>
                <a:lnTo>
                  <a:pt x="2829593" y="1028925"/>
                </a:lnTo>
                <a:lnTo>
                  <a:pt x="2864180" y="1060483"/>
                </a:lnTo>
                <a:lnTo>
                  <a:pt x="2897586" y="1093227"/>
                </a:lnTo>
                <a:lnTo>
                  <a:pt x="2929896" y="1127249"/>
                </a:lnTo>
                <a:lnTo>
                  <a:pt x="2960735" y="1162125"/>
                </a:lnTo>
                <a:lnTo>
                  <a:pt x="2990419" y="1198206"/>
                </a:lnTo>
                <a:lnTo>
                  <a:pt x="3018802" y="1235327"/>
                </a:lnTo>
                <a:lnTo>
                  <a:pt x="3045855" y="1273450"/>
                </a:lnTo>
                <a:lnTo>
                  <a:pt x="3071546" y="1312541"/>
                </a:lnTo>
                <a:lnTo>
                  <a:pt x="3095847" y="1352561"/>
                </a:lnTo>
                <a:lnTo>
                  <a:pt x="3118728" y="1393475"/>
                </a:lnTo>
                <a:lnTo>
                  <a:pt x="3140157" y="1435247"/>
                </a:lnTo>
                <a:lnTo>
                  <a:pt x="3160106" y="1477839"/>
                </a:lnTo>
                <a:lnTo>
                  <a:pt x="3178544" y="1521215"/>
                </a:lnTo>
                <a:lnTo>
                  <a:pt x="3195441" y="1565339"/>
                </a:lnTo>
                <a:lnTo>
                  <a:pt x="3210768" y="1610175"/>
                </a:lnTo>
                <a:lnTo>
                  <a:pt x="3224494" y="1655686"/>
                </a:lnTo>
                <a:lnTo>
                  <a:pt x="3236589" y="1701835"/>
                </a:lnTo>
                <a:lnTo>
                  <a:pt x="3247024" y="1748586"/>
                </a:lnTo>
                <a:lnTo>
                  <a:pt x="3255768" y="1795902"/>
                </a:lnTo>
                <a:lnTo>
                  <a:pt x="3262791" y="1843748"/>
                </a:lnTo>
                <a:lnTo>
                  <a:pt x="3268064" y="1892086"/>
                </a:lnTo>
                <a:lnTo>
                  <a:pt x="3271556" y="1940880"/>
                </a:lnTo>
                <a:lnTo>
                  <a:pt x="3273237" y="1990094"/>
                </a:lnTo>
                <a:lnTo>
                  <a:pt x="3976645" y="1979192"/>
                </a:lnTo>
                <a:lnTo>
                  <a:pt x="3975334" y="1931066"/>
                </a:lnTo>
                <a:lnTo>
                  <a:pt x="3972906" y="1883235"/>
                </a:lnTo>
                <a:lnTo>
                  <a:pt x="3969373" y="1835712"/>
                </a:lnTo>
                <a:lnTo>
                  <a:pt x="3964748" y="1788508"/>
                </a:lnTo>
                <a:lnTo>
                  <a:pt x="3959045" y="1741636"/>
                </a:lnTo>
                <a:lnTo>
                  <a:pt x="3952275" y="1695109"/>
                </a:lnTo>
                <a:lnTo>
                  <a:pt x="3944452" y="1648939"/>
                </a:lnTo>
                <a:lnTo>
                  <a:pt x="3935589" y="1603138"/>
                </a:lnTo>
                <a:lnTo>
                  <a:pt x="3925698" y="1557719"/>
                </a:lnTo>
                <a:lnTo>
                  <a:pt x="3914791" y="1512694"/>
                </a:lnTo>
                <a:lnTo>
                  <a:pt x="3902883" y="1468075"/>
                </a:lnTo>
                <a:lnTo>
                  <a:pt x="3889986" y="1423876"/>
                </a:lnTo>
                <a:lnTo>
                  <a:pt x="3876111" y="1380107"/>
                </a:lnTo>
                <a:lnTo>
                  <a:pt x="3861273" y="1336783"/>
                </a:lnTo>
                <a:lnTo>
                  <a:pt x="3845484" y="1293914"/>
                </a:lnTo>
                <a:lnTo>
                  <a:pt x="3828757" y="1251514"/>
                </a:lnTo>
                <a:lnTo>
                  <a:pt x="3811105" y="1209595"/>
                </a:lnTo>
                <a:lnTo>
                  <a:pt x="3792540" y="1168169"/>
                </a:lnTo>
                <a:lnTo>
                  <a:pt x="3773009" y="1127120"/>
                </a:lnTo>
                <a:lnTo>
                  <a:pt x="3752723" y="1086848"/>
                </a:lnTo>
                <a:lnTo>
                  <a:pt x="3731497" y="1046976"/>
                </a:lnTo>
                <a:lnTo>
                  <a:pt x="3709409" y="1007648"/>
                </a:lnTo>
                <a:lnTo>
                  <a:pt x="3686436" y="968816"/>
                </a:lnTo>
                <a:lnTo>
                  <a:pt x="3662701" y="930670"/>
                </a:lnTo>
                <a:lnTo>
                  <a:pt x="3638106" y="893045"/>
                </a:lnTo>
                <a:lnTo>
                  <a:pt x="3612700" y="856012"/>
                </a:lnTo>
                <a:lnTo>
                  <a:pt x="3586497" y="819585"/>
                </a:lnTo>
                <a:lnTo>
                  <a:pt x="3559510" y="783775"/>
                </a:lnTo>
                <a:lnTo>
                  <a:pt x="3531751" y="748594"/>
                </a:lnTo>
                <a:lnTo>
                  <a:pt x="3503232" y="714056"/>
                </a:lnTo>
                <a:lnTo>
                  <a:pt x="3493843" y="703185"/>
                </a:lnTo>
                <a:close/>
              </a:path>
              <a:path w="3977004" h="1990089">
                <a:moveTo>
                  <a:pt x="1983463" y="0"/>
                </a:moveTo>
                <a:lnTo>
                  <a:pt x="1935320" y="181"/>
                </a:lnTo>
                <a:lnTo>
                  <a:pt x="1886107" y="1540"/>
                </a:lnTo>
                <a:lnTo>
                  <a:pt x="1837158" y="4079"/>
                </a:lnTo>
                <a:lnTo>
                  <a:pt x="1788489" y="7787"/>
                </a:lnTo>
                <a:lnTo>
                  <a:pt x="1740113" y="12649"/>
                </a:lnTo>
                <a:lnTo>
                  <a:pt x="1692048" y="18655"/>
                </a:lnTo>
                <a:lnTo>
                  <a:pt x="1644307" y="25790"/>
                </a:lnTo>
                <a:lnTo>
                  <a:pt x="1596907" y="34042"/>
                </a:lnTo>
                <a:lnTo>
                  <a:pt x="1549863" y="43400"/>
                </a:lnTo>
                <a:lnTo>
                  <a:pt x="1503190" y="53849"/>
                </a:lnTo>
                <a:lnTo>
                  <a:pt x="1456903" y="65378"/>
                </a:lnTo>
                <a:lnTo>
                  <a:pt x="1411018" y="77974"/>
                </a:lnTo>
                <a:lnTo>
                  <a:pt x="1365551" y="91624"/>
                </a:lnTo>
                <a:lnTo>
                  <a:pt x="1320515" y="106315"/>
                </a:lnTo>
                <a:lnTo>
                  <a:pt x="1275928" y="122036"/>
                </a:lnTo>
                <a:lnTo>
                  <a:pt x="1231804" y="138773"/>
                </a:lnTo>
                <a:lnTo>
                  <a:pt x="1188158" y="156514"/>
                </a:lnTo>
                <a:lnTo>
                  <a:pt x="1145006" y="175245"/>
                </a:lnTo>
                <a:lnTo>
                  <a:pt x="1102363" y="194956"/>
                </a:lnTo>
                <a:lnTo>
                  <a:pt x="1060245" y="215632"/>
                </a:lnTo>
                <a:lnTo>
                  <a:pt x="1018667" y="237262"/>
                </a:lnTo>
                <a:lnTo>
                  <a:pt x="977643" y="259832"/>
                </a:lnTo>
                <a:lnTo>
                  <a:pt x="937191" y="283330"/>
                </a:lnTo>
                <a:lnTo>
                  <a:pt x="897324" y="307744"/>
                </a:lnTo>
                <a:lnTo>
                  <a:pt x="858059" y="333060"/>
                </a:lnTo>
                <a:lnTo>
                  <a:pt x="819410" y="359267"/>
                </a:lnTo>
                <a:lnTo>
                  <a:pt x="781393" y="386351"/>
                </a:lnTo>
                <a:lnTo>
                  <a:pt x="744023" y="414300"/>
                </a:lnTo>
                <a:lnTo>
                  <a:pt x="707316" y="443101"/>
                </a:lnTo>
                <a:lnTo>
                  <a:pt x="671287" y="472742"/>
                </a:lnTo>
                <a:lnTo>
                  <a:pt x="635951" y="503211"/>
                </a:lnTo>
                <a:lnTo>
                  <a:pt x="601324" y="534493"/>
                </a:lnTo>
                <a:lnTo>
                  <a:pt x="567420" y="566577"/>
                </a:lnTo>
                <a:lnTo>
                  <a:pt x="534256" y="599451"/>
                </a:lnTo>
                <a:lnTo>
                  <a:pt x="501847" y="633101"/>
                </a:lnTo>
                <a:lnTo>
                  <a:pt x="470208" y="667515"/>
                </a:lnTo>
                <a:lnTo>
                  <a:pt x="439354" y="702681"/>
                </a:lnTo>
                <a:lnTo>
                  <a:pt x="409300" y="738585"/>
                </a:lnTo>
                <a:lnTo>
                  <a:pt x="380063" y="775215"/>
                </a:lnTo>
                <a:lnTo>
                  <a:pt x="351657" y="812559"/>
                </a:lnTo>
                <a:lnTo>
                  <a:pt x="324098" y="850604"/>
                </a:lnTo>
                <a:lnTo>
                  <a:pt x="297400" y="889336"/>
                </a:lnTo>
                <a:lnTo>
                  <a:pt x="271581" y="928745"/>
                </a:lnTo>
                <a:lnTo>
                  <a:pt x="246619" y="968875"/>
                </a:lnTo>
                <a:lnTo>
                  <a:pt x="222634" y="1009538"/>
                </a:lnTo>
                <a:lnTo>
                  <a:pt x="199539" y="1050897"/>
                </a:lnTo>
                <a:lnTo>
                  <a:pt x="177382" y="1092882"/>
                </a:lnTo>
                <a:lnTo>
                  <a:pt x="156179" y="1135479"/>
                </a:lnTo>
                <a:lnTo>
                  <a:pt x="135945" y="1178676"/>
                </a:lnTo>
                <a:lnTo>
                  <a:pt x="116697" y="1222460"/>
                </a:lnTo>
                <a:lnTo>
                  <a:pt x="98448" y="1266819"/>
                </a:lnTo>
                <a:lnTo>
                  <a:pt x="81215" y="1311740"/>
                </a:lnTo>
                <a:lnTo>
                  <a:pt x="65012" y="1357211"/>
                </a:lnTo>
                <a:lnTo>
                  <a:pt x="49856" y="1403218"/>
                </a:lnTo>
                <a:lnTo>
                  <a:pt x="35762" y="1449749"/>
                </a:lnTo>
                <a:lnTo>
                  <a:pt x="22744" y="1496792"/>
                </a:lnTo>
                <a:lnTo>
                  <a:pt x="10818" y="1544333"/>
                </a:lnTo>
                <a:lnTo>
                  <a:pt x="0" y="1592361"/>
                </a:lnTo>
                <a:lnTo>
                  <a:pt x="688119" y="1738625"/>
                </a:lnTo>
                <a:lnTo>
                  <a:pt x="698923" y="1691939"/>
                </a:lnTo>
                <a:lnTo>
                  <a:pt x="711305" y="1646033"/>
                </a:lnTo>
                <a:lnTo>
                  <a:pt x="725227" y="1600928"/>
                </a:lnTo>
                <a:lnTo>
                  <a:pt x="740657" y="1556649"/>
                </a:lnTo>
                <a:lnTo>
                  <a:pt x="757558" y="1513217"/>
                </a:lnTo>
                <a:lnTo>
                  <a:pt x="775895" y="1470655"/>
                </a:lnTo>
                <a:lnTo>
                  <a:pt x="795634" y="1428986"/>
                </a:lnTo>
                <a:lnTo>
                  <a:pt x="816739" y="1388233"/>
                </a:lnTo>
                <a:lnTo>
                  <a:pt x="839176" y="1348418"/>
                </a:lnTo>
                <a:lnTo>
                  <a:pt x="862909" y="1309564"/>
                </a:lnTo>
                <a:lnTo>
                  <a:pt x="887904" y="1271695"/>
                </a:lnTo>
                <a:lnTo>
                  <a:pt x="914125" y="1234832"/>
                </a:lnTo>
                <a:lnTo>
                  <a:pt x="941538" y="1198999"/>
                </a:lnTo>
                <a:lnTo>
                  <a:pt x="970106" y="1164218"/>
                </a:lnTo>
                <a:lnTo>
                  <a:pt x="999796" y="1130512"/>
                </a:lnTo>
                <a:lnTo>
                  <a:pt x="1030573" y="1097903"/>
                </a:lnTo>
                <a:lnTo>
                  <a:pt x="1062400" y="1066415"/>
                </a:lnTo>
                <a:lnTo>
                  <a:pt x="1095244" y="1036071"/>
                </a:lnTo>
                <a:lnTo>
                  <a:pt x="1129069" y="1006892"/>
                </a:lnTo>
                <a:lnTo>
                  <a:pt x="1163841" y="978901"/>
                </a:lnTo>
                <a:lnTo>
                  <a:pt x="1199523" y="952123"/>
                </a:lnTo>
                <a:lnTo>
                  <a:pt x="1236082" y="926578"/>
                </a:lnTo>
                <a:lnTo>
                  <a:pt x="1273482" y="902290"/>
                </a:lnTo>
                <a:lnTo>
                  <a:pt x="1311688" y="879282"/>
                </a:lnTo>
                <a:lnTo>
                  <a:pt x="1350665" y="857577"/>
                </a:lnTo>
                <a:lnTo>
                  <a:pt x="1390378" y="837196"/>
                </a:lnTo>
                <a:lnTo>
                  <a:pt x="1430792" y="818163"/>
                </a:lnTo>
                <a:lnTo>
                  <a:pt x="1471872" y="800501"/>
                </a:lnTo>
                <a:lnTo>
                  <a:pt x="1513583" y="784233"/>
                </a:lnTo>
                <a:lnTo>
                  <a:pt x="1555891" y="769380"/>
                </a:lnTo>
                <a:lnTo>
                  <a:pt x="1598797" y="755956"/>
                </a:lnTo>
                <a:lnTo>
                  <a:pt x="1642153" y="744014"/>
                </a:lnTo>
                <a:lnTo>
                  <a:pt x="1686038" y="733546"/>
                </a:lnTo>
                <a:lnTo>
                  <a:pt x="1730379" y="724586"/>
                </a:lnTo>
                <a:lnTo>
                  <a:pt x="1775140" y="717155"/>
                </a:lnTo>
                <a:lnTo>
                  <a:pt x="1820288" y="711277"/>
                </a:lnTo>
                <a:lnTo>
                  <a:pt x="1865786" y="706974"/>
                </a:lnTo>
                <a:lnTo>
                  <a:pt x="1911601" y="704269"/>
                </a:lnTo>
                <a:lnTo>
                  <a:pt x="1957696" y="703185"/>
                </a:lnTo>
                <a:lnTo>
                  <a:pt x="3493843" y="703185"/>
                </a:lnTo>
                <a:lnTo>
                  <a:pt x="3473968" y="680173"/>
                </a:lnTo>
                <a:lnTo>
                  <a:pt x="3443970" y="646956"/>
                </a:lnTo>
                <a:lnTo>
                  <a:pt x="3413251" y="614419"/>
                </a:lnTo>
                <a:lnTo>
                  <a:pt x="3381824" y="582573"/>
                </a:lnTo>
                <a:lnTo>
                  <a:pt x="3349702" y="551432"/>
                </a:lnTo>
                <a:lnTo>
                  <a:pt x="3316898" y="521007"/>
                </a:lnTo>
                <a:lnTo>
                  <a:pt x="3283424" y="491312"/>
                </a:lnTo>
                <a:lnTo>
                  <a:pt x="3249294" y="462357"/>
                </a:lnTo>
                <a:lnTo>
                  <a:pt x="3214520" y="434157"/>
                </a:lnTo>
                <a:lnTo>
                  <a:pt x="3179114" y="406722"/>
                </a:lnTo>
                <a:lnTo>
                  <a:pt x="3143090" y="380067"/>
                </a:lnTo>
                <a:lnTo>
                  <a:pt x="3106461" y="354202"/>
                </a:lnTo>
                <a:lnTo>
                  <a:pt x="3069239" y="329141"/>
                </a:lnTo>
                <a:lnTo>
                  <a:pt x="3031437" y="304896"/>
                </a:lnTo>
                <a:lnTo>
                  <a:pt x="2993068" y="281478"/>
                </a:lnTo>
                <a:lnTo>
                  <a:pt x="2954144" y="258902"/>
                </a:lnTo>
                <a:lnTo>
                  <a:pt x="2914679" y="237178"/>
                </a:lnTo>
                <a:lnTo>
                  <a:pt x="2874685" y="216320"/>
                </a:lnTo>
                <a:lnTo>
                  <a:pt x="2834175" y="196340"/>
                </a:lnTo>
                <a:lnTo>
                  <a:pt x="2793162" y="177250"/>
                </a:lnTo>
                <a:lnTo>
                  <a:pt x="2751658" y="159062"/>
                </a:lnTo>
                <a:lnTo>
                  <a:pt x="2709677" y="141790"/>
                </a:lnTo>
                <a:lnTo>
                  <a:pt x="2667231" y="125445"/>
                </a:lnTo>
                <a:lnTo>
                  <a:pt x="2624333" y="110040"/>
                </a:lnTo>
                <a:lnTo>
                  <a:pt x="2580996" y="95587"/>
                </a:lnTo>
                <a:lnTo>
                  <a:pt x="2537232" y="82099"/>
                </a:lnTo>
                <a:lnTo>
                  <a:pt x="2493055" y="69588"/>
                </a:lnTo>
                <a:lnTo>
                  <a:pt x="2448477" y="58067"/>
                </a:lnTo>
                <a:lnTo>
                  <a:pt x="2403510" y="47547"/>
                </a:lnTo>
                <a:lnTo>
                  <a:pt x="2358169" y="38041"/>
                </a:lnTo>
                <a:lnTo>
                  <a:pt x="2312465" y="29562"/>
                </a:lnTo>
                <a:lnTo>
                  <a:pt x="2266411" y="22123"/>
                </a:lnTo>
                <a:lnTo>
                  <a:pt x="2220021" y="15734"/>
                </a:lnTo>
                <a:lnTo>
                  <a:pt x="2173306" y="10410"/>
                </a:lnTo>
                <a:lnTo>
                  <a:pt x="2126280" y="6162"/>
                </a:lnTo>
                <a:lnTo>
                  <a:pt x="2078956" y="3003"/>
                </a:lnTo>
                <a:lnTo>
                  <a:pt x="2031346" y="944"/>
                </a:lnTo>
                <a:lnTo>
                  <a:pt x="1983463" y="0"/>
                </a:lnTo>
                <a:close/>
              </a:path>
            </a:pathLst>
          </a:custGeom>
          <a:solidFill>
            <a:srgbClr val="FFD31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6679969" y="6273024"/>
            <a:ext cx="43180" cy="12065"/>
          </a:xfrm>
          <a:custGeom>
            <a:rect l="l" t="t" r="r" b="b"/>
            <a:pathLst>
              <a:path w="43179" h="12064">
                <a:moveTo>
                  <a:pt x="0" y="0"/>
                </a:moveTo>
                <a:lnTo>
                  <a:pt x="42755" y="11620"/>
                </a:lnTo>
                <a:lnTo>
                  <a:pt x="42786" y="11630"/>
                </a:lnTo>
              </a:path>
            </a:pathLst>
          </a:custGeom>
          <a:ln w="10470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6859479" y="6332946"/>
            <a:ext cx="803275" cy="1186180"/>
          </a:xfrm>
          <a:custGeom>
            <a:rect l="l" t="t" r="r" b="b"/>
            <a:pathLst>
              <a:path w="803275" h="1186179">
                <a:moveTo>
                  <a:pt x="0" y="0"/>
                </a:moveTo>
                <a:lnTo>
                  <a:pt x="43863" y="19249"/>
                </a:lnTo>
                <a:lnTo>
                  <a:pt x="86816" y="40012"/>
                </a:lnTo>
                <a:lnTo>
                  <a:pt x="128828" y="62251"/>
                </a:lnTo>
                <a:lnTo>
                  <a:pt x="169869" y="85932"/>
                </a:lnTo>
                <a:lnTo>
                  <a:pt x="209910" y="111016"/>
                </a:lnTo>
                <a:lnTo>
                  <a:pt x="248919" y="137469"/>
                </a:lnTo>
                <a:lnTo>
                  <a:pt x="286868" y="165252"/>
                </a:lnTo>
                <a:lnTo>
                  <a:pt x="323727" y="194330"/>
                </a:lnTo>
                <a:lnTo>
                  <a:pt x="359464" y="224667"/>
                </a:lnTo>
                <a:lnTo>
                  <a:pt x="394051" y="256225"/>
                </a:lnTo>
                <a:lnTo>
                  <a:pt x="427457" y="288969"/>
                </a:lnTo>
                <a:lnTo>
                  <a:pt x="459652" y="322862"/>
                </a:lnTo>
                <a:lnTo>
                  <a:pt x="490606" y="357867"/>
                </a:lnTo>
                <a:lnTo>
                  <a:pt x="520290" y="393948"/>
                </a:lnTo>
                <a:lnTo>
                  <a:pt x="548673" y="431069"/>
                </a:lnTo>
                <a:lnTo>
                  <a:pt x="575726" y="469193"/>
                </a:lnTo>
                <a:lnTo>
                  <a:pt x="601417" y="508283"/>
                </a:lnTo>
                <a:lnTo>
                  <a:pt x="625718" y="548303"/>
                </a:lnTo>
                <a:lnTo>
                  <a:pt x="648598" y="589218"/>
                </a:lnTo>
                <a:lnTo>
                  <a:pt x="670028" y="630989"/>
                </a:lnTo>
                <a:lnTo>
                  <a:pt x="689977" y="673581"/>
                </a:lnTo>
                <a:lnTo>
                  <a:pt x="708415" y="716957"/>
                </a:lnTo>
                <a:lnTo>
                  <a:pt x="725312" y="761082"/>
                </a:lnTo>
                <a:lnTo>
                  <a:pt x="740639" y="805917"/>
                </a:lnTo>
                <a:lnTo>
                  <a:pt x="754365" y="851428"/>
                </a:lnTo>
                <a:lnTo>
                  <a:pt x="766460" y="897577"/>
                </a:lnTo>
                <a:lnTo>
                  <a:pt x="776895" y="944328"/>
                </a:lnTo>
                <a:lnTo>
                  <a:pt x="785639" y="991644"/>
                </a:lnTo>
                <a:lnTo>
                  <a:pt x="792662" y="1039490"/>
                </a:lnTo>
                <a:lnTo>
                  <a:pt x="797935" y="1087828"/>
                </a:lnTo>
                <a:lnTo>
                  <a:pt x="801426" y="1136622"/>
                </a:lnTo>
                <a:lnTo>
                  <a:pt x="803108" y="1185836"/>
                </a:lnTo>
              </a:path>
            </a:pathLst>
          </a:custGeom>
          <a:ln w="10470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4656617" y="5528688"/>
            <a:ext cx="2339975" cy="935990"/>
          </a:xfrm>
          <a:custGeom>
            <a:rect l="l" t="t" r="r" b="b"/>
            <a:pathLst>
              <a:path w="2339975" h="935989">
                <a:moveTo>
                  <a:pt x="2339690" y="104245"/>
                </a:moveTo>
                <a:lnTo>
                  <a:pt x="2269965" y="82099"/>
                </a:lnTo>
                <a:lnTo>
                  <a:pt x="2225788" y="69588"/>
                </a:lnTo>
                <a:lnTo>
                  <a:pt x="2181210" y="58067"/>
                </a:lnTo>
                <a:lnTo>
                  <a:pt x="2136244" y="47547"/>
                </a:lnTo>
                <a:lnTo>
                  <a:pt x="2090902" y="38041"/>
                </a:lnTo>
                <a:lnTo>
                  <a:pt x="2045198" y="29562"/>
                </a:lnTo>
                <a:lnTo>
                  <a:pt x="1999144" y="22123"/>
                </a:lnTo>
                <a:lnTo>
                  <a:pt x="1952754" y="15734"/>
                </a:lnTo>
                <a:lnTo>
                  <a:pt x="1906039" y="10410"/>
                </a:lnTo>
                <a:lnTo>
                  <a:pt x="1859013" y="6162"/>
                </a:lnTo>
                <a:lnTo>
                  <a:pt x="1811689" y="3003"/>
                </a:lnTo>
                <a:lnTo>
                  <a:pt x="1764079" y="944"/>
                </a:lnTo>
                <a:lnTo>
                  <a:pt x="1716196" y="0"/>
                </a:lnTo>
                <a:lnTo>
                  <a:pt x="1668053" y="181"/>
                </a:lnTo>
                <a:lnTo>
                  <a:pt x="1618840" y="1540"/>
                </a:lnTo>
                <a:lnTo>
                  <a:pt x="1569891" y="4079"/>
                </a:lnTo>
                <a:lnTo>
                  <a:pt x="1521222" y="7787"/>
                </a:lnTo>
                <a:lnTo>
                  <a:pt x="1472846" y="12649"/>
                </a:lnTo>
                <a:lnTo>
                  <a:pt x="1424781" y="18655"/>
                </a:lnTo>
                <a:lnTo>
                  <a:pt x="1377040" y="25790"/>
                </a:lnTo>
                <a:lnTo>
                  <a:pt x="1329640" y="34042"/>
                </a:lnTo>
                <a:lnTo>
                  <a:pt x="1282596" y="43400"/>
                </a:lnTo>
                <a:lnTo>
                  <a:pt x="1235923" y="53849"/>
                </a:lnTo>
                <a:lnTo>
                  <a:pt x="1189636" y="65378"/>
                </a:lnTo>
                <a:lnTo>
                  <a:pt x="1143751" y="77974"/>
                </a:lnTo>
                <a:lnTo>
                  <a:pt x="1098283" y="91624"/>
                </a:lnTo>
                <a:lnTo>
                  <a:pt x="1053248" y="106315"/>
                </a:lnTo>
                <a:lnTo>
                  <a:pt x="1008661" y="122036"/>
                </a:lnTo>
                <a:lnTo>
                  <a:pt x="964537" y="138773"/>
                </a:lnTo>
                <a:lnTo>
                  <a:pt x="920891" y="156514"/>
                </a:lnTo>
                <a:lnTo>
                  <a:pt x="877739" y="175245"/>
                </a:lnTo>
                <a:lnTo>
                  <a:pt x="835096" y="194956"/>
                </a:lnTo>
                <a:lnTo>
                  <a:pt x="792978" y="215632"/>
                </a:lnTo>
                <a:lnTo>
                  <a:pt x="751400" y="237262"/>
                </a:lnTo>
                <a:lnTo>
                  <a:pt x="710376" y="259832"/>
                </a:lnTo>
                <a:lnTo>
                  <a:pt x="669924" y="283330"/>
                </a:lnTo>
                <a:lnTo>
                  <a:pt x="630057" y="307744"/>
                </a:lnTo>
                <a:lnTo>
                  <a:pt x="590792" y="333060"/>
                </a:lnTo>
                <a:lnTo>
                  <a:pt x="552143" y="359267"/>
                </a:lnTo>
                <a:lnTo>
                  <a:pt x="514126" y="386351"/>
                </a:lnTo>
                <a:lnTo>
                  <a:pt x="476756" y="414300"/>
                </a:lnTo>
                <a:lnTo>
                  <a:pt x="440049" y="443101"/>
                </a:lnTo>
                <a:lnTo>
                  <a:pt x="404020" y="472742"/>
                </a:lnTo>
                <a:lnTo>
                  <a:pt x="368684" y="503211"/>
                </a:lnTo>
                <a:lnTo>
                  <a:pt x="334057" y="534493"/>
                </a:lnTo>
                <a:lnTo>
                  <a:pt x="300153" y="566577"/>
                </a:lnTo>
                <a:lnTo>
                  <a:pt x="266989" y="599451"/>
                </a:lnTo>
                <a:lnTo>
                  <a:pt x="234580" y="633101"/>
                </a:lnTo>
                <a:lnTo>
                  <a:pt x="202941" y="667515"/>
                </a:lnTo>
                <a:lnTo>
                  <a:pt x="172087" y="702681"/>
                </a:lnTo>
                <a:lnTo>
                  <a:pt x="142033" y="738585"/>
                </a:lnTo>
                <a:lnTo>
                  <a:pt x="112796" y="775215"/>
                </a:lnTo>
                <a:lnTo>
                  <a:pt x="84390" y="812559"/>
                </a:lnTo>
                <a:lnTo>
                  <a:pt x="56831" y="850604"/>
                </a:lnTo>
                <a:lnTo>
                  <a:pt x="30133" y="889336"/>
                </a:lnTo>
                <a:lnTo>
                  <a:pt x="4313" y="928745"/>
                </a:lnTo>
                <a:lnTo>
                  <a:pt x="0" y="935680"/>
                </a:lnTo>
              </a:path>
            </a:pathLst>
          </a:custGeom>
          <a:ln w="10470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4389350" y="6497553"/>
            <a:ext cx="247015" cy="623570"/>
          </a:xfrm>
          <a:custGeom>
            <a:rect l="l" t="t" r="r" b="b"/>
            <a:pathLst>
              <a:path w="247014" h="623570">
                <a:moveTo>
                  <a:pt x="246625" y="0"/>
                </a:moveTo>
                <a:lnTo>
                  <a:pt x="222634" y="40673"/>
                </a:lnTo>
                <a:lnTo>
                  <a:pt x="199539" y="82032"/>
                </a:lnTo>
                <a:lnTo>
                  <a:pt x="177382" y="124017"/>
                </a:lnTo>
                <a:lnTo>
                  <a:pt x="156179" y="166614"/>
                </a:lnTo>
                <a:lnTo>
                  <a:pt x="135945" y="209811"/>
                </a:lnTo>
                <a:lnTo>
                  <a:pt x="116697" y="253595"/>
                </a:lnTo>
                <a:lnTo>
                  <a:pt x="98448" y="297954"/>
                </a:lnTo>
                <a:lnTo>
                  <a:pt x="81215" y="342875"/>
                </a:lnTo>
                <a:lnTo>
                  <a:pt x="65012" y="388345"/>
                </a:lnTo>
                <a:lnTo>
                  <a:pt x="49856" y="434352"/>
                </a:lnTo>
                <a:lnTo>
                  <a:pt x="35761" y="480884"/>
                </a:lnTo>
                <a:lnTo>
                  <a:pt x="22744" y="527926"/>
                </a:lnTo>
                <a:lnTo>
                  <a:pt x="10818" y="575468"/>
                </a:lnTo>
                <a:lnTo>
                  <a:pt x="0" y="623496"/>
                </a:lnTo>
              </a:path>
            </a:pathLst>
          </a:custGeom>
          <a:ln w="10470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4899322" y="7229447"/>
            <a:ext cx="178435" cy="38100"/>
          </a:xfrm>
          <a:custGeom>
            <a:rect l="l" t="t" r="r" b="b"/>
            <a:pathLst>
              <a:path w="178435" h="38100">
                <a:moveTo>
                  <a:pt x="0" y="0"/>
                </a:moveTo>
                <a:lnTo>
                  <a:pt x="178146" y="37866"/>
                </a:lnTo>
              </a:path>
            </a:pathLst>
          </a:custGeom>
          <a:ln w="10470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5969383" y="6284650"/>
            <a:ext cx="19050" cy="6350"/>
          </a:xfrm>
          <a:custGeom>
            <a:rect l="l" t="t" r="r" b="b"/>
            <a:pathLst>
              <a:path w="19050" h="6350">
                <a:moveTo>
                  <a:pt x="0" y="5864"/>
                </a:moveTo>
                <a:lnTo>
                  <a:pt x="18726" y="4"/>
                </a:lnTo>
                <a:lnTo>
                  <a:pt x="18743" y="0"/>
                </a:lnTo>
              </a:path>
            </a:pathLst>
          </a:custGeom>
          <a:ln w="10470">
            <a:solidFill>
              <a:srgbClr val="D5D5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4225002" y="5837518"/>
            <a:ext cx="52705" cy="1324610"/>
          </a:xfrm>
          <a:custGeom>
            <a:rect l="l" t="t" r="r" b="b"/>
            <a:pathLst>
              <a:path w="52704" h="1324609">
                <a:moveTo>
                  <a:pt x="52354" y="1324566"/>
                </a:moveTo>
                <a:lnTo>
                  <a:pt x="52354" y="0"/>
                </a:lnTo>
                <a:lnTo>
                  <a:pt x="0" y="0"/>
                </a:lnTo>
              </a:path>
            </a:pathLst>
          </a:custGeom>
          <a:ln w="523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4225002" y="6706602"/>
            <a:ext cx="31750" cy="581660"/>
          </a:xfrm>
          <a:custGeom>
            <a:rect l="l" t="t" r="r" b="b"/>
            <a:pathLst>
              <a:path w="31750" h="581659">
                <a:moveTo>
                  <a:pt x="31412" y="581134"/>
                </a:moveTo>
                <a:lnTo>
                  <a:pt x="31412" y="0"/>
                </a:lnTo>
                <a:lnTo>
                  <a:pt x="0" y="0"/>
                </a:lnTo>
              </a:path>
            </a:pathLst>
          </a:custGeom>
          <a:ln w="523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4225002" y="8470946"/>
            <a:ext cx="230504" cy="68580"/>
          </a:xfrm>
          <a:custGeom>
            <a:rect l="l" t="t" r="r" b="b"/>
            <a:pathLst>
              <a:path w="230502" h="68579">
                <a:moveTo>
                  <a:pt x="230359" y="0"/>
                </a:moveTo>
                <a:lnTo>
                  <a:pt x="230359" y="68060"/>
                </a:lnTo>
                <a:lnTo>
                  <a:pt x="0" y="68060"/>
                </a:lnTo>
              </a:path>
            </a:pathLst>
          </a:custGeom>
          <a:ln w="523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 txBox="1"/>
          <p:nvPr/>
        </p:nvSpPr>
        <p:spPr>
          <a:xfrm>
            <a:off x="2988900" y="5438670"/>
            <a:ext cx="1198245" cy="349377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70"/>
              </a:spcBef>
            </a:pP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主题乐园</a:t>
            </a:r>
            <a:endParaRPr sz="2300">
              <a:latin typeface="Microsoft JhengHei UI"/>
              <a:cs typeface="Microsoft JhengHei UI"/>
            </a:endParaRPr>
          </a:p>
          <a:p>
            <a:pPr marL="728980">
              <a:lnSpc>
                <a:spcPct val="100000"/>
              </a:lnSpc>
              <a:spcBef>
                <a:spcPts val="270"/>
              </a:spcBef>
            </a:pPr>
            <a:r>
              <a:rPr sz="2300" spc="130">
                <a:solidFill>
                  <a:srgbClr val="FFFFFF"/>
                </a:solidFill>
                <a:latin typeface="Arial"/>
                <a:cs typeface="Arial"/>
              </a:rPr>
              <a:t>1%</a:t>
            </a:r>
            <a:endParaRPr sz="23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85"/>
              </a:spcBef>
            </a:pP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动植物园</a:t>
            </a:r>
            <a:endParaRPr sz="2300">
              <a:latin typeface="Microsoft JhengHei UI"/>
              <a:cs typeface="Microsoft JhengHei UI"/>
            </a:endParaRPr>
          </a:p>
          <a:p>
            <a:pPr marL="728980">
              <a:lnSpc>
                <a:spcPct val="100000"/>
              </a:lnSpc>
              <a:spcBef>
                <a:spcPts val="275"/>
              </a:spcBef>
            </a:pPr>
            <a:r>
              <a:rPr sz="2300" spc="130">
                <a:solidFill>
                  <a:srgbClr val="FFFFFF"/>
                </a:solidFill>
                <a:latin typeface="Arial"/>
                <a:cs typeface="Arial"/>
              </a:rPr>
              <a:t>1%</a:t>
            </a:r>
            <a:endParaRPr sz="23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85"/>
              </a:spcBef>
            </a:pP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展览展馆</a:t>
            </a:r>
            <a:endParaRPr sz="2300">
              <a:latin typeface="Microsoft JhengHei UI"/>
              <a:cs typeface="Microsoft JhengHei UI"/>
            </a:endParaRPr>
          </a:p>
          <a:p>
            <a:pPr marL="728980">
              <a:lnSpc>
                <a:spcPct val="100000"/>
              </a:lnSpc>
              <a:spcBef>
                <a:spcPts val="270"/>
              </a:spcBef>
            </a:pPr>
            <a:r>
              <a:rPr sz="2300" spc="130">
                <a:solidFill>
                  <a:srgbClr val="FFFFFF"/>
                </a:solidFill>
                <a:latin typeface="Arial"/>
                <a:cs typeface="Arial"/>
              </a:rPr>
              <a:t>3%</a:t>
            </a:r>
            <a:endParaRPr sz="23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895"/>
              </a:spcBef>
            </a:pP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城市观光</a:t>
            </a:r>
            <a:endParaRPr sz="2300">
              <a:latin typeface="Microsoft JhengHei UI"/>
              <a:cs typeface="Microsoft JhengHei UI"/>
            </a:endParaRPr>
          </a:p>
          <a:p>
            <a:pPr marL="565785">
              <a:lnSpc>
                <a:spcPct val="100000"/>
              </a:lnSpc>
              <a:spcBef>
                <a:spcPts val="270"/>
              </a:spcBef>
            </a:pPr>
            <a:r>
              <a:rPr sz="2300" spc="90">
                <a:solidFill>
                  <a:srgbClr val="FFFFFF"/>
                </a:solidFill>
                <a:latin typeface="Arial"/>
                <a:cs typeface="Arial"/>
              </a:rPr>
              <a:t>11%</a:t>
            </a:r>
            <a:endParaRPr sz="2300">
              <a:latin typeface="Arial"/>
              <a:cs typeface="Arial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7188242" y="9481833"/>
            <a:ext cx="1293495" cy="73025"/>
          </a:xfrm>
          <a:custGeom>
            <a:rect l="l" t="t" r="r" b="b"/>
            <a:pathLst>
              <a:path w="1293495" h="73025">
                <a:moveTo>
                  <a:pt x="0" y="0"/>
                </a:moveTo>
                <a:lnTo>
                  <a:pt x="73296" y="72849"/>
                </a:lnTo>
                <a:lnTo>
                  <a:pt x="1293174" y="72849"/>
                </a:lnTo>
              </a:path>
            </a:pathLst>
          </a:custGeom>
          <a:ln w="523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6560009" y="5366328"/>
            <a:ext cx="1916430" cy="78740"/>
          </a:xfrm>
          <a:custGeom>
            <a:rect l="l" t="t" r="r" b="b"/>
            <a:pathLst>
              <a:path w="1916429" h="78739">
                <a:moveTo>
                  <a:pt x="0" y="78531"/>
                </a:moveTo>
                <a:lnTo>
                  <a:pt x="0" y="0"/>
                </a:lnTo>
                <a:lnTo>
                  <a:pt x="1916172" y="0"/>
                </a:lnTo>
              </a:path>
            </a:pathLst>
          </a:custGeom>
          <a:ln w="523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 txBox="1"/>
          <p:nvPr/>
        </p:nvSpPr>
        <p:spPr>
          <a:xfrm>
            <a:off x="8523299" y="4964667"/>
            <a:ext cx="1198245" cy="795655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70"/>
              </a:spcBef>
            </a:pP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⼈⽂景观</a:t>
            </a:r>
            <a:endParaRPr sz="2300">
              <a:latin typeface="Microsoft JhengHei UI"/>
              <a:cs typeface="Microsoft JhengHei UI"/>
            </a:endParaRPr>
          </a:p>
          <a:p>
            <a:pPr marL="12700">
              <a:lnSpc>
                <a:spcPct val="100000"/>
              </a:lnSpc>
              <a:spcBef>
                <a:spcPts val="270"/>
              </a:spcBef>
            </a:pPr>
            <a:r>
              <a:rPr sz="2300" spc="90">
                <a:solidFill>
                  <a:srgbClr val="FFFFFF"/>
                </a:solidFill>
                <a:latin typeface="Arial"/>
                <a:cs typeface="Arial"/>
              </a:rPr>
              <a:t>46%</a:t>
            </a:r>
            <a:endParaRPr sz="2300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5290144" y="6933198"/>
            <a:ext cx="2174240" cy="1090295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12700" marR="5080" indent="27940">
              <a:lnSpc>
                <a:spcPct val="108000"/>
              </a:lnSpc>
              <a:spcBef>
                <a:spcPts val="250"/>
              </a:spcBef>
            </a:pPr>
            <a:r>
              <a:rPr sz="2450" b="1" spc="365">
                <a:solidFill>
                  <a:srgbClr val="FFFFFF"/>
                </a:solidFill>
                <a:latin typeface="Microsoft JhengHei UI"/>
                <a:cs typeface="Microsoft JhengHei UI"/>
              </a:rPr>
              <a:t>约</a:t>
            </a:r>
            <a:r>
              <a:rPr sz="3800" b="1" spc="130">
                <a:solidFill>
                  <a:srgbClr val="FFD218"/>
                </a:solidFill>
                <a:latin typeface="Arial"/>
                <a:cs typeface="Arial"/>
              </a:rPr>
              <a:t>46%</a:t>
            </a:r>
            <a:r>
              <a:rPr sz="2450" b="1" spc="365">
                <a:solidFill>
                  <a:srgbClr val="FFFFFF"/>
                </a:solidFill>
                <a:latin typeface="Microsoft JhengHei UI"/>
                <a:cs typeface="Microsoft JhengHei UI"/>
              </a:rPr>
              <a:t>⽤户 喜欢⼈⽂景观</a:t>
            </a:r>
            <a:endParaRPr sz="2450">
              <a:latin typeface="Microsoft JhengHei UI"/>
              <a:cs typeface="Microsoft JhengHei UI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4461560" y="4561751"/>
            <a:ext cx="4130040" cy="3524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年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⾃驾游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⽤户景⾊偏好分布</a:t>
            </a:r>
            <a:endParaRPr sz="2150">
              <a:latin typeface="Microsoft JhengHei UI"/>
              <a:cs typeface="Microsoft JhengHei UI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4039558" y="4681594"/>
            <a:ext cx="252729" cy="128270"/>
          </a:xfrm>
          <a:custGeom>
            <a:rect l="l" t="t" r="r" b="b"/>
            <a:pathLst>
              <a:path w="252727" h="128270">
                <a:moveTo>
                  <a:pt x="252411" y="0"/>
                </a:moveTo>
                <a:lnTo>
                  <a:pt x="0" y="0"/>
                </a:lnTo>
                <a:lnTo>
                  <a:pt x="126205" y="127901"/>
                </a:lnTo>
                <a:lnTo>
                  <a:pt x="252411" y="0"/>
                </a:lnTo>
                <a:close/>
              </a:path>
            </a:pathLst>
          </a:custGeom>
          <a:solidFill>
            <a:srgbClr val="F8BA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8050790" y="10143093"/>
            <a:ext cx="402590" cy="471805"/>
          </a:xfrm>
          <a:custGeom>
            <a:rect l="l" t="t" r="r" b="b"/>
            <a:pathLst>
              <a:path w="402590" h="471804">
                <a:moveTo>
                  <a:pt x="28770" y="220760"/>
                </a:moveTo>
                <a:lnTo>
                  <a:pt x="8775" y="264489"/>
                </a:lnTo>
                <a:lnTo>
                  <a:pt x="0" y="308501"/>
                </a:lnTo>
                <a:lnTo>
                  <a:pt x="1900" y="351987"/>
                </a:lnTo>
                <a:lnTo>
                  <a:pt x="13936" y="394137"/>
                </a:lnTo>
                <a:lnTo>
                  <a:pt x="35565" y="434141"/>
                </a:lnTo>
                <a:lnTo>
                  <a:pt x="66244" y="471190"/>
                </a:lnTo>
                <a:lnTo>
                  <a:pt x="86318" y="453931"/>
                </a:lnTo>
                <a:lnTo>
                  <a:pt x="110943" y="427403"/>
                </a:lnTo>
                <a:lnTo>
                  <a:pt x="136029" y="391697"/>
                </a:lnTo>
                <a:lnTo>
                  <a:pt x="157484" y="346906"/>
                </a:lnTo>
                <a:lnTo>
                  <a:pt x="163678" y="322655"/>
                </a:lnTo>
                <a:lnTo>
                  <a:pt x="78944" y="322655"/>
                </a:lnTo>
                <a:lnTo>
                  <a:pt x="63282" y="305808"/>
                </a:lnTo>
                <a:lnTo>
                  <a:pt x="48744" y="283643"/>
                </a:lnTo>
                <a:lnTo>
                  <a:pt x="36762" y="255509"/>
                </a:lnTo>
                <a:lnTo>
                  <a:pt x="28770" y="220760"/>
                </a:lnTo>
                <a:close/>
              </a:path>
              <a:path w="402590" h="471804">
                <a:moveTo>
                  <a:pt x="401550" y="307930"/>
                </a:moveTo>
                <a:lnTo>
                  <a:pt x="291973" y="307930"/>
                </a:lnTo>
                <a:lnTo>
                  <a:pt x="313702" y="340622"/>
                </a:lnTo>
                <a:lnTo>
                  <a:pt x="328082" y="380179"/>
                </a:lnTo>
                <a:lnTo>
                  <a:pt x="334549" y="424425"/>
                </a:lnTo>
                <a:lnTo>
                  <a:pt x="332540" y="471190"/>
                </a:lnTo>
                <a:lnTo>
                  <a:pt x="333350" y="471190"/>
                </a:lnTo>
                <a:lnTo>
                  <a:pt x="363863" y="441234"/>
                </a:lnTo>
                <a:lnTo>
                  <a:pt x="385450" y="403874"/>
                </a:lnTo>
                <a:lnTo>
                  <a:pt x="398231" y="361359"/>
                </a:lnTo>
                <a:lnTo>
                  <a:pt x="402327" y="315937"/>
                </a:lnTo>
                <a:lnTo>
                  <a:pt x="401550" y="307930"/>
                </a:lnTo>
                <a:close/>
              </a:path>
              <a:path w="402590" h="471804">
                <a:moveTo>
                  <a:pt x="386414" y="230441"/>
                </a:moveTo>
                <a:lnTo>
                  <a:pt x="173146" y="230441"/>
                </a:lnTo>
                <a:lnTo>
                  <a:pt x="201211" y="255616"/>
                </a:lnTo>
                <a:lnTo>
                  <a:pt x="222883" y="293123"/>
                </a:lnTo>
                <a:lnTo>
                  <a:pt x="237324" y="338424"/>
                </a:lnTo>
                <a:lnTo>
                  <a:pt x="243750" y="387149"/>
                </a:lnTo>
                <a:lnTo>
                  <a:pt x="258752" y="372264"/>
                </a:lnTo>
                <a:lnTo>
                  <a:pt x="272417" y="353391"/>
                </a:lnTo>
                <a:lnTo>
                  <a:pt x="283804" y="331593"/>
                </a:lnTo>
                <a:lnTo>
                  <a:pt x="291973" y="307930"/>
                </a:lnTo>
                <a:lnTo>
                  <a:pt x="401550" y="307930"/>
                </a:lnTo>
                <a:lnTo>
                  <a:pt x="397857" y="269857"/>
                </a:lnTo>
                <a:lnTo>
                  <a:pt x="386414" y="230441"/>
                </a:lnTo>
                <a:close/>
              </a:path>
              <a:path w="402590" h="471804">
                <a:moveTo>
                  <a:pt x="239443" y="0"/>
                </a:moveTo>
                <a:lnTo>
                  <a:pt x="186922" y="31347"/>
                </a:lnTo>
                <a:lnTo>
                  <a:pt x="146179" y="66424"/>
                </a:lnTo>
                <a:lnTo>
                  <a:pt x="115883" y="104114"/>
                </a:lnTo>
                <a:lnTo>
                  <a:pt x="94703" y="143302"/>
                </a:lnTo>
                <a:lnTo>
                  <a:pt x="81307" y="182871"/>
                </a:lnTo>
                <a:lnTo>
                  <a:pt x="74364" y="221707"/>
                </a:lnTo>
                <a:lnTo>
                  <a:pt x="72544" y="258693"/>
                </a:lnTo>
                <a:lnTo>
                  <a:pt x="74514" y="292714"/>
                </a:lnTo>
                <a:lnTo>
                  <a:pt x="78944" y="322655"/>
                </a:lnTo>
                <a:lnTo>
                  <a:pt x="163678" y="322655"/>
                </a:lnTo>
                <a:lnTo>
                  <a:pt x="171220" y="293123"/>
                </a:lnTo>
                <a:lnTo>
                  <a:pt x="173146" y="230441"/>
                </a:lnTo>
                <a:lnTo>
                  <a:pt x="386414" y="230441"/>
                </a:lnTo>
                <a:lnTo>
                  <a:pt x="384942" y="225370"/>
                </a:lnTo>
                <a:lnTo>
                  <a:pt x="384476" y="224478"/>
                </a:lnTo>
                <a:lnTo>
                  <a:pt x="305778" y="224478"/>
                </a:lnTo>
                <a:lnTo>
                  <a:pt x="278647" y="195074"/>
                </a:lnTo>
                <a:lnTo>
                  <a:pt x="254372" y="161603"/>
                </a:lnTo>
                <a:lnTo>
                  <a:pt x="237029" y="120386"/>
                </a:lnTo>
                <a:lnTo>
                  <a:pt x="230694" y="67745"/>
                </a:lnTo>
                <a:lnTo>
                  <a:pt x="239443" y="0"/>
                </a:lnTo>
                <a:close/>
              </a:path>
              <a:path w="402590" h="471804">
                <a:moveTo>
                  <a:pt x="296722" y="123945"/>
                </a:moveTo>
                <a:lnTo>
                  <a:pt x="305363" y="150048"/>
                </a:lnTo>
                <a:lnTo>
                  <a:pt x="309142" y="175936"/>
                </a:lnTo>
                <a:lnTo>
                  <a:pt x="308975" y="200962"/>
                </a:lnTo>
                <a:lnTo>
                  <a:pt x="305778" y="224478"/>
                </a:lnTo>
                <a:lnTo>
                  <a:pt x="384476" y="224478"/>
                </a:lnTo>
                <a:lnTo>
                  <a:pt x="363701" y="184722"/>
                </a:lnTo>
                <a:lnTo>
                  <a:pt x="334254" y="150164"/>
                </a:lnTo>
                <a:lnTo>
                  <a:pt x="296722" y="123945"/>
                </a:lnTo>
                <a:close/>
              </a:path>
            </a:pathLst>
          </a:custGeom>
          <a:solidFill>
            <a:srgbClr val="EE220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 txBox="1"/>
          <p:nvPr/>
        </p:nvSpPr>
        <p:spPr>
          <a:xfrm>
            <a:off x="8483004" y="9151865"/>
            <a:ext cx="2196465" cy="1470025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52705">
              <a:lnSpc>
                <a:spcPct val="100000"/>
              </a:lnSpc>
              <a:spcBef>
                <a:spcPts val="370"/>
              </a:spcBef>
            </a:pPr>
            <a:r>
              <a:rPr sz="2300" spc="5">
                <a:solidFill>
                  <a:srgbClr val="FFFFFF"/>
                </a:solidFill>
                <a:latin typeface="Microsoft JhengHei UI"/>
                <a:cs typeface="Microsoft JhengHei UI"/>
              </a:rPr>
              <a:t>⾃然⻛景</a:t>
            </a:r>
            <a:endParaRPr sz="2300">
              <a:latin typeface="Microsoft JhengHei UI"/>
              <a:cs typeface="Microsoft JhengHei UI"/>
            </a:endParaRPr>
          </a:p>
          <a:p>
            <a:pPr marL="52705">
              <a:lnSpc>
                <a:spcPct val="100000"/>
              </a:lnSpc>
              <a:spcBef>
                <a:spcPts val="270"/>
              </a:spcBef>
            </a:pPr>
            <a:r>
              <a:rPr sz="2300" spc="90">
                <a:solidFill>
                  <a:srgbClr val="FFFFFF"/>
                </a:solidFill>
                <a:latin typeface="Arial"/>
                <a:cs typeface="Arial"/>
              </a:rPr>
              <a:t>38%</a:t>
            </a:r>
            <a:endParaRPr sz="23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580"/>
              </a:spcBef>
            </a:pPr>
            <a:r>
              <a:rPr sz="2150" b="1" spc="290">
                <a:solidFill>
                  <a:srgbClr val="FFFFFF"/>
                </a:solidFill>
                <a:latin typeface="Microsoft JhengHei UI"/>
                <a:cs typeface="Microsoft JhengHei UI"/>
              </a:rPr>
              <a:t>占⽐增⻓</a:t>
            </a:r>
            <a:r>
              <a:rPr sz="2150" spc="290">
                <a:solidFill>
                  <a:srgbClr val="FFFFFF"/>
                </a:solidFill>
                <a:latin typeface="Microsoft JhengHei UI"/>
                <a:cs typeface="Microsoft JhengHei UI"/>
              </a:rPr>
              <a:t>约</a:t>
            </a:r>
            <a:r>
              <a:rPr sz="3100" b="1" spc="195">
                <a:solidFill>
                  <a:srgbClr val="FD8311"/>
                </a:solidFill>
                <a:latin typeface="Arial"/>
                <a:cs typeface="Arial"/>
              </a:rPr>
              <a:t>3%</a:t>
            </a:r>
            <a:endParaRPr sz="3100">
              <a:latin typeface="Arial"/>
              <a:cs typeface="Arial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8481112" y="8977632"/>
            <a:ext cx="1627505" cy="1100455"/>
          </a:xfrm>
          <a:custGeom>
            <a:rect l="l" t="t" r="r" b="b"/>
            <a:pathLst>
              <a:path w="1627504" h="1100454">
                <a:moveTo>
                  <a:pt x="240097" y="0"/>
                </a:moveTo>
                <a:lnTo>
                  <a:pt x="1386875" y="0"/>
                </a:lnTo>
                <a:lnTo>
                  <a:pt x="1434653" y="183"/>
                </a:lnTo>
                <a:lnTo>
                  <a:pt x="1473184" y="1470"/>
                </a:lnTo>
                <a:lnTo>
                  <a:pt x="1527788" y="11765"/>
                </a:lnTo>
                <a:lnTo>
                  <a:pt x="1581187" y="45785"/>
                </a:lnTo>
                <a:lnTo>
                  <a:pt x="1615206" y="99184"/>
                </a:lnTo>
                <a:lnTo>
                  <a:pt x="1625501" y="153788"/>
                </a:lnTo>
                <a:lnTo>
                  <a:pt x="1626788" y="192318"/>
                </a:lnTo>
                <a:lnTo>
                  <a:pt x="1626972" y="240097"/>
                </a:lnTo>
                <a:lnTo>
                  <a:pt x="1626972" y="859874"/>
                </a:lnTo>
                <a:lnTo>
                  <a:pt x="1626788" y="907652"/>
                </a:lnTo>
                <a:lnTo>
                  <a:pt x="1625501" y="946183"/>
                </a:lnTo>
                <a:lnTo>
                  <a:pt x="1615206" y="1000787"/>
                </a:lnTo>
                <a:lnTo>
                  <a:pt x="1581187" y="1054186"/>
                </a:lnTo>
                <a:lnTo>
                  <a:pt x="1527788" y="1088205"/>
                </a:lnTo>
                <a:lnTo>
                  <a:pt x="1473184" y="1098500"/>
                </a:lnTo>
                <a:lnTo>
                  <a:pt x="1434653" y="1099787"/>
                </a:lnTo>
                <a:lnTo>
                  <a:pt x="1386875" y="1099971"/>
                </a:lnTo>
                <a:lnTo>
                  <a:pt x="240097" y="1099971"/>
                </a:lnTo>
                <a:lnTo>
                  <a:pt x="192318" y="1099787"/>
                </a:lnTo>
                <a:lnTo>
                  <a:pt x="153788" y="1098500"/>
                </a:lnTo>
                <a:lnTo>
                  <a:pt x="99184" y="1088205"/>
                </a:lnTo>
                <a:lnTo>
                  <a:pt x="45785" y="1054186"/>
                </a:lnTo>
                <a:lnTo>
                  <a:pt x="11765" y="1000787"/>
                </a:lnTo>
                <a:lnTo>
                  <a:pt x="1470" y="946183"/>
                </a:lnTo>
                <a:lnTo>
                  <a:pt x="183" y="907652"/>
                </a:lnTo>
                <a:lnTo>
                  <a:pt x="0" y="859874"/>
                </a:lnTo>
                <a:lnTo>
                  <a:pt x="0" y="240097"/>
                </a:lnTo>
                <a:lnTo>
                  <a:pt x="183" y="192318"/>
                </a:lnTo>
                <a:lnTo>
                  <a:pt x="1470" y="153788"/>
                </a:lnTo>
                <a:lnTo>
                  <a:pt x="11765" y="99184"/>
                </a:lnTo>
                <a:lnTo>
                  <a:pt x="45785" y="45785"/>
                </a:lnTo>
                <a:lnTo>
                  <a:pt x="99184" y="11765"/>
                </a:lnTo>
                <a:lnTo>
                  <a:pt x="153788" y="1470"/>
                </a:lnTo>
                <a:lnTo>
                  <a:pt x="192318" y="183"/>
                </a:lnTo>
                <a:lnTo>
                  <a:pt x="240097" y="0"/>
                </a:lnTo>
                <a:close/>
              </a:path>
            </a:pathLst>
          </a:custGeom>
          <a:ln w="20941">
            <a:solidFill>
              <a:srgbClr val="FE8211"/>
            </a:solidFill>
            <a:prstDash val="dash"/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 flipH="1">
            <a:off x="17495445" y="6154661"/>
            <a:ext cx="0" cy="128270"/>
          </a:xfrm>
          <a:custGeom>
            <a:rect l="l" t="t" r="r" b="b"/>
            <a:pathLst>
              <a:path h="128270">
                <a:moveTo>
                  <a:pt x="0" y="0"/>
                </a:moveTo>
                <a:lnTo>
                  <a:pt x="0" y="127718"/>
                </a:lnTo>
              </a:path>
            </a:pathLst>
          </a:custGeom>
          <a:ln w="20941">
            <a:solidFill>
              <a:srgbClr val="EE220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17445186" y="6064611"/>
            <a:ext cx="100965" cy="100965"/>
          </a:xfrm>
          <a:custGeom>
            <a:rect l="l" t="t" r="r" b="b"/>
            <a:pathLst>
              <a:path w="100965" h="100964">
                <a:moveTo>
                  <a:pt x="50260" y="0"/>
                </a:moveTo>
                <a:lnTo>
                  <a:pt x="0" y="100520"/>
                </a:lnTo>
                <a:lnTo>
                  <a:pt x="100520" y="100520"/>
                </a:lnTo>
                <a:lnTo>
                  <a:pt x="50260" y="0"/>
                </a:lnTo>
                <a:close/>
              </a:path>
            </a:pathLst>
          </a:custGeom>
          <a:solidFill>
            <a:srgbClr val="EE220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 txBox="1"/>
          <p:nvPr/>
        </p:nvSpPr>
        <p:spPr>
          <a:xfrm>
            <a:off x="17612220" y="6009177"/>
            <a:ext cx="1305560" cy="302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spc="10">
                <a:solidFill>
                  <a:srgbClr val="FFFFFF"/>
                </a:solidFill>
                <a:latin typeface="Microsoft JhengHei UI"/>
                <a:cs typeface="Microsoft JhengHei UI"/>
              </a:rPr>
              <a:t>占⽐增⻓</a:t>
            </a:r>
            <a:r>
              <a:rPr sz="1800" spc="110">
                <a:solidFill>
                  <a:srgbClr val="FFFFFF"/>
                </a:solidFill>
                <a:latin typeface="Arial"/>
                <a:cs typeface="Arial"/>
              </a:rPr>
              <a:t>6%</a:t>
            </a:r>
            <a:endParaRPr sz="1800">
              <a:latin typeface="Arial"/>
              <a:cs typeface="Arial"/>
            </a:endParaRPr>
          </a:p>
        </p:txBody>
      </p:sp>
      <p:sp>
        <p:nvSpPr>
          <p:cNvPr id="57" name="object 57"/>
          <p:cNvSpPr/>
          <p:nvPr/>
        </p:nvSpPr>
        <p:spPr>
          <a:xfrm flipH="1">
            <a:off x="15634695" y="7875830"/>
            <a:ext cx="0" cy="128270"/>
          </a:xfrm>
          <a:custGeom>
            <a:rect l="l" t="t" r="r" b="b"/>
            <a:pathLst>
              <a:path h="128270">
                <a:moveTo>
                  <a:pt x="0" y="0"/>
                </a:moveTo>
                <a:lnTo>
                  <a:pt x="0" y="127718"/>
                </a:lnTo>
              </a:path>
            </a:pathLst>
          </a:custGeom>
          <a:ln w="20941">
            <a:solidFill>
              <a:srgbClr val="EE220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15584436" y="7785780"/>
            <a:ext cx="100965" cy="100965"/>
          </a:xfrm>
          <a:custGeom>
            <a:rect l="l" t="t" r="r" b="b"/>
            <a:pathLst>
              <a:path w="100965" h="100965">
                <a:moveTo>
                  <a:pt x="50260" y="0"/>
                </a:moveTo>
                <a:lnTo>
                  <a:pt x="0" y="100520"/>
                </a:lnTo>
                <a:lnTo>
                  <a:pt x="100520" y="100520"/>
                </a:lnTo>
                <a:lnTo>
                  <a:pt x="50260" y="0"/>
                </a:lnTo>
                <a:close/>
              </a:path>
            </a:pathLst>
          </a:custGeom>
          <a:solidFill>
            <a:srgbClr val="EE220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 txBox="1"/>
          <p:nvPr/>
        </p:nvSpPr>
        <p:spPr>
          <a:xfrm>
            <a:off x="15751470" y="7730346"/>
            <a:ext cx="1305560" cy="302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spc="10">
                <a:solidFill>
                  <a:srgbClr val="FFFFFF"/>
                </a:solidFill>
                <a:latin typeface="Microsoft JhengHei UI"/>
                <a:cs typeface="Microsoft JhengHei UI"/>
              </a:rPr>
              <a:t>占⽐增⻓</a:t>
            </a:r>
            <a:r>
              <a:rPr sz="1800" spc="110">
                <a:solidFill>
                  <a:srgbClr val="FFFFFF"/>
                </a:solidFill>
                <a:latin typeface="Arial"/>
                <a:cs typeface="Arial"/>
              </a:rPr>
              <a:t>2%</a:t>
            </a:r>
            <a:endParaRPr sz="1800">
              <a:latin typeface="Arial"/>
              <a:cs typeface="Arial"/>
            </a:endParaRPr>
          </a:p>
        </p:txBody>
      </p:sp>
      <p:sp>
        <p:nvSpPr>
          <p:cNvPr id="60" name="object 60"/>
          <p:cNvSpPr/>
          <p:nvPr/>
        </p:nvSpPr>
        <p:spPr>
          <a:xfrm flipH="1">
            <a:off x="16270687" y="6751766"/>
            <a:ext cx="0" cy="128270"/>
          </a:xfrm>
          <a:custGeom>
            <a:rect l="l" t="t" r="r" b="b"/>
            <a:pathLst>
              <a:path h="128270">
                <a:moveTo>
                  <a:pt x="0" y="0"/>
                </a:moveTo>
                <a:lnTo>
                  <a:pt x="0" y="127718"/>
                </a:lnTo>
              </a:path>
            </a:pathLst>
          </a:custGeom>
          <a:ln w="20941">
            <a:solidFill>
              <a:srgbClr val="EE220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16220425" y="6661715"/>
            <a:ext cx="100965" cy="100965"/>
          </a:xfrm>
          <a:custGeom>
            <a:rect l="l" t="t" r="r" b="b"/>
            <a:pathLst>
              <a:path w="100965" h="100965">
                <a:moveTo>
                  <a:pt x="50260" y="0"/>
                </a:moveTo>
                <a:lnTo>
                  <a:pt x="0" y="100520"/>
                </a:lnTo>
                <a:lnTo>
                  <a:pt x="100520" y="100520"/>
                </a:lnTo>
                <a:lnTo>
                  <a:pt x="50260" y="0"/>
                </a:lnTo>
                <a:close/>
              </a:path>
            </a:pathLst>
          </a:custGeom>
          <a:solidFill>
            <a:srgbClr val="EE220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 txBox="1"/>
          <p:nvPr/>
        </p:nvSpPr>
        <p:spPr>
          <a:xfrm>
            <a:off x="16387460" y="6606282"/>
            <a:ext cx="1305560" cy="302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spc="10">
                <a:solidFill>
                  <a:srgbClr val="FFFFFF"/>
                </a:solidFill>
                <a:latin typeface="Microsoft JhengHei UI"/>
                <a:cs typeface="Microsoft JhengHei UI"/>
              </a:rPr>
              <a:t>占⽐增⻓</a:t>
            </a:r>
            <a:r>
              <a:rPr sz="1800" spc="110">
                <a:solidFill>
                  <a:srgbClr val="FFFFFF"/>
                </a:solidFill>
                <a:latin typeface="Arial"/>
                <a:cs typeface="Arial"/>
              </a:rPr>
              <a:t>2%</a:t>
            </a:r>
            <a:endParaRPr sz="1800">
              <a:latin typeface="Arial"/>
              <a:cs typeface="Arial"/>
            </a:endParaRPr>
          </a:p>
        </p:txBody>
      </p:sp>
      <p:sp>
        <p:nvSpPr>
          <p:cNvPr id="63" name="object 63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pc="-5"/>
              <a:t>数据来源：⻢蜂窝⼤数据中⼼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39709" y="1086545"/>
            <a:ext cx="12028170" cy="6540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4100" spc="20">
                <a:solidFill>
                  <a:srgbClr val="FFFFFF"/>
                </a:solidFill>
              </a:rPr>
              <a:t>⼩众⾃然美景，⾃驾游旅⾏者</a:t>
            </a: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4100" spc="20">
                <a:solidFill>
                  <a:srgbClr val="FFFFFF"/>
                </a:solidFill>
              </a:rPr>
              <a:t>⽣态疗愈</a:t>
            </a:r>
            <a:r>
              <a:rPr sz="4100" spc="-14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4100" spc="20">
                <a:solidFill>
                  <a:srgbClr val="FFFFFF"/>
                </a:solidFill>
              </a:rPr>
              <a:t>的绝佳场所</a:t>
            </a:r>
            <a:endParaRPr sz="41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974968" y="1113287"/>
            <a:ext cx="173355" cy="687705"/>
          </a:xfrm>
          <a:custGeom>
            <a:rect l="l" t="t" r="r" b="b"/>
            <a:pathLst>
              <a:path w="173355" h="687705">
                <a:moveTo>
                  <a:pt x="86548" y="0"/>
                </a:moveTo>
                <a:lnTo>
                  <a:pt x="78991" y="330"/>
                </a:lnTo>
                <a:lnTo>
                  <a:pt x="71505" y="1316"/>
                </a:lnTo>
                <a:lnTo>
                  <a:pt x="25291" y="25373"/>
                </a:lnTo>
                <a:lnTo>
                  <a:pt x="2122" y="69847"/>
                </a:lnTo>
                <a:lnTo>
                  <a:pt x="0" y="106854"/>
                </a:lnTo>
                <a:lnTo>
                  <a:pt x="0" y="580680"/>
                </a:lnTo>
                <a:lnTo>
                  <a:pt x="5142" y="630532"/>
                </a:lnTo>
                <a:lnTo>
                  <a:pt x="39909" y="673908"/>
                </a:lnTo>
                <a:lnTo>
                  <a:pt x="78991" y="687203"/>
                </a:lnTo>
                <a:lnTo>
                  <a:pt x="86548" y="687534"/>
                </a:lnTo>
                <a:lnTo>
                  <a:pt x="94105" y="687203"/>
                </a:lnTo>
                <a:lnTo>
                  <a:pt x="133187" y="673908"/>
                </a:lnTo>
                <a:lnTo>
                  <a:pt x="167954" y="630532"/>
                </a:lnTo>
                <a:lnTo>
                  <a:pt x="173097" y="580680"/>
                </a:lnTo>
                <a:lnTo>
                  <a:pt x="173097" y="106854"/>
                </a:lnTo>
                <a:lnTo>
                  <a:pt x="167954" y="57001"/>
                </a:lnTo>
                <a:lnTo>
                  <a:pt x="133187" y="13625"/>
                </a:lnTo>
                <a:lnTo>
                  <a:pt x="94105" y="330"/>
                </a:lnTo>
                <a:lnTo>
                  <a:pt x="86548" y="0"/>
                </a:lnTo>
                <a:close/>
              </a:path>
            </a:pathLst>
          </a:custGeom>
          <a:solidFill>
            <a:srgbClr val="FED41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8282166" y="0"/>
            <a:ext cx="1068705" cy="1256665"/>
          </a:xfrm>
          <a:custGeom>
            <a:rect l="l" t="t" r="r" b="b"/>
            <a:pathLst>
              <a:path w="1068705" h="1256665">
                <a:moveTo>
                  <a:pt x="1068145" y="0"/>
                </a:moveTo>
                <a:lnTo>
                  <a:pt x="0" y="0"/>
                </a:lnTo>
                <a:lnTo>
                  <a:pt x="0" y="1041113"/>
                </a:lnTo>
                <a:lnTo>
                  <a:pt x="164" y="1083975"/>
                </a:lnTo>
                <a:lnTo>
                  <a:pt x="4452" y="1145997"/>
                </a:lnTo>
                <a:lnTo>
                  <a:pt x="23280" y="1193291"/>
                </a:lnTo>
                <a:lnTo>
                  <a:pt x="63216" y="1233225"/>
                </a:lnTo>
                <a:lnTo>
                  <a:pt x="110508" y="1252053"/>
                </a:lnTo>
                <a:lnTo>
                  <a:pt x="172530" y="1256341"/>
                </a:lnTo>
                <a:lnTo>
                  <a:pt x="215396" y="1256506"/>
                </a:lnTo>
                <a:lnTo>
                  <a:pt x="852748" y="1256506"/>
                </a:lnTo>
                <a:lnTo>
                  <a:pt x="895608" y="1256341"/>
                </a:lnTo>
                <a:lnTo>
                  <a:pt x="957631" y="1252053"/>
                </a:lnTo>
                <a:lnTo>
                  <a:pt x="1004929" y="1233225"/>
                </a:lnTo>
                <a:lnTo>
                  <a:pt x="1044865" y="1193291"/>
                </a:lnTo>
                <a:lnTo>
                  <a:pt x="1063692" y="1145997"/>
                </a:lnTo>
                <a:lnTo>
                  <a:pt x="1067980" y="1083975"/>
                </a:lnTo>
                <a:lnTo>
                  <a:pt x="1068145" y="1041113"/>
                </a:lnTo>
                <a:lnTo>
                  <a:pt x="1068145" y="0"/>
                </a:lnTo>
                <a:close/>
              </a:path>
            </a:pathLst>
          </a:custGeom>
          <a:solidFill>
            <a:srgbClr val="FFD5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8369242" y="296592"/>
            <a:ext cx="893995" cy="83708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7223934" y="4388908"/>
            <a:ext cx="287020" cy="128270"/>
          </a:xfrm>
          <a:custGeom>
            <a:rect l="l" t="t" r="r" b="b"/>
            <a:pathLst>
              <a:path w="287020" h="128270">
                <a:moveTo>
                  <a:pt x="286404" y="0"/>
                </a:moveTo>
                <a:lnTo>
                  <a:pt x="0" y="0"/>
                </a:lnTo>
                <a:lnTo>
                  <a:pt x="143202" y="127901"/>
                </a:lnTo>
                <a:lnTo>
                  <a:pt x="286404" y="0"/>
                </a:lnTo>
                <a:close/>
              </a:path>
            </a:pathLst>
          </a:custGeom>
          <a:solidFill>
            <a:srgbClr val="F8BA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076272" y="2070587"/>
            <a:ext cx="17670145" cy="2552065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 marR="5080" algn="just">
              <a:lnSpc>
                <a:spcPct val="118600"/>
              </a:lnSpc>
              <a:spcBef>
                <a:spcPts val="140"/>
              </a:spcBef>
            </a:pPr>
            <a:r>
              <a:rPr sz="2450" spc="10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年⾃驾游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⼩众飙升</a:t>
            </a:r>
            <a:r>
              <a:rPr sz="2450" spc="23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⾃然⻛景</a:t>
            </a:r>
            <a:r>
              <a:rPr sz="2450" spc="-25">
                <a:solidFill>
                  <a:srgbClr val="FFFFFF"/>
                </a:solidFill>
                <a:latin typeface="Arial"/>
                <a:cs typeface="Arial"/>
              </a:rPr>
              <a:t>TOP10</a:t>
            </a:r>
            <a:r>
              <a:rPr sz="2450" spc="20">
                <a:solidFill>
                  <a:srgbClr val="FFFFFF"/>
                </a:solidFill>
                <a:latin typeface="Microsoft JhengHei UI"/>
                <a:cs typeface="Microsoft JhengHei UI"/>
              </a:rPr>
              <a:t>分别是⼭东⻘岛⾦沙滩、⼭东养⻢岛、新疆库尔德宁⾃然保护区、新疆慕⼠塔格冰川公 园、内蒙古莫尔格勒河、新疆温宿托⽊尔⼤峡⾕、⼴⻄古⻰⼭⼤峡⾕、⻘海⿊独⼭、⽢肃⽢加秘境、四川⽟隆拉措。⼭东养⻢岛 不仅⻛景秀丽，还拥有丰富的历史和⽂化资源，有多处古迹和历史遗址可以探访，岛上⽣态环境良好，是观⻦和探索⾃然⽣态的 好去处。海洋⽣物多样性也为潜⽔爱好者提供了绝佳场所。</a:t>
            </a:r>
            <a:endParaRPr sz="2450">
              <a:latin typeface="Microsoft JhengHei UI"/>
              <a:cs typeface="Microsoft JhengHei U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850">
              <a:latin typeface="Microsoft JhengHei UI"/>
              <a:cs typeface="Microsoft JhengHei UI"/>
            </a:endParaRPr>
          </a:p>
          <a:p>
            <a:pPr marL="655955" algn="ctr">
              <a:lnSpc>
                <a:spcPct val="100000"/>
              </a:lnSpc>
            </a:pPr>
            <a:r>
              <a:rPr sz="2150" spc="-5">
                <a:solidFill>
                  <a:srgbClr val="FFFFFF"/>
                </a:solidFill>
                <a:latin typeface="Arial"/>
                <a:cs typeface="Arial"/>
              </a:rPr>
              <a:t>2023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年⾃驾游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⼩众飙升</a:t>
            </a:r>
            <a:r>
              <a:rPr sz="2150" spc="19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150" spc="-10">
                <a:solidFill>
                  <a:srgbClr val="FFFFFF"/>
                </a:solidFill>
                <a:latin typeface="Microsoft JhengHei UI"/>
                <a:cs typeface="Microsoft JhengHei UI"/>
              </a:rPr>
              <a:t>⾃然⻛景</a:t>
            </a:r>
            <a:r>
              <a:rPr sz="2150" spc="-40">
                <a:solidFill>
                  <a:srgbClr val="FFFFFF"/>
                </a:solidFill>
                <a:latin typeface="Arial"/>
                <a:cs typeface="Arial"/>
              </a:rPr>
              <a:t>TOP20</a:t>
            </a:r>
            <a:endParaRPr sz="215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298328" y="5318257"/>
            <a:ext cx="921385" cy="533400"/>
          </a:xfrm>
          <a:custGeom>
            <a:rect l="l" t="t" r="r" b="b"/>
            <a:pathLst>
              <a:path w="921385" h="533400">
                <a:moveTo>
                  <a:pt x="0" y="0"/>
                </a:moveTo>
                <a:lnTo>
                  <a:pt x="921099" y="0"/>
                </a:lnTo>
                <a:lnTo>
                  <a:pt x="92109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4219428" y="5318257"/>
            <a:ext cx="3200400" cy="533400"/>
          </a:xfrm>
          <a:custGeom>
            <a:rect l="l" t="t" r="r" b="b"/>
            <a:pathLst>
              <a:path w="3200400" h="533400">
                <a:moveTo>
                  <a:pt x="0" y="0"/>
                </a:moveTo>
                <a:lnTo>
                  <a:pt x="3200278" y="0"/>
                </a:lnTo>
                <a:lnTo>
                  <a:pt x="320027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7419706" y="5318257"/>
            <a:ext cx="1336040" cy="533400"/>
          </a:xfrm>
          <a:custGeom>
            <a:rect l="l" t="t" r="r" b="b"/>
            <a:pathLst>
              <a:path w="1336040" h="533400">
                <a:moveTo>
                  <a:pt x="0" y="0"/>
                </a:moveTo>
                <a:lnTo>
                  <a:pt x="1335814" y="0"/>
                </a:lnTo>
                <a:lnTo>
                  <a:pt x="133581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8755522" y="5318257"/>
            <a:ext cx="1222375" cy="533400"/>
          </a:xfrm>
          <a:custGeom>
            <a:rect l="l" t="t" r="r" b="b"/>
            <a:pathLst>
              <a:path w="1222375" h="533400">
                <a:moveTo>
                  <a:pt x="0" y="0"/>
                </a:moveTo>
                <a:lnTo>
                  <a:pt x="1221854" y="0"/>
                </a:lnTo>
                <a:lnTo>
                  <a:pt x="122185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3298328" y="6384384"/>
            <a:ext cx="921385" cy="533400"/>
          </a:xfrm>
          <a:custGeom>
            <a:rect l="l" t="t" r="r" b="b"/>
            <a:pathLst>
              <a:path w="921385" h="533400">
                <a:moveTo>
                  <a:pt x="0" y="0"/>
                </a:moveTo>
                <a:lnTo>
                  <a:pt x="921099" y="0"/>
                </a:lnTo>
                <a:lnTo>
                  <a:pt x="92109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4219428" y="6384384"/>
            <a:ext cx="3200400" cy="533400"/>
          </a:xfrm>
          <a:custGeom>
            <a:rect l="l" t="t" r="r" b="b"/>
            <a:pathLst>
              <a:path w="3200400" h="533400">
                <a:moveTo>
                  <a:pt x="0" y="0"/>
                </a:moveTo>
                <a:lnTo>
                  <a:pt x="3200278" y="0"/>
                </a:lnTo>
                <a:lnTo>
                  <a:pt x="320027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7419706" y="6384384"/>
            <a:ext cx="1336040" cy="533400"/>
          </a:xfrm>
          <a:custGeom>
            <a:rect l="l" t="t" r="r" b="b"/>
            <a:pathLst>
              <a:path w="1336040" h="533400">
                <a:moveTo>
                  <a:pt x="0" y="0"/>
                </a:moveTo>
                <a:lnTo>
                  <a:pt x="1335814" y="0"/>
                </a:lnTo>
                <a:lnTo>
                  <a:pt x="133581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8755522" y="6384384"/>
            <a:ext cx="1222375" cy="533400"/>
          </a:xfrm>
          <a:custGeom>
            <a:rect l="l" t="t" r="r" b="b"/>
            <a:pathLst>
              <a:path w="1222375" h="533400">
                <a:moveTo>
                  <a:pt x="0" y="0"/>
                </a:moveTo>
                <a:lnTo>
                  <a:pt x="1221854" y="0"/>
                </a:lnTo>
                <a:lnTo>
                  <a:pt x="122185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3298328" y="7450511"/>
            <a:ext cx="921385" cy="533400"/>
          </a:xfrm>
          <a:custGeom>
            <a:rect l="l" t="t" r="r" b="b"/>
            <a:pathLst>
              <a:path w="921385" h="533400">
                <a:moveTo>
                  <a:pt x="0" y="0"/>
                </a:moveTo>
                <a:lnTo>
                  <a:pt x="921099" y="0"/>
                </a:lnTo>
                <a:lnTo>
                  <a:pt x="92109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4219428" y="7450511"/>
            <a:ext cx="3200400" cy="533400"/>
          </a:xfrm>
          <a:custGeom>
            <a:rect l="l" t="t" r="r" b="b"/>
            <a:pathLst>
              <a:path w="3200400" h="533400">
                <a:moveTo>
                  <a:pt x="0" y="0"/>
                </a:moveTo>
                <a:lnTo>
                  <a:pt x="3200278" y="0"/>
                </a:lnTo>
                <a:lnTo>
                  <a:pt x="320027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7419706" y="7450511"/>
            <a:ext cx="1336040" cy="533400"/>
          </a:xfrm>
          <a:custGeom>
            <a:rect l="l" t="t" r="r" b="b"/>
            <a:pathLst>
              <a:path w="1336040" h="533400">
                <a:moveTo>
                  <a:pt x="0" y="0"/>
                </a:moveTo>
                <a:lnTo>
                  <a:pt x="1335814" y="0"/>
                </a:lnTo>
                <a:lnTo>
                  <a:pt x="133581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8755522" y="7450511"/>
            <a:ext cx="1222375" cy="533400"/>
          </a:xfrm>
          <a:custGeom>
            <a:rect l="l" t="t" r="r" b="b"/>
            <a:pathLst>
              <a:path w="1222375" h="533400">
                <a:moveTo>
                  <a:pt x="0" y="0"/>
                </a:moveTo>
                <a:lnTo>
                  <a:pt x="1221854" y="0"/>
                </a:lnTo>
                <a:lnTo>
                  <a:pt x="122185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3298328" y="8516636"/>
            <a:ext cx="921385" cy="533400"/>
          </a:xfrm>
          <a:custGeom>
            <a:rect l="l" t="t" r="r" b="b"/>
            <a:pathLst>
              <a:path w="921385" h="533400">
                <a:moveTo>
                  <a:pt x="0" y="0"/>
                </a:moveTo>
                <a:lnTo>
                  <a:pt x="921099" y="0"/>
                </a:lnTo>
                <a:lnTo>
                  <a:pt x="92109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4219428" y="8516636"/>
            <a:ext cx="3200400" cy="533400"/>
          </a:xfrm>
          <a:custGeom>
            <a:rect l="l" t="t" r="r" b="b"/>
            <a:pathLst>
              <a:path w="3200400" h="533400">
                <a:moveTo>
                  <a:pt x="0" y="0"/>
                </a:moveTo>
                <a:lnTo>
                  <a:pt x="3200278" y="0"/>
                </a:lnTo>
                <a:lnTo>
                  <a:pt x="320027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7419706" y="8516636"/>
            <a:ext cx="1336040" cy="533400"/>
          </a:xfrm>
          <a:custGeom>
            <a:rect l="l" t="t" r="r" b="b"/>
            <a:pathLst>
              <a:path w="1336040" h="533400">
                <a:moveTo>
                  <a:pt x="0" y="0"/>
                </a:moveTo>
                <a:lnTo>
                  <a:pt x="1335814" y="0"/>
                </a:lnTo>
                <a:lnTo>
                  <a:pt x="133581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8755522" y="8516636"/>
            <a:ext cx="1222375" cy="533400"/>
          </a:xfrm>
          <a:custGeom>
            <a:rect l="l" t="t" r="r" b="b"/>
            <a:pathLst>
              <a:path w="1222375" h="533400">
                <a:moveTo>
                  <a:pt x="0" y="0"/>
                </a:moveTo>
                <a:lnTo>
                  <a:pt x="1221854" y="0"/>
                </a:lnTo>
                <a:lnTo>
                  <a:pt x="122185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3298328" y="9582763"/>
            <a:ext cx="921385" cy="533400"/>
          </a:xfrm>
          <a:custGeom>
            <a:rect l="l" t="t" r="r" b="b"/>
            <a:pathLst>
              <a:path w="921385" h="533400">
                <a:moveTo>
                  <a:pt x="0" y="0"/>
                </a:moveTo>
                <a:lnTo>
                  <a:pt x="921099" y="0"/>
                </a:lnTo>
                <a:lnTo>
                  <a:pt x="92109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4219428" y="9582763"/>
            <a:ext cx="3200400" cy="533400"/>
          </a:xfrm>
          <a:custGeom>
            <a:rect l="l" t="t" r="r" b="b"/>
            <a:pathLst>
              <a:path w="3200400" h="533400">
                <a:moveTo>
                  <a:pt x="0" y="0"/>
                </a:moveTo>
                <a:lnTo>
                  <a:pt x="3200278" y="0"/>
                </a:lnTo>
                <a:lnTo>
                  <a:pt x="3200278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7419706" y="9582763"/>
            <a:ext cx="1336040" cy="533400"/>
          </a:xfrm>
          <a:custGeom>
            <a:rect l="l" t="t" r="r" b="b"/>
            <a:pathLst>
              <a:path w="1336040" h="533400">
                <a:moveTo>
                  <a:pt x="0" y="0"/>
                </a:moveTo>
                <a:lnTo>
                  <a:pt x="1335814" y="0"/>
                </a:lnTo>
                <a:lnTo>
                  <a:pt x="133581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8755522" y="9582763"/>
            <a:ext cx="1222375" cy="533400"/>
          </a:xfrm>
          <a:custGeom>
            <a:rect l="l" t="t" r="r" b="b"/>
            <a:pathLst>
              <a:path w="1222375" h="533400">
                <a:moveTo>
                  <a:pt x="0" y="0"/>
                </a:moveTo>
                <a:lnTo>
                  <a:pt x="1221854" y="0"/>
                </a:lnTo>
                <a:lnTo>
                  <a:pt x="1221854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0031107" y="5318257"/>
            <a:ext cx="921385" cy="533400"/>
          </a:xfrm>
          <a:custGeom>
            <a:rect l="l" t="t" r="r" b="b"/>
            <a:pathLst>
              <a:path w="921384" h="533400">
                <a:moveTo>
                  <a:pt x="0" y="0"/>
                </a:moveTo>
                <a:lnTo>
                  <a:pt x="921102" y="0"/>
                </a:lnTo>
                <a:lnTo>
                  <a:pt x="92110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10952211" y="5318257"/>
            <a:ext cx="3395345" cy="533400"/>
          </a:xfrm>
          <a:custGeom>
            <a:rect l="l" t="t" r="r" b="b"/>
            <a:pathLst>
              <a:path w="3395344" h="533400">
                <a:moveTo>
                  <a:pt x="0" y="0"/>
                </a:moveTo>
                <a:lnTo>
                  <a:pt x="3395111" y="0"/>
                </a:lnTo>
                <a:lnTo>
                  <a:pt x="3395111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14347323" y="5318257"/>
            <a:ext cx="1135380" cy="533400"/>
          </a:xfrm>
          <a:custGeom>
            <a:rect l="l" t="t" r="r" b="b"/>
            <a:pathLst>
              <a:path w="1135380" h="533400">
                <a:moveTo>
                  <a:pt x="0" y="0"/>
                </a:moveTo>
                <a:lnTo>
                  <a:pt x="1134939" y="0"/>
                </a:lnTo>
                <a:lnTo>
                  <a:pt x="113493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15482261" y="5318257"/>
            <a:ext cx="1228090" cy="533400"/>
          </a:xfrm>
          <a:custGeom>
            <a:rect l="l" t="t" r="r" b="b"/>
            <a:pathLst>
              <a:path w="1228090" h="533400">
                <a:moveTo>
                  <a:pt x="0" y="0"/>
                </a:moveTo>
                <a:lnTo>
                  <a:pt x="1227899" y="0"/>
                </a:lnTo>
                <a:lnTo>
                  <a:pt x="122789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10031107" y="6384384"/>
            <a:ext cx="921385" cy="533400"/>
          </a:xfrm>
          <a:custGeom>
            <a:rect l="l" t="t" r="r" b="b"/>
            <a:pathLst>
              <a:path w="921384" h="533400">
                <a:moveTo>
                  <a:pt x="0" y="0"/>
                </a:moveTo>
                <a:lnTo>
                  <a:pt x="921102" y="0"/>
                </a:lnTo>
                <a:lnTo>
                  <a:pt x="92110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10952211" y="6384384"/>
            <a:ext cx="3395345" cy="533400"/>
          </a:xfrm>
          <a:custGeom>
            <a:rect l="l" t="t" r="r" b="b"/>
            <a:pathLst>
              <a:path w="3395344" h="533400">
                <a:moveTo>
                  <a:pt x="0" y="0"/>
                </a:moveTo>
                <a:lnTo>
                  <a:pt x="3395111" y="0"/>
                </a:lnTo>
                <a:lnTo>
                  <a:pt x="3395111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14347323" y="6384384"/>
            <a:ext cx="1135380" cy="533400"/>
          </a:xfrm>
          <a:custGeom>
            <a:rect l="l" t="t" r="r" b="b"/>
            <a:pathLst>
              <a:path w="1135380" h="533400">
                <a:moveTo>
                  <a:pt x="0" y="0"/>
                </a:moveTo>
                <a:lnTo>
                  <a:pt x="1134939" y="0"/>
                </a:lnTo>
                <a:lnTo>
                  <a:pt x="113493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15482261" y="6384384"/>
            <a:ext cx="1228090" cy="533400"/>
          </a:xfrm>
          <a:custGeom>
            <a:rect l="l" t="t" r="r" b="b"/>
            <a:pathLst>
              <a:path w="1228090" h="533400">
                <a:moveTo>
                  <a:pt x="0" y="0"/>
                </a:moveTo>
                <a:lnTo>
                  <a:pt x="1227899" y="0"/>
                </a:lnTo>
                <a:lnTo>
                  <a:pt x="122789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10031107" y="7450511"/>
            <a:ext cx="921385" cy="533400"/>
          </a:xfrm>
          <a:custGeom>
            <a:rect l="l" t="t" r="r" b="b"/>
            <a:pathLst>
              <a:path w="921384" h="533400">
                <a:moveTo>
                  <a:pt x="0" y="0"/>
                </a:moveTo>
                <a:lnTo>
                  <a:pt x="921102" y="0"/>
                </a:lnTo>
                <a:lnTo>
                  <a:pt x="92110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10952211" y="7450511"/>
            <a:ext cx="3395345" cy="533400"/>
          </a:xfrm>
          <a:custGeom>
            <a:rect l="l" t="t" r="r" b="b"/>
            <a:pathLst>
              <a:path w="3395344" h="533400">
                <a:moveTo>
                  <a:pt x="0" y="0"/>
                </a:moveTo>
                <a:lnTo>
                  <a:pt x="3395111" y="0"/>
                </a:lnTo>
                <a:lnTo>
                  <a:pt x="3395111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14347323" y="7450511"/>
            <a:ext cx="1135380" cy="533400"/>
          </a:xfrm>
          <a:custGeom>
            <a:rect l="l" t="t" r="r" b="b"/>
            <a:pathLst>
              <a:path w="1135380" h="533400">
                <a:moveTo>
                  <a:pt x="0" y="0"/>
                </a:moveTo>
                <a:lnTo>
                  <a:pt x="1134939" y="0"/>
                </a:lnTo>
                <a:lnTo>
                  <a:pt x="113493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15482261" y="7450511"/>
            <a:ext cx="1228090" cy="533400"/>
          </a:xfrm>
          <a:custGeom>
            <a:rect l="l" t="t" r="r" b="b"/>
            <a:pathLst>
              <a:path w="1228090" h="533400">
                <a:moveTo>
                  <a:pt x="0" y="0"/>
                </a:moveTo>
                <a:lnTo>
                  <a:pt x="1227899" y="0"/>
                </a:lnTo>
                <a:lnTo>
                  <a:pt x="122789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10031107" y="8516636"/>
            <a:ext cx="921385" cy="533400"/>
          </a:xfrm>
          <a:custGeom>
            <a:rect l="l" t="t" r="r" b="b"/>
            <a:pathLst>
              <a:path w="921384" h="533400">
                <a:moveTo>
                  <a:pt x="0" y="0"/>
                </a:moveTo>
                <a:lnTo>
                  <a:pt x="921102" y="0"/>
                </a:lnTo>
                <a:lnTo>
                  <a:pt x="92110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10952211" y="8516636"/>
            <a:ext cx="3395345" cy="533400"/>
          </a:xfrm>
          <a:custGeom>
            <a:rect l="l" t="t" r="r" b="b"/>
            <a:pathLst>
              <a:path w="3395344" h="533400">
                <a:moveTo>
                  <a:pt x="0" y="0"/>
                </a:moveTo>
                <a:lnTo>
                  <a:pt x="3395111" y="0"/>
                </a:lnTo>
                <a:lnTo>
                  <a:pt x="3395111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14347323" y="8516636"/>
            <a:ext cx="1135380" cy="533400"/>
          </a:xfrm>
          <a:custGeom>
            <a:rect l="l" t="t" r="r" b="b"/>
            <a:pathLst>
              <a:path w="1135380" h="533400">
                <a:moveTo>
                  <a:pt x="0" y="0"/>
                </a:moveTo>
                <a:lnTo>
                  <a:pt x="1134939" y="0"/>
                </a:lnTo>
                <a:lnTo>
                  <a:pt x="113493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15482261" y="8516636"/>
            <a:ext cx="1228090" cy="533400"/>
          </a:xfrm>
          <a:custGeom>
            <a:rect l="l" t="t" r="r" b="b"/>
            <a:pathLst>
              <a:path w="1228090" h="533400">
                <a:moveTo>
                  <a:pt x="0" y="0"/>
                </a:moveTo>
                <a:lnTo>
                  <a:pt x="1227899" y="0"/>
                </a:lnTo>
                <a:lnTo>
                  <a:pt x="122789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10031107" y="9582763"/>
            <a:ext cx="921385" cy="533400"/>
          </a:xfrm>
          <a:custGeom>
            <a:rect l="l" t="t" r="r" b="b"/>
            <a:pathLst>
              <a:path w="921384" h="533400">
                <a:moveTo>
                  <a:pt x="0" y="0"/>
                </a:moveTo>
                <a:lnTo>
                  <a:pt x="921102" y="0"/>
                </a:lnTo>
                <a:lnTo>
                  <a:pt x="921102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10952211" y="9582763"/>
            <a:ext cx="3395345" cy="533400"/>
          </a:xfrm>
          <a:custGeom>
            <a:rect l="l" t="t" r="r" b="b"/>
            <a:pathLst>
              <a:path w="3395344" h="533400">
                <a:moveTo>
                  <a:pt x="0" y="0"/>
                </a:moveTo>
                <a:lnTo>
                  <a:pt x="3395111" y="0"/>
                </a:lnTo>
                <a:lnTo>
                  <a:pt x="3395111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14347323" y="9582763"/>
            <a:ext cx="1135380" cy="533400"/>
          </a:xfrm>
          <a:custGeom>
            <a:rect l="l" t="t" r="r" b="b"/>
            <a:pathLst>
              <a:path w="1135380" h="533400">
                <a:moveTo>
                  <a:pt x="0" y="0"/>
                </a:moveTo>
                <a:lnTo>
                  <a:pt x="1134939" y="0"/>
                </a:lnTo>
                <a:lnTo>
                  <a:pt x="113493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15482261" y="9582763"/>
            <a:ext cx="1228090" cy="533400"/>
          </a:xfrm>
          <a:custGeom>
            <a:rect l="l" t="t" r="r" b="b"/>
            <a:pathLst>
              <a:path w="1228090" h="533400">
                <a:moveTo>
                  <a:pt x="0" y="0"/>
                </a:moveTo>
                <a:lnTo>
                  <a:pt x="1227899" y="0"/>
                </a:lnTo>
                <a:lnTo>
                  <a:pt x="1227899" y="533063"/>
                </a:lnTo>
                <a:lnTo>
                  <a:pt x="0" y="533063"/>
                </a:lnTo>
                <a:lnTo>
                  <a:pt x="0" y="0"/>
                </a:lnTo>
                <a:close/>
              </a:path>
            </a:pathLst>
          </a:custGeom>
          <a:solidFill>
            <a:srgbClr val="1A1A1A"/>
          </a:solidFill>
        </p:spPr>
        <p:txBody>
          <a:bodyPr wrap="square" lIns="0" tIns="0" rIns="0" bIns="0" rtlCol="0"/>
          <a:lstStyle/>
          <a:p/>
        </p:txBody>
      </p:sp>
      <p:graphicFrame>
        <p:nvGraphicFramePr>
          <p:cNvPr id="48" name="object 48"/>
          <p:cNvGraphicFramePr>
            <a:graphicFrameLocks noGrp="1"/>
          </p:cNvGraphicFramePr>
          <p:nvPr/>
        </p:nvGraphicFramePr>
        <p:xfrm>
          <a:off x="3298328" y="4785194"/>
          <a:ext cx="13411836" cy="58642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14730"/>
                <a:gridCol w="2981324"/>
                <a:gridCol w="1501139"/>
                <a:gridCol w="1209039"/>
                <a:gridCol w="885825"/>
                <a:gridCol w="3504565"/>
                <a:gridCol w="1110615"/>
                <a:gridCol w="1204594"/>
              </a:tblGrid>
              <a:tr h="533063">
                <a:tc>
                  <a:txBody>
                    <a:bodyPr vert="horz" wrap="square"/>
                    <a:lstStyle/>
                    <a:p>
                      <a:pPr marR="8572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排名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238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景区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572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城市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8419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省份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排名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460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景区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286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城市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524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b="1" spc="-10">
                          <a:latin typeface="Microsoft JhengHei UI"/>
                          <a:cs typeface="Microsoft JhengHei UI"/>
                        </a:rPr>
                        <a:t>省份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FED40D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85725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2384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⾦沙滩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5725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⻘岛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8419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⼭东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11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4604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贵州茂兰国家级⾃然保护区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2865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黔南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5240"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贵州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100330" marB="0">
                    <a:solidFill>
                      <a:srgbClr val="1A1A1A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85725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238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养⻢岛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572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烟台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8419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⼭东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460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桑科草原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286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⽢南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524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⽢肃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85725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238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库尔德宁⾃然保护区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572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伊犁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8419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新疆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460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南岭红沙漠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286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韶关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524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⼴东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85725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ED40E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238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慕⼠塔格冰川公园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572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喀什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8419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新疆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ED40E"/>
                          </a:solidFill>
                          <a:latin typeface="Arial"/>
                          <a:cs typeface="Arial"/>
                        </a:rPr>
                        <a:t>14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460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格底拉姆</a:t>
                      </a:r>
                      <a:r>
                        <a:rPr sz="2150" spc="-120">
                          <a:solidFill>
                            <a:srgbClr val="FED40E"/>
                          </a:solidFill>
                          <a:latin typeface="Arial"/>
                          <a:cs typeface="Arial"/>
                        </a:rPr>
                        <a:t>·</a:t>
                      </a: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天空之城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286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⽢孜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524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E"/>
                          </a:solidFill>
                          <a:latin typeface="Microsoft JhengHei UI"/>
                          <a:cs typeface="Microsoft JhengHei UI"/>
                        </a:rPr>
                        <a:t>四川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7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85725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238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莫尔格勒河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572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呼伦⻉尔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8419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内蒙古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15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460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⽩沙湖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286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哈巴河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524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阿勒泰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</a:tr>
              <a:tr h="533062">
                <a:tc>
                  <a:txBody>
                    <a:bodyPr vert="horz" wrap="square"/>
                    <a:lstStyle/>
                    <a:p>
                      <a:pPr marR="85725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D40E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238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温宿托⽊尔⼤峡⾕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572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阿克苏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8419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新疆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FD40E"/>
                          </a:solidFill>
                          <a:latin typeface="Arial"/>
                          <a:cs typeface="Arial"/>
                        </a:rPr>
                        <a:t>16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460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姊妹湖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286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⽢孜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524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D40E"/>
                          </a:solidFill>
                          <a:latin typeface="Microsoft JhengHei UI"/>
                          <a:cs typeface="Microsoft JhengHei UI"/>
                        </a:rPr>
                        <a:t>四川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85725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238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古⻰⼭⼤峡⾕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572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百⾊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8419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⼴⻄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17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460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⻓坪沟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286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阿坝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524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四川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85725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ED310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238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⿊独⼭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572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海⻄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8419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⻘海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ED310"/>
                          </a:solidFill>
                          <a:latin typeface="Arial"/>
                          <a:cs typeface="Arial"/>
                        </a:rPr>
                        <a:t>18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460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武功⼭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286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萍乡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524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310"/>
                          </a:solidFill>
                          <a:latin typeface="Microsoft JhengHei UI"/>
                          <a:cs typeface="Microsoft JhengHei UI"/>
                        </a:rPr>
                        <a:t>萍乡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63637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85725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238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⽢加秘境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572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⽢南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8419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⽢肃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19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460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双桥沟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286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阿坝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524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FFFFF"/>
                          </a:solidFill>
                          <a:latin typeface="Microsoft JhengHei UI"/>
                          <a:cs typeface="Microsoft JhengHei UI"/>
                        </a:rPr>
                        <a:t>四川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1A1A1A"/>
                    </a:solidFill>
                  </a:tcPr>
                </a:tc>
              </a:tr>
              <a:tr h="533063">
                <a:tc>
                  <a:txBody>
                    <a:bodyPr vert="horz" wrap="square"/>
                    <a:lstStyle/>
                    <a:p>
                      <a:pPr marR="85725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238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⽟隆拉措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572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⽢孜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8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58419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四川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lnR w="53975">
                      <a:solidFill>
                        <a:srgbClr val="FFFFFF"/>
                      </a:solidFill>
                      <a:prstDash val="solid"/>
                    </a:lnR>
                    <a:solidFill>
                      <a:srgbClr val="38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8900" algn="ctr">
                        <a:lnSpc>
                          <a:spcPct val="100000"/>
                        </a:lnSpc>
                        <a:spcBef>
                          <a:spcPts val="795"/>
                        </a:spcBef>
                      </a:pPr>
                      <a:r>
                        <a:rPr sz="2150" spc="-5">
                          <a:solidFill>
                            <a:srgbClr val="FED408"/>
                          </a:solidFill>
                          <a:latin typeface="Arial"/>
                          <a:cs typeface="Arial"/>
                        </a:rPr>
                        <a:t>20</a:t>
                      </a:r>
                      <a:endParaRPr sz="2150">
                        <a:latin typeface="Arial"/>
                        <a:cs typeface="Arial"/>
                      </a:endParaRPr>
                    </a:p>
                  </a:txBody>
                  <a:tcPr marL="0" marR="0" marT="100965" marB="0">
                    <a:lnL w="53975">
                      <a:solidFill>
                        <a:srgbClr val="FFFFFF"/>
                      </a:solidFill>
                      <a:prstDash val="solid"/>
                    </a:lnL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4604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织⾦洞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7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62865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毕节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8373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5240" algn="ctr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2150" spc="-10">
                          <a:solidFill>
                            <a:srgbClr val="FED408"/>
                          </a:solidFill>
                          <a:latin typeface="Microsoft JhengHei UI"/>
                          <a:cs typeface="Microsoft JhengHei UI"/>
                        </a:rPr>
                        <a:t>贵州</a:t>
                      </a:r>
                      <a:endParaRPr sz="2150">
                        <a:latin typeface="Microsoft JhengHei UI"/>
                        <a:cs typeface="Microsoft JhengHei UI"/>
                      </a:endParaRPr>
                    </a:p>
                  </a:txBody>
                  <a:tcPr marL="0" marR="0" marT="94615" marB="0">
                    <a:solidFill>
                      <a:srgbClr val="383738"/>
                    </a:solidFill>
                  </a:tcPr>
                </a:tc>
              </a:tr>
            </a:tbl>
          </a:graphicData>
        </a:graphic>
      </p:graphicFrame>
      <p:sp>
        <p:nvSpPr>
          <p:cNvPr id="49" name="object 4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pc="-5"/>
              <a:t>数据来源：⻢蜂窝⼤数据中⼼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8834100" cy="100393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https://d.book118.com/138054124013006025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Microsoft JhengHei UI</vt:lpstr>
      <vt:lpstr>宋体</vt:lpstr>
      <vt:lpstr>Tahoma</vt:lpstr>
      <vt:lpstr>Arial Black</vt:lpstr>
      <vt:lpstr>Times New Roman</vt:lpstr>
      <vt:lpstr>Office Theme</vt:lpstr>
      <vt:lpstr>2023</vt:lpstr>
      <vt:lpstr>数据说明</vt:lpstr>
      <vt:lpstr>摘要</vt:lpstr>
      <vt:lpstr>PART 01</vt:lpstr>
      <vt:lpstr>“⾃驾游”已成为假期出游的热⻔选择</vt:lpstr>
      <vt:lpstr>“⾃驾游”热度⾼峰：春节、暑期和国庆</vt:lpstr>
      <vt:lpstr>华北“⾃驾游”热度飙升，⼭⻄热度同⽐增⻓133%</vt:lpstr>
      <vt:lpstr>云南、⼴东、四川，“⾃驾游”热度最⾼</vt:lpstr>
      <vt:lpstr>“⾃驾游”热⻔城市：北京、成都、⻄安</vt:lpstr>
      <vt:lpstr>“⾃驾游”热⻔区县乡镇：庐⼭、阳朔、神农架、九寨沟</vt:lpstr>
      <vt:lpstr>“⾃驾游”⼩众飙升⽬的地：⾊达、武夷⼭、武隆</vt:lpstr>
      <vt:lpstr>“境外⾃驾游”热⻔国家：泰国、澳⼤利亚、⻢来⻄亚</vt:lpstr>
      <vt:lpstr>“境外⾃驾游”热⻔城市：墨尔本、曼⾕、巴厘岛</vt:lpstr>
      <vt:lpstr>欧洲“中⻓途”⾃驾游路线备受⻘睐</vt:lpstr>
      <vt:lpstr>PART 02</vt:lpstr>
      <vt:lpstr>⻘⽢、川⻄环线热度不减，“草原+⾃驾游”备受⻘睐</vt:lpstr>
      <vt:lpstr>历史古迹热度持续增⻓，⼈⽂景观仍是“⾃驾游”主流趋势</vt:lpstr>
      <vt:lpstr>⼩众⾃然美景，⾃驾游旅⾏者“⽣态疗愈”的绝佳场所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2024-09-01T12:20:20.776</cp:lastPrinted>
  <dcterms:created xsi:type="dcterms:W3CDTF">2024-09-01T04:20:20Z</dcterms:created>
  <dcterms:modified xsi:type="dcterms:W3CDTF">2024-09-01T04:20:23Z</dcterms:modified>
</cp:coreProperties>
</file>