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C3494-EE2B-460D-985E-F77E515C6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3771E-3942-4342-ACB7-9085D0D13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FEFE00-D54A-49F8-8F5F-50ED45A85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8BB26F-658C-42DB-8841-66E68B8BF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1F440D-71C3-4D2A-B9F5-D29A4401B3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7CDDA9-F776-4B46-8E57-20D82DEF2E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54CD31-C99D-48C0-A87C-FDFF3C2051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07FA3-787B-4864-932A-73EB96132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4A308-759E-45D0-A514-376930783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5E2C0-C8CF-44CE-9055-DC6E248B6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9758A-260B-4168-A9DA-C3904BF16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600" b="0" i="0">
                <a:solidFill>
                  <a:schemeClr val="bg1"/>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FF6C1A"/>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chemeClr val="bg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FF6C1A"/>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FF9000"/>
          </a:solidFill>
        </p:spPr>
        <p:txBody>
          <a:bodyPr wrap="square" lIns="0" tIns="0" rIns="0" bIns="0" rtlCol="0"/>
          <a:lstStyle/>
          <a:p/>
        </p:txBody>
      </p:sp>
      <p:sp>
        <p:nvSpPr>
          <p:cNvPr id="18" name="bg object 18"/>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3600" b="0" i="0">
                <a:solidFill>
                  <a:schemeClr val="bg1"/>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0" y="5829300"/>
            <a:ext cx="12192000" cy="1024128"/>
          </a:xfrm>
          <a:prstGeom prst="rect">
            <a:avLst/>
          </a:prstGeom>
        </p:spPr>
      </p:pic>
      <p:sp>
        <p:nvSpPr>
          <p:cNvPr id="18" name="bg object 18"/>
          <p:cNvSpPr/>
          <p:nvPr/>
        </p:nvSpPr>
        <p:spPr>
          <a:xfrm>
            <a:off x="3181105" y="739677"/>
            <a:ext cx="5849620" cy="5849620"/>
          </a:xfrm>
          <a:custGeom>
            <a:rect l="l" t="t" r="r" b="b"/>
            <a:pathLst>
              <a:path w="5849620" h="5849620">
                <a:moveTo>
                  <a:pt x="316728" y="4086976"/>
                </a:moveTo>
                <a:lnTo>
                  <a:pt x="276654" y="4061832"/>
                </a:lnTo>
                <a:lnTo>
                  <a:pt x="239097" y="4034225"/>
                </a:lnTo>
                <a:lnTo>
                  <a:pt x="204098" y="4004317"/>
                </a:lnTo>
                <a:lnTo>
                  <a:pt x="171703" y="3972278"/>
                </a:lnTo>
                <a:lnTo>
                  <a:pt x="141956" y="3938273"/>
                </a:lnTo>
                <a:lnTo>
                  <a:pt x="114902" y="3902471"/>
                </a:lnTo>
                <a:lnTo>
                  <a:pt x="90585" y="3865038"/>
                </a:lnTo>
                <a:lnTo>
                  <a:pt x="69052" y="3826143"/>
                </a:lnTo>
                <a:lnTo>
                  <a:pt x="50346" y="3785952"/>
                </a:lnTo>
                <a:lnTo>
                  <a:pt x="34512" y="3744632"/>
                </a:lnTo>
                <a:lnTo>
                  <a:pt x="21596" y="3702352"/>
                </a:lnTo>
                <a:lnTo>
                  <a:pt x="11641" y="3659278"/>
                </a:lnTo>
                <a:lnTo>
                  <a:pt x="4694" y="3615577"/>
                </a:lnTo>
                <a:lnTo>
                  <a:pt x="799" y="3571418"/>
                </a:lnTo>
                <a:lnTo>
                  <a:pt x="0" y="3526966"/>
                </a:lnTo>
                <a:lnTo>
                  <a:pt x="2342" y="3482391"/>
                </a:lnTo>
                <a:lnTo>
                  <a:pt x="7870" y="3437858"/>
                </a:lnTo>
                <a:lnTo>
                  <a:pt x="16630" y="3393535"/>
                </a:lnTo>
                <a:lnTo>
                  <a:pt x="28666" y="3349590"/>
                </a:lnTo>
                <a:lnTo>
                  <a:pt x="44022" y="3306189"/>
                </a:lnTo>
                <a:lnTo>
                  <a:pt x="62744" y="3263501"/>
                </a:lnTo>
                <a:lnTo>
                  <a:pt x="84876" y="3221692"/>
                </a:lnTo>
                <a:lnTo>
                  <a:pt x="1762058" y="316728"/>
                </a:lnTo>
                <a:lnTo>
                  <a:pt x="1787199" y="276656"/>
                </a:lnTo>
                <a:lnTo>
                  <a:pt x="1814808" y="239098"/>
                </a:lnTo>
                <a:lnTo>
                  <a:pt x="1844716" y="204099"/>
                </a:lnTo>
                <a:lnTo>
                  <a:pt x="1876756" y="171703"/>
                </a:lnTo>
                <a:lnTo>
                  <a:pt x="1910761" y="141956"/>
                </a:lnTo>
                <a:lnTo>
                  <a:pt x="1946563" y="114902"/>
                </a:lnTo>
                <a:lnTo>
                  <a:pt x="1983996" y="90585"/>
                </a:lnTo>
                <a:lnTo>
                  <a:pt x="2022891" y="69052"/>
                </a:lnTo>
                <a:lnTo>
                  <a:pt x="2063082" y="50346"/>
                </a:lnTo>
                <a:lnTo>
                  <a:pt x="2104402" y="34512"/>
                </a:lnTo>
                <a:lnTo>
                  <a:pt x="2146682" y="21596"/>
                </a:lnTo>
                <a:lnTo>
                  <a:pt x="2189757" y="11641"/>
                </a:lnTo>
                <a:lnTo>
                  <a:pt x="2233457" y="4694"/>
                </a:lnTo>
                <a:lnTo>
                  <a:pt x="2277617" y="798"/>
                </a:lnTo>
                <a:lnTo>
                  <a:pt x="2322068" y="0"/>
                </a:lnTo>
                <a:lnTo>
                  <a:pt x="2366644" y="2342"/>
                </a:lnTo>
                <a:lnTo>
                  <a:pt x="2411177" y="7871"/>
                </a:lnTo>
                <a:lnTo>
                  <a:pt x="2455499" y="16630"/>
                </a:lnTo>
                <a:lnTo>
                  <a:pt x="2499445" y="28666"/>
                </a:lnTo>
                <a:lnTo>
                  <a:pt x="2542845" y="44022"/>
                </a:lnTo>
                <a:lnTo>
                  <a:pt x="2585533" y="62744"/>
                </a:lnTo>
                <a:lnTo>
                  <a:pt x="2627341" y="84876"/>
                </a:lnTo>
                <a:lnTo>
                  <a:pt x="5532306" y="1762058"/>
                </a:lnTo>
                <a:lnTo>
                  <a:pt x="5572376" y="1787198"/>
                </a:lnTo>
                <a:lnTo>
                  <a:pt x="5609934" y="1814807"/>
                </a:lnTo>
                <a:lnTo>
                  <a:pt x="5644933" y="1844715"/>
                </a:lnTo>
                <a:lnTo>
                  <a:pt x="5677329" y="1876755"/>
                </a:lnTo>
                <a:lnTo>
                  <a:pt x="5707076" y="1910760"/>
                </a:lnTo>
                <a:lnTo>
                  <a:pt x="5734131" y="1946562"/>
                </a:lnTo>
                <a:lnTo>
                  <a:pt x="5758447" y="1983995"/>
                </a:lnTo>
                <a:lnTo>
                  <a:pt x="5779981" y="2022890"/>
                </a:lnTo>
                <a:lnTo>
                  <a:pt x="5798687" y="2063081"/>
                </a:lnTo>
                <a:lnTo>
                  <a:pt x="5814520" y="2104401"/>
                </a:lnTo>
                <a:lnTo>
                  <a:pt x="5827437" y="2146681"/>
                </a:lnTo>
                <a:lnTo>
                  <a:pt x="5837391" y="2189755"/>
                </a:lnTo>
                <a:lnTo>
                  <a:pt x="5844338" y="2233456"/>
                </a:lnTo>
                <a:lnTo>
                  <a:pt x="5848234" y="2277615"/>
                </a:lnTo>
                <a:lnTo>
                  <a:pt x="5849033" y="2322067"/>
                </a:lnTo>
                <a:lnTo>
                  <a:pt x="5846691" y="2366642"/>
                </a:lnTo>
                <a:lnTo>
                  <a:pt x="5841162" y="2411175"/>
                </a:lnTo>
                <a:lnTo>
                  <a:pt x="5832402" y="2455498"/>
                </a:lnTo>
                <a:lnTo>
                  <a:pt x="5820367" y="2499443"/>
                </a:lnTo>
                <a:lnTo>
                  <a:pt x="5805011" y="2542844"/>
                </a:lnTo>
                <a:lnTo>
                  <a:pt x="5786289" y="2585532"/>
                </a:lnTo>
                <a:lnTo>
                  <a:pt x="5764157" y="2627341"/>
                </a:lnTo>
                <a:lnTo>
                  <a:pt x="4086975" y="5532305"/>
                </a:lnTo>
                <a:lnTo>
                  <a:pt x="4061833" y="5572377"/>
                </a:lnTo>
                <a:lnTo>
                  <a:pt x="4034225" y="5609935"/>
                </a:lnTo>
                <a:lnTo>
                  <a:pt x="4004317" y="5644934"/>
                </a:lnTo>
                <a:lnTo>
                  <a:pt x="3972277" y="5677330"/>
                </a:lnTo>
                <a:lnTo>
                  <a:pt x="3938272" y="5707077"/>
                </a:lnTo>
                <a:lnTo>
                  <a:pt x="3902470" y="5734131"/>
                </a:lnTo>
                <a:lnTo>
                  <a:pt x="3865037" y="5758448"/>
                </a:lnTo>
                <a:lnTo>
                  <a:pt x="3826142" y="5779981"/>
                </a:lnTo>
                <a:lnTo>
                  <a:pt x="3785951" y="5798687"/>
                </a:lnTo>
                <a:lnTo>
                  <a:pt x="3744631" y="5814521"/>
                </a:lnTo>
                <a:lnTo>
                  <a:pt x="3702351" y="5827437"/>
                </a:lnTo>
                <a:lnTo>
                  <a:pt x="3659277" y="5837392"/>
                </a:lnTo>
                <a:lnTo>
                  <a:pt x="3615576" y="5844339"/>
                </a:lnTo>
                <a:lnTo>
                  <a:pt x="3571417" y="5848235"/>
                </a:lnTo>
                <a:lnTo>
                  <a:pt x="3526965" y="5849034"/>
                </a:lnTo>
                <a:lnTo>
                  <a:pt x="3482389" y="5846691"/>
                </a:lnTo>
                <a:lnTo>
                  <a:pt x="3437856" y="5841162"/>
                </a:lnTo>
                <a:lnTo>
                  <a:pt x="3393533" y="5832403"/>
                </a:lnTo>
                <a:lnTo>
                  <a:pt x="3349588" y="5820367"/>
                </a:lnTo>
                <a:lnTo>
                  <a:pt x="3306186" y="5805010"/>
                </a:lnTo>
                <a:lnTo>
                  <a:pt x="3263491" y="5786284"/>
                </a:lnTo>
                <a:lnTo>
                  <a:pt x="3221692" y="5764157"/>
                </a:lnTo>
                <a:lnTo>
                  <a:pt x="316728" y="4086976"/>
                </a:lnTo>
                <a:close/>
              </a:path>
            </a:pathLst>
          </a:custGeom>
          <a:solidFill>
            <a:srgbClr val="FFE2C1"/>
          </a:solidFill>
        </p:spPr>
        <p:txBody>
          <a:bodyPr wrap="square" lIns="0" tIns="0" rIns="0" bIns="0" rtlCol="0"/>
          <a:lstStyle/>
          <a:p/>
        </p:txBody>
      </p:sp>
      <p:sp>
        <p:nvSpPr>
          <p:cNvPr id="19" name="bg object 19"/>
          <p:cNvSpPr/>
          <p:nvPr/>
        </p:nvSpPr>
        <p:spPr>
          <a:xfrm>
            <a:off x="3308567" y="781051"/>
            <a:ext cx="5690870" cy="5690870"/>
          </a:xfrm>
          <a:custGeom>
            <a:rect l="l" t="t" r="r" b="b"/>
            <a:pathLst>
              <a:path w="5690870" h="5690870">
                <a:moveTo>
                  <a:pt x="1038099" y="561528"/>
                </a:moveTo>
                <a:lnTo>
                  <a:pt x="1054211" y="516507"/>
                </a:lnTo>
                <a:lnTo>
                  <a:pt x="1072675" y="473016"/>
                </a:lnTo>
                <a:lnTo>
                  <a:pt x="1093396" y="431106"/>
                </a:lnTo>
                <a:lnTo>
                  <a:pt x="1116277" y="390824"/>
                </a:lnTo>
                <a:lnTo>
                  <a:pt x="1141222" y="352219"/>
                </a:lnTo>
                <a:lnTo>
                  <a:pt x="1168135" y="315342"/>
                </a:lnTo>
                <a:lnTo>
                  <a:pt x="1196919" y="280240"/>
                </a:lnTo>
                <a:lnTo>
                  <a:pt x="1227480" y="246962"/>
                </a:lnTo>
                <a:lnTo>
                  <a:pt x="1259719" y="215558"/>
                </a:lnTo>
                <a:lnTo>
                  <a:pt x="1293542" y="186076"/>
                </a:lnTo>
                <a:lnTo>
                  <a:pt x="1328852" y="158565"/>
                </a:lnTo>
                <a:lnTo>
                  <a:pt x="1365553" y="133074"/>
                </a:lnTo>
                <a:lnTo>
                  <a:pt x="1403548" y="109653"/>
                </a:lnTo>
                <a:lnTo>
                  <a:pt x="1442743" y="88349"/>
                </a:lnTo>
                <a:lnTo>
                  <a:pt x="1483039" y="69212"/>
                </a:lnTo>
                <a:lnTo>
                  <a:pt x="1524342" y="52292"/>
                </a:lnTo>
                <a:lnTo>
                  <a:pt x="1566555" y="37636"/>
                </a:lnTo>
                <a:lnTo>
                  <a:pt x="1609582" y="25293"/>
                </a:lnTo>
                <a:lnTo>
                  <a:pt x="1653326" y="15314"/>
                </a:lnTo>
                <a:lnTo>
                  <a:pt x="1697692" y="7745"/>
                </a:lnTo>
                <a:lnTo>
                  <a:pt x="1742584" y="2638"/>
                </a:lnTo>
                <a:lnTo>
                  <a:pt x="1787904" y="39"/>
                </a:lnTo>
                <a:lnTo>
                  <a:pt x="1833558" y="0"/>
                </a:lnTo>
                <a:lnTo>
                  <a:pt x="1879449" y="2567"/>
                </a:lnTo>
                <a:lnTo>
                  <a:pt x="1925480" y="7790"/>
                </a:lnTo>
                <a:lnTo>
                  <a:pt x="1971556" y="15719"/>
                </a:lnTo>
                <a:lnTo>
                  <a:pt x="2017580" y="26401"/>
                </a:lnTo>
                <a:lnTo>
                  <a:pt x="2063457" y="39887"/>
                </a:lnTo>
                <a:lnTo>
                  <a:pt x="5129134" y="1038100"/>
                </a:lnTo>
                <a:lnTo>
                  <a:pt x="5174153" y="1054211"/>
                </a:lnTo>
                <a:lnTo>
                  <a:pt x="5217644" y="1072675"/>
                </a:lnTo>
                <a:lnTo>
                  <a:pt x="5259554" y="1093396"/>
                </a:lnTo>
                <a:lnTo>
                  <a:pt x="5299836" y="1116277"/>
                </a:lnTo>
                <a:lnTo>
                  <a:pt x="5338440" y="1141222"/>
                </a:lnTo>
                <a:lnTo>
                  <a:pt x="5375318" y="1168134"/>
                </a:lnTo>
                <a:lnTo>
                  <a:pt x="5410420" y="1196919"/>
                </a:lnTo>
                <a:lnTo>
                  <a:pt x="5443698" y="1227479"/>
                </a:lnTo>
                <a:lnTo>
                  <a:pt x="5475102" y="1259719"/>
                </a:lnTo>
                <a:lnTo>
                  <a:pt x="5504584" y="1293542"/>
                </a:lnTo>
                <a:lnTo>
                  <a:pt x="5532095" y="1328852"/>
                </a:lnTo>
                <a:lnTo>
                  <a:pt x="5557586" y="1365553"/>
                </a:lnTo>
                <a:lnTo>
                  <a:pt x="5581007" y="1403548"/>
                </a:lnTo>
                <a:lnTo>
                  <a:pt x="5602311" y="1442742"/>
                </a:lnTo>
                <a:lnTo>
                  <a:pt x="5621448" y="1483039"/>
                </a:lnTo>
                <a:lnTo>
                  <a:pt x="5638368" y="1524342"/>
                </a:lnTo>
                <a:lnTo>
                  <a:pt x="5653024" y="1566555"/>
                </a:lnTo>
                <a:lnTo>
                  <a:pt x="5665367" y="1609581"/>
                </a:lnTo>
                <a:lnTo>
                  <a:pt x="5675346" y="1653326"/>
                </a:lnTo>
                <a:lnTo>
                  <a:pt x="5682915" y="1697692"/>
                </a:lnTo>
                <a:lnTo>
                  <a:pt x="5688022" y="1742584"/>
                </a:lnTo>
                <a:lnTo>
                  <a:pt x="5690621" y="1787904"/>
                </a:lnTo>
                <a:lnTo>
                  <a:pt x="5690661" y="1833558"/>
                </a:lnTo>
                <a:lnTo>
                  <a:pt x="5688093" y="1879449"/>
                </a:lnTo>
                <a:lnTo>
                  <a:pt x="5682870" y="1925480"/>
                </a:lnTo>
                <a:lnTo>
                  <a:pt x="5674941" y="1971556"/>
                </a:lnTo>
                <a:lnTo>
                  <a:pt x="5664259" y="2017581"/>
                </a:lnTo>
                <a:lnTo>
                  <a:pt x="5650773" y="2063457"/>
                </a:lnTo>
                <a:lnTo>
                  <a:pt x="4652562" y="5129134"/>
                </a:lnTo>
                <a:lnTo>
                  <a:pt x="4636449" y="5174154"/>
                </a:lnTo>
                <a:lnTo>
                  <a:pt x="4617985" y="5217645"/>
                </a:lnTo>
                <a:lnTo>
                  <a:pt x="4597264" y="5259555"/>
                </a:lnTo>
                <a:lnTo>
                  <a:pt x="4574383" y="5299837"/>
                </a:lnTo>
                <a:lnTo>
                  <a:pt x="4549438" y="5338442"/>
                </a:lnTo>
                <a:lnTo>
                  <a:pt x="4522525" y="5375319"/>
                </a:lnTo>
                <a:lnTo>
                  <a:pt x="4493741" y="5410421"/>
                </a:lnTo>
                <a:lnTo>
                  <a:pt x="4463180" y="5443699"/>
                </a:lnTo>
                <a:lnTo>
                  <a:pt x="4430941" y="5475103"/>
                </a:lnTo>
                <a:lnTo>
                  <a:pt x="4397118" y="5504585"/>
                </a:lnTo>
                <a:lnTo>
                  <a:pt x="4361808" y="5532096"/>
                </a:lnTo>
                <a:lnTo>
                  <a:pt x="4325107" y="5557587"/>
                </a:lnTo>
                <a:lnTo>
                  <a:pt x="4287111" y="5581008"/>
                </a:lnTo>
                <a:lnTo>
                  <a:pt x="4247917" y="5602312"/>
                </a:lnTo>
                <a:lnTo>
                  <a:pt x="4207621" y="5621449"/>
                </a:lnTo>
                <a:lnTo>
                  <a:pt x="4166318" y="5638369"/>
                </a:lnTo>
                <a:lnTo>
                  <a:pt x="4124105" y="5653025"/>
                </a:lnTo>
                <a:lnTo>
                  <a:pt x="4081078" y="5665368"/>
                </a:lnTo>
                <a:lnTo>
                  <a:pt x="4037334" y="5675347"/>
                </a:lnTo>
                <a:lnTo>
                  <a:pt x="3992968" y="5682915"/>
                </a:lnTo>
                <a:lnTo>
                  <a:pt x="3948076" y="5688023"/>
                </a:lnTo>
                <a:lnTo>
                  <a:pt x="3902756" y="5690621"/>
                </a:lnTo>
                <a:lnTo>
                  <a:pt x="3857102" y="5690661"/>
                </a:lnTo>
                <a:lnTo>
                  <a:pt x="3811211" y="5688094"/>
                </a:lnTo>
                <a:lnTo>
                  <a:pt x="3765180" y="5682870"/>
                </a:lnTo>
                <a:lnTo>
                  <a:pt x="3719104" y="5674942"/>
                </a:lnTo>
                <a:lnTo>
                  <a:pt x="3673080" y="5664259"/>
                </a:lnTo>
                <a:lnTo>
                  <a:pt x="3627203" y="5650774"/>
                </a:lnTo>
                <a:lnTo>
                  <a:pt x="561528" y="4652562"/>
                </a:lnTo>
                <a:lnTo>
                  <a:pt x="516507" y="4636450"/>
                </a:lnTo>
                <a:lnTo>
                  <a:pt x="473016" y="4617985"/>
                </a:lnTo>
                <a:lnTo>
                  <a:pt x="431106" y="4597265"/>
                </a:lnTo>
                <a:lnTo>
                  <a:pt x="390824" y="4574384"/>
                </a:lnTo>
                <a:lnTo>
                  <a:pt x="352219" y="4549439"/>
                </a:lnTo>
                <a:lnTo>
                  <a:pt x="315342" y="4522526"/>
                </a:lnTo>
                <a:lnTo>
                  <a:pt x="280240" y="4493741"/>
                </a:lnTo>
                <a:lnTo>
                  <a:pt x="246962" y="4463181"/>
                </a:lnTo>
                <a:lnTo>
                  <a:pt x="215558" y="4430941"/>
                </a:lnTo>
                <a:lnTo>
                  <a:pt x="186076" y="4397119"/>
                </a:lnTo>
                <a:lnTo>
                  <a:pt x="158565" y="4361809"/>
                </a:lnTo>
                <a:lnTo>
                  <a:pt x="133074" y="4325108"/>
                </a:lnTo>
                <a:lnTo>
                  <a:pt x="109653" y="4287112"/>
                </a:lnTo>
                <a:lnTo>
                  <a:pt x="88349" y="4247918"/>
                </a:lnTo>
                <a:lnTo>
                  <a:pt x="69212" y="4207621"/>
                </a:lnTo>
                <a:lnTo>
                  <a:pt x="52292" y="4166319"/>
                </a:lnTo>
                <a:lnTo>
                  <a:pt x="37636" y="4124106"/>
                </a:lnTo>
                <a:lnTo>
                  <a:pt x="25293" y="4081079"/>
                </a:lnTo>
                <a:lnTo>
                  <a:pt x="15314" y="4037334"/>
                </a:lnTo>
                <a:lnTo>
                  <a:pt x="7745" y="3992968"/>
                </a:lnTo>
                <a:lnTo>
                  <a:pt x="2638" y="3948077"/>
                </a:lnTo>
                <a:lnTo>
                  <a:pt x="39" y="3902756"/>
                </a:lnTo>
                <a:lnTo>
                  <a:pt x="0" y="3857102"/>
                </a:lnTo>
                <a:lnTo>
                  <a:pt x="2567" y="3811212"/>
                </a:lnTo>
                <a:lnTo>
                  <a:pt x="7790" y="3765180"/>
                </a:lnTo>
                <a:lnTo>
                  <a:pt x="15719" y="3719104"/>
                </a:lnTo>
                <a:lnTo>
                  <a:pt x="26401" y="3673080"/>
                </a:lnTo>
                <a:lnTo>
                  <a:pt x="39887" y="3627204"/>
                </a:lnTo>
                <a:lnTo>
                  <a:pt x="1038099" y="561528"/>
                </a:lnTo>
                <a:close/>
              </a:path>
            </a:pathLst>
          </a:custGeom>
          <a:ln w="32099">
            <a:solidFill>
              <a:srgbClr val="FF6C1A"/>
            </a:solidFill>
            <a:prstDash val="sysDash"/>
          </a:ln>
        </p:spPr>
        <p:txBody>
          <a:bodyPr wrap="square" lIns="0" tIns="0" rIns="0" bIns="0" rtlCol="0"/>
          <a:lstStyle/>
          <a:p/>
        </p:txBody>
      </p:sp>
      <p:sp>
        <p:nvSpPr>
          <p:cNvPr id="20" name="bg object 20"/>
          <p:cNvSpPr/>
          <p:nvPr/>
        </p:nvSpPr>
        <p:spPr>
          <a:xfrm>
            <a:off x="3153453" y="342084"/>
            <a:ext cx="5892800" cy="5892800"/>
          </a:xfrm>
          <a:custGeom>
            <a:rect l="l" t="t" r="r" b="b"/>
            <a:pathLst>
              <a:path w="5892800" h="5892800">
                <a:moveTo>
                  <a:pt x="226661" y="3494362"/>
                </a:moveTo>
                <a:lnTo>
                  <a:pt x="194281" y="3459981"/>
                </a:lnTo>
                <a:lnTo>
                  <a:pt x="164391" y="3424168"/>
                </a:lnTo>
                <a:lnTo>
                  <a:pt x="136993" y="3387036"/>
                </a:lnTo>
                <a:lnTo>
                  <a:pt x="112085" y="3348701"/>
                </a:lnTo>
                <a:lnTo>
                  <a:pt x="89668" y="3309277"/>
                </a:lnTo>
                <a:lnTo>
                  <a:pt x="69741" y="3268878"/>
                </a:lnTo>
                <a:lnTo>
                  <a:pt x="52306" y="3227620"/>
                </a:lnTo>
                <a:lnTo>
                  <a:pt x="37361" y="3185616"/>
                </a:lnTo>
                <a:lnTo>
                  <a:pt x="24907" y="3142982"/>
                </a:lnTo>
                <a:lnTo>
                  <a:pt x="14944" y="3099832"/>
                </a:lnTo>
                <a:lnTo>
                  <a:pt x="7472" y="3056281"/>
                </a:lnTo>
                <a:lnTo>
                  <a:pt x="2490" y="3012443"/>
                </a:lnTo>
                <a:lnTo>
                  <a:pt x="0" y="2968434"/>
                </a:lnTo>
                <a:lnTo>
                  <a:pt x="0" y="2924367"/>
                </a:lnTo>
                <a:lnTo>
                  <a:pt x="2490" y="2880357"/>
                </a:lnTo>
                <a:lnTo>
                  <a:pt x="7472" y="2836519"/>
                </a:lnTo>
                <a:lnTo>
                  <a:pt x="14944" y="2792968"/>
                </a:lnTo>
                <a:lnTo>
                  <a:pt x="24907" y="2749818"/>
                </a:lnTo>
                <a:lnTo>
                  <a:pt x="37361" y="2707184"/>
                </a:lnTo>
                <a:lnTo>
                  <a:pt x="52306" y="2665181"/>
                </a:lnTo>
                <a:lnTo>
                  <a:pt x="69742" y="2623923"/>
                </a:lnTo>
                <a:lnTo>
                  <a:pt x="89668" y="2583524"/>
                </a:lnTo>
                <a:lnTo>
                  <a:pt x="112085" y="2544100"/>
                </a:lnTo>
                <a:lnTo>
                  <a:pt x="136993" y="2505765"/>
                </a:lnTo>
                <a:lnTo>
                  <a:pt x="164391" y="2468633"/>
                </a:lnTo>
                <a:lnTo>
                  <a:pt x="194281" y="2432820"/>
                </a:lnTo>
                <a:lnTo>
                  <a:pt x="226660" y="2398440"/>
                </a:lnTo>
                <a:lnTo>
                  <a:pt x="2398440" y="226661"/>
                </a:lnTo>
                <a:lnTo>
                  <a:pt x="2432821" y="194281"/>
                </a:lnTo>
                <a:lnTo>
                  <a:pt x="2468634" y="164391"/>
                </a:lnTo>
                <a:lnTo>
                  <a:pt x="2505766" y="136992"/>
                </a:lnTo>
                <a:lnTo>
                  <a:pt x="2544101" y="112085"/>
                </a:lnTo>
                <a:lnTo>
                  <a:pt x="2583525" y="89667"/>
                </a:lnTo>
                <a:lnTo>
                  <a:pt x="2623924" y="69741"/>
                </a:lnTo>
                <a:lnTo>
                  <a:pt x="2665182" y="52306"/>
                </a:lnTo>
                <a:lnTo>
                  <a:pt x="2707186" y="37361"/>
                </a:lnTo>
                <a:lnTo>
                  <a:pt x="2749820" y="24907"/>
                </a:lnTo>
                <a:lnTo>
                  <a:pt x="2792970" y="14944"/>
                </a:lnTo>
                <a:lnTo>
                  <a:pt x="2836521" y="7472"/>
                </a:lnTo>
                <a:lnTo>
                  <a:pt x="2880359" y="2490"/>
                </a:lnTo>
                <a:lnTo>
                  <a:pt x="2924368" y="0"/>
                </a:lnTo>
                <a:lnTo>
                  <a:pt x="2968435" y="0"/>
                </a:lnTo>
                <a:lnTo>
                  <a:pt x="3012445" y="2490"/>
                </a:lnTo>
                <a:lnTo>
                  <a:pt x="3056283" y="7472"/>
                </a:lnTo>
                <a:lnTo>
                  <a:pt x="3099834" y="14944"/>
                </a:lnTo>
                <a:lnTo>
                  <a:pt x="3142984" y="24908"/>
                </a:lnTo>
                <a:lnTo>
                  <a:pt x="3185618" y="37362"/>
                </a:lnTo>
                <a:lnTo>
                  <a:pt x="3227621" y="52306"/>
                </a:lnTo>
                <a:lnTo>
                  <a:pt x="3268880" y="69742"/>
                </a:lnTo>
                <a:lnTo>
                  <a:pt x="3309278" y="89668"/>
                </a:lnTo>
                <a:lnTo>
                  <a:pt x="3348702" y="112085"/>
                </a:lnTo>
                <a:lnTo>
                  <a:pt x="3387037" y="136993"/>
                </a:lnTo>
                <a:lnTo>
                  <a:pt x="3424169" y="164392"/>
                </a:lnTo>
                <a:lnTo>
                  <a:pt x="3459981" y="194281"/>
                </a:lnTo>
                <a:lnTo>
                  <a:pt x="3494361" y="226660"/>
                </a:lnTo>
                <a:lnTo>
                  <a:pt x="5666141" y="2398440"/>
                </a:lnTo>
                <a:lnTo>
                  <a:pt x="5698520" y="2432820"/>
                </a:lnTo>
                <a:lnTo>
                  <a:pt x="5728410" y="2468634"/>
                </a:lnTo>
                <a:lnTo>
                  <a:pt x="5755809" y="2505765"/>
                </a:lnTo>
                <a:lnTo>
                  <a:pt x="5780717" y="2544101"/>
                </a:lnTo>
                <a:lnTo>
                  <a:pt x="5803134" y="2583525"/>
                </a:lnTo>
                <a:lnTo>
                  <a:pt x="5823060" y="2623924"/>
                </a:lnTo>
                <a:lnTo>
                  <a:pt x="5840496" y="2665182"/>
                </a:lnTo>
                <a:lnTo>
                  <a:pt x="5855441" y="2707186"/>
                </a:lnTo>
                <a:lnTo>
                  <a:pt x="5867894" y="2749820"/>
                </a:lnTo>
                <a:lnTo>
                  <a:pt x="5877858" y="2792969"/>
                </a:lnTo>
                <a:lnTo>
                  <a:pt x="5885330" y="2836521"/>
                </a:lnTo>
                <a:lnTo>
                  <a:pt x="5890311" y="2880358"/>
                </a:lnTo>
                <a:lnTo>
                  <a:pt x="5892802" y="2924368"/>
                </a:lnTo>
                <a:lnTo>
                  <a:pt x="5892802" y="2968435"/>
                </a:lnTo>
                <a:lnTo>
                  <a:pt x="5890311" y="3012444"/>
                </a:lnTo>
                <a:lnTo>
                  <a:pt x="5885330" y="3056282"/>
                </a:lnTo>
                <a:lnTo>
                  <a:pt x="5877857" y="3099833"/>
                </a:lnTo>
                <a:lnTo>
                  <a:pt x="5867894" y="3142983"/>
                </a:lnTo>
                <a:lnTo>
                  <a:pt x="5855440" y="3185617"/>
                </a:lnTo>
                <a:lnTo>
                  <a:pt x="5840495" y="3227621"/>
                </a:lnTo>
                <a:lnTo>
                  <a:pt x="5823060" y="3268879"/>
                </a:lnTo>
                <a:lnTo>
                  <a:pt x="5803134" y="3309278"/>
                </a:lnTo>
                <a:lnTo>
                  <a:pt x="5780717" y="3348702"/>
                </a:lnTo>
                <a:lnTo>
                  <a:pt x="5755809" y="3387037"/>
                </a:lnTo>
                <a:lnTo>
                  <a:pt x="5728410" y="3424169"/>
                </a:lnTo>
                <a:lnTo>
                  <a:pt x="5698521" y="3459982"/>
                </a:lnTo>
                <a:lnTo>
                  <a:pt x="5666141" y="3494362"/>
                </a:lnTo>
                <a:lnTo>
                  <a:pt x="3494362" y="5666142"/>
                </a:lnTo>
                <a:lnTo>
                  <a:pt x="3459982" y="5698522"/>
                </a:lnTo>
                <a:lnTo>
                  <a:pt x="3424169" y="5728411"/>
                </a:lnTo>
                <a:lnTo>
                  <a:pt x="3387037" y="5755810"/>
                </a:lnTo>
                <a:lnTo>
                  <a:pt x="3348702" y="5780718"/>
                </a:lnTo>
                <a:lnTo>
                  <a:pt x="3309278" y="5803135"/>
                </a:lnTo>
                <a:lnTo>
                  <a:pt x="3268879" y="5823061"/>
                </a:lnTo>
                <a:lnTo>
                  <a:pt x="3227620" y="5840496"/>
                </a:lnTo>
                <a:lnTo>
                  <a:pt x="3185617" y="5855441"/>
                </a:lnTo>
                <a:lnTo>
                  <a:pt x="3142983" y="5867895"/>
                </a:lnTo>
                <a:lnTo>
                  <a:pt x="3099833" y="5877858"/>
                </a:lnTo>
                <a:lnTo>
                  <a:pt x="3056282" y="5885330"/>
                </a:lnTo>
                <a:lnTo>
                  <a:pt x="3012444" y="5890312"/>
                </a:lnTo>
                <a:lnTo>
                  <a:pt x="2968435" y="5892803"/>
                </a:lnTo>
                <a:lnTo>
                  <a:pt x="2924368" y="5892803"/>
                </a:lnTo>
                <a:lnTo>
                  <a:pt x="2880358" y="5890312"/>
                </a:lnTo>
                <a:lnTo>
                  <a:pt x="2836520" y="5885330"/>
                </a:lnTo>
                <a:lnTo>
                  <a:pt x="2792969" y="5877858"/>
                </a:lnTo>
                <a:lnTo>
                  <a:pt x="2749819" y="5867895"/>
                </a:lnTo>
                <a:lnTo>
                  <a:pt x="2707185" y="5855441"/>
                </a:lnTo>
                <a:lnTo>
                  <a:pt x="2665182" y="5840496"/>
                </a:lnTo>
                <a:lnTo>
                  <a:pt x="2623924" y="5823060"/>
                </a:lnTo>
                <a:lnTo>
                  <a:pt x="2583525" y="5803134"/>
                </a:lnTo>
                <a:lnTo>
                  <a:pt x="2544101" y="5780717"/>
                </a:lnTo>
                <a:lnTo>
                  <a:pt x="2505765" y="5755809"/>
                </a:lnTo>
                <a:lnTo>
                  <a:pt x="2468634" y="5728410"/>
                </a:lnTo>
                <a:lnTo>
                  <a:pt x="2432820" y="5698521"/>
                </a:lnTo>
                <a:lnTo>
                  <a:pt x="2398441" y="5666141"/>
                </a:lnTo>
                <a:lnTo>
                  <a:pt x="226661" y="3494362"/>
                </a:lnTo>
                <a:close/>
              </a:path>
            </a:pathLst>
          </a:custGeom>
          <a:solidFill>
            <a:srgbClr val="FF6C1A"/>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3600" b="0" i="0">
                <a:solidFill>
                  <a:schemeClr val="bg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0" y="40432"/>
            <a:ext cx="4250690" cy="6817995"/>
          </a:xfrm>
          <a:custGeom>
            <a:rect l="l" t="t" r="r" b="b"/>
            <a:pathLst>
              <a:path w="4250690" h="6817995">
                <a:moveTo>
                  <a:pt x="151108" y="6817566"/>
                </a:moveTo>
                <a:lnTo>
                  <a:pt x="0" y="6730324"/>
                </a:lnTo>
                <a:lnTo>
                  <a:pt x="0" y="0"/>
                </a:lnTo>
                <a:lnTo>
                  <a:pt x="4006591" y="2313207"/>
                </a:lnTo>
                <a:lnTo>
                  <a:pt x="4046150" y="2338623"/>
                </a:lnTo>
                <a:lnTo>
                  <a:pt x="4082450" y="2367157"/>
                </a:lnTo>
                <a:lnTo>
                  <a:pt x="4115417" y="2398529"/>
                </a:lnTo>
                <a:lnTo>
                  <a:pt x="4144977" y="2432460"/>
                </a:lnTo>
                <a:lnTo>
                  <a:pt x="4171053" y="2468671"/>
                </a:lnTo>
                <a:lnTo>
                  <a:pt x="4193572" y="2506882"/>
                </a:lnTo>
                <a:lnTo>
                  <a:pt x="4212459" y="2546814"/>
                </a:lnTo>
                <a:lnTo>
                  <a:pt x="4227639" y="2588189"/>
                </a:lnTo>
                <a:lnTo>
                  <a:pt x="4239037" y="2630726"/>
                </a:lnTo>
                <a:lnTo>
                  <a:pt x="4246578" y="2674148"/>
                </a:lnTo>
                <a:lnTo>
                  <a:pt x="4250188" y="2718174"/>
                </a:lnTo>
                <a:lnTo>
                  <a:pt x="4249791" y="2762525"/>
                </a:lnTo>
                <a:lnTo>
                  <a:pt x="4245314" y="2806923"/>
                </a:lnTo>
                <a:lnTo>
                  <a:pt x="4236680" y="2851087"/>
                </a:lnTo>
                <a:lnTo>
                  <a:pt x="4223816" y="2894740"/>
                </a:lnTo>
                <a:lnTo>
                  <a:pt x="4206646" y="2937601"/>
                </a:lnTo>
                <a:lnTo>
                  <a:pt x="4185096" y="2979392"/>
                </a:lnTo>
                <a:lnTo>
                  <a:pt x="1969125" y="6817566"/>
                </a:lnTo>
                <a:lnTo>
                  <a:pt x="151108" y="6817566"/>
                </a:lnTo>
                <a:close/>
              </a:path>
            </a:pathLst>
          </a:custGeom>
          <a:solidFill>
            <a:srgbClr val="FFE2D1"/>
          </a:solidFill>
        </p:spPr>
        <p:txBody>
          <a:bodyPr wrap="square" lIns="0" tIns="0" rIns="0" bIns="0" rtlCol="0"/>
          <a:lstStyle/>
          <a:p/>
        </p:txBody>
      </p:sp>
      <p:sp>
        <p:nvSpPr>
          <p:cNvPr id="18" name="bg object 18"/>
          <p:cNvSpPr/>
          <p:nvPr/>
        </p:nvSpPr>
        <p:spPr>
          <a:xfrm>
            <a:off x="0" y="0"/>
            <a:ext cx="4361180" cy="6858000"/>
          </a:xfrm>
          <a:custGeom>
            <a:rect l="l" t="t" r="r" b="b"/>
            <a:pathLst>
              <a:path w="4361180" h="6858000">
                <a:moveTo>
                  <a:pt x="0" y="6858000"/>
                </a:moveTo>
                <a:lnTo>
                  <a:pt x="0" y="0"/>
                </a:lnTo>
                <a:lnTo>
                  <a:pt x="1134603" y="0"/>
                </a:lnTo>
                <a:lnTo>
                  <a:pt x="4218760" y="3084157"/>
                </a:lnTo>
                <a:lnTo>
                  <a:pt x="4250392" y="3118946"/>
                </a:lnTo>
                <a:lnTo>
                  <a:pt x="4278070" y="3155902"/>
                </a:lnTo>
                <a:lnTo>
                  <a:pt x="4301794" y="3194738"/>
                </a:lnTo>
                <a:lnTo>
                  <a:pt x="4321564" y="3235163"/>
                </a:lnTo>
                <a:lnTo>
                  <a:pt x="4337380" y="3276889"/>
                </a:lnTo>
                <a:lnTo>
                  <a:pt x="4349242" y="3319627"/>
                </a:lnTo>
                <a:lnTo>
                  <a:pt x="4357150" y="3363087"/>
                </a:lnTo>
                <a:lnTo>
                  <a:pt x="4361105" y="3406980"/>
                </a:lnTo>
                <a:lnTo>
                  <a:pt x="4361105" y="3451018"/>
                </a:lnTo>
                <a:lnTo>
                  <a:pt x="4357151" y="3494912"/>
                </a:lnTo>
                <a:lnTo>
                  <a:pt x="4349243" y="3538372"/>
                </a:lnTo>
                <a:lnTo>
                  <a:pt x="4337381" y="3581109"/>
                </a:lnTo>
                <a:lnTo>
                  <a:pt x="4321565" y="3622835"/>
                </a:lnTo>
                <a:lnTo>
                  <a:pt x="4301795" y="3663261"/>
                </a:lnTo>
                <a:lnTo>
                  <a:pt x="4278071" y="3702096"/>
                </a:lnTo>
                <a:lnTo>
                  <a:pt x="4250392" y="3739053"/>
                </a:lnTo>
                <a:lnTo>
                  <a:pt x="4218760" y="3773843"/>
                </a:lnTo>
                <a:lnTo>
                  <a:pt x="1134603" y="6858000"/>
                </a:lnTo>
                <a:lnTo>
                  <a:pt x="0" y="6858000"/>
                </a:lnTo>
                <a:close/>
              </a:path>
            </a:pathLst>
          </a:custGeom>
          <a:solidFill>
            <a:srgbClr val="FF6C1A"/>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3797295" y="2568452"/>
            <a:ext cx="4597408" cy="1342389"/>
          </a:xfrm>
          <a:prstGeom prst="rect">
            <a:avLst/>
          </a:prstGeom>
        </p:spPr>
        <p:txBody>
          <a:bodyPr wrap="square" lIns="0" tIns="0" rIns="0" bIns="0">
            <a:spAutoFit/>
          </a:bodyPr>
          <a:lstStyle>
            <a:lvl1pPr>
              <a:defRPr sz="3600" b="0" i="0">
                <a:solidFill>
                  <a:schemeClr val="bg1"/>
                </a:solidFill>
                <a:latin typeface="微软雅黑"/>
                <a:cs typeface="微软雅黑"/>
              </a:defRPr>
            </a:lvl1pPr>
          </a:lstStyle>
          <a:p/>
        </p:txBody>
      </p:sp>
      <p:sp>
        <p:nvSpPr>
          <p:cNvPr id="3" name="Holder 3"/>
          <p:cNvSpPr>
            <a:spLocks noGrp="1"/>
          </p:cNvSpPr>
          <p:nvPr>
            <p:ph type="body" idx="1"/>
          </p:nvPr>
        </p:nvSpPr>
        <p:spPr>
          <a:xfrm>
            <a:off x="4943761" y="3104952"/>
            <a:ext cx="5930900" cy="1451610"/>
          </a:xfrm>
          <a:prstGeom prst="rect">
            <a:avLst/>
          </a:prstGeom>
        </p:spPr>
        <p:txBody>
          <a:bodyPr wrap="square" lIns="0" tIns="0" rIns="0" bIns="0">
            <a:spAutoFit/>
          </a:bodyPr>
          <a:lstStyle>
            <a:lvl1pPr>
              <a:defRPr sz="2300" b="1" i="0">
                <a:solidFill>
                  <a:srgbClr val="FF6C1A"/>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8.png" /><Relationship Id="rId4" Type="http://schemas.openxmlformats.org/officeDocument/2006/relationships/image" Target="../media/image7.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6.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7.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5500006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p:nvPr/>
        </p:nvSpPr>
        <p:spPr>
          <a:xfrm>
            <a:off x="2144362" y="3785380"/>
            <a:ext cx="7903845" cy="76200"/>
          </a:xfrm>
          <a:custGeom>
            <a:rect l="l" t="t" r="r" b="b"/>
            <a:pathLst>
              <a:path w="7903845" h="76200">
                <a:moveTo>
                  <a:pt x="38100" y="76200"/>
                </a:moveTo>
                <a:lnTo>
                  <a:pt x="23269" y="73205"/>
                </a:lnTo>
                <a:lnTo>
                  <a:pt x="11159" y="65040"/>
                </a:lnTo>
                <a:lnTo>
                  <a:pt x="2994" y="52930"/>
                </a:lnTo>
                <a:lnTo>
                  <a:pt x="0" y="38100"/>
                </a:lnTo>
                <a:lnTo>
                  <a:pt x="2994" y="23269"/>
                </a:lnTo>
                <a:lnTo>
                  <a:pt x="11159" y="11159"/>
                </a:lnTo>
                <a:lnTo>
                  <a:pt x="23269" y="2993"/>
                </a:lnTo>
                <a:lnTo>
                  <a:pt x="38101" y="0"/>
                </a:lnTo>
                <a:lnTo>
                  <a:pt x="52930" y="2994"/>
                </a:lnTo>
                <a:lnTo>
                  <a:pt x="65040" y="11159"/>
                </a:lnTo>
                <a:lnTo>
                  <a:pt x="73205" y="23269"/>
                </a:lnTo>
                <a:lnTo>
                  <a:pt x="74917" y="31749"/>
                </a:lnTo>
                <a:lnTo>
                  <a:pt x="49533" y="31749"/>
                </a:lnTo>
                <a:lnTo>
                  <a:pt x="49533" y="44450"/>
                </a:lnTo>
                <a:lnTo>
                  <a:pt x="74917" y="44450"/>
                </a:lnTo>
                <a:lnTo>
                  <a:pt x="73205" y="52930"/>
                </a:lnTo>
                <a:lnTo>
                  <a:pt x="65040" y="65040"/>
                </a:lnTo>
                <a:lnTo>
                  <a:pt x="52930" y="73205"/>
                </a:lnTo>
                <a:lnTo>
                  <a:pt x="38100" y="76200"/>
                </a:lnTo>
                <a:close/>
              </a:path>
              <a:path w="7903845" h="76200">
                <a:moveTo>
                  <a:pt x="7865177" y="76200"/>
                </a:moveTo>
                <a:lnTo>
                  <a:pt x="7850346" y="73205"/>
                </a:lnTo>
                <a:lnTo>
                  <a:pt x="7838235" y="65040"/>
                </a:lnTo>
                <a:lnTo>
                  <a:pt x="7830070" y="52930"/>
                </a:lnTo>
                <a:lnTo>
                  <a:pt x="7827076" y="38100"/>
                </a:lnTo>
                <a:lnTo>
                  <a:pt x="7830070" y="23269"/>
                </a:lnTo>
                <a:lnTo>
                  <a:pt x="7838236" y="11159"/>
                </a:lnTo>
                <a:lnTo>
                  <a:pt x="7850348" y="2993"/>
                </a:lnTo>
                <a:lnTo>
                  <a:pt x="7865177" y="0"/>
                </a:lnTo>
                <a:lnTo>
                  <a:pt x="7880007" y="2994"/>
                </a:lnTo>
                <a:lnTo>
                  <a:pt x="7892117" y="11159"/>
                </a:lnTo>
                <a:lnTo>
                  <a:pt x="7900282" y="23269"/>
                </a:lnTo>
                <a:lnTo>
                  <a:pt x="7901994" y="31749"/>
                </a:lnTo>
                <a:lnTo>
                  <a:pt x="7853873" y="31749"/>
                </a:lnTo>
                <a:lnTo>
                  <a:pt x="7853873" y="44450"/>
                </a:lnTo>
                <a:lnTo>
                  <a:pt x="7901995" y="44450"/>
                </a:lnTo>
                <a:lnTo>
                  <a:pt x="7900282" y="52930"/>
                </a:lnTo>
                <a:lnTo>
                  <a:pt x="7892117" y="65040"/>
                </a:lnTo>
                <a:lnTo>
                  <a:pt x="7880007" y="73205"/>
                </a:lnTo>
                <a:lnTo>
                  <a:pt x="7865177" y="76200"/>
                </a:lnTo>
                <a:close/>
              </a:path>
              <a:path w="7903845" h="76200">
                <a:moveTo>
                  <a:pt x="74917" y="44450"/>
                </a:moveTo>
                <a:lnTo>
                  <a:pt x="49533" y="44450"/>
                </a:lnTo>
                <a:lnTo>
                  <a:pt x="49533" y="31749"/>
                </a:lnTo>
                <a:lnTo>
                  <a:pt x="74917" y="31749"/>
                </a:lnTo>
                <a:lnTo>
                  <a:pt x="76200" y="38100"/>
                </a:lnTo>
                <a:lnTo>
                  <a:pt x="74917" y="44450"/>
                </a:lnTo>
                <a:close/>
              </a:path>
              <a:path w="7903845" h="76200">
                <a:moveTo>
                  <a:pt x="7828358" y="44450"/>
                </a:moveTo>
                <a:lnTo>
                  <a:pt x="74917" y="44450"/>
                </a:lnTo>
                <a:lnTo>
                  <a:pt x="76200" y="38100"/>
                </a:lnTo>
                <a:lnTo>
                  <a:pt x="74917" y="31749"/>
                </a:lnTo>
                <a:lnTo>
                  <a:pt x="7828358" y="31749"/>
                </a:lnTo>
                <a:lnTo>
                  <a:pt x="7827076" y="38100"/>
                </a:lnTo>
                <a:lnTo>
                  <a:pt x="7828358" y="44450"/>
                </a:lnTo>
                <a:close/>
              </a:path>
              <a:path w="7903845" h="76200">
                <a:moveTo>
                  <a:pt x="7901995" y="44450"/>
                </a:moveTo>
                <a:lnTo>
                  <a:pt x="7853873" y="44450"/>
                </a:lnTo>
                <a:lnTo>
                  <a:pt x="7853873" y="31749"/>
                </a:lnTo>
                <a:lnTo>
                  <a:pt x="7901994" y="31749"/>
                </a:lnTo>
                <a:lnTo>
                  <a:pt x="7903277" y="38100"/>
                </a:lnTo>
                <a:lnTo>
                  <a:pt x="7901995" y="44450"/>
                </a:lnTo>
                <a:close/>
              </a:path>
            </a:pathLst>
          </a:custGeom>
          <a:solidFill>
            <a:srgbClr val="FFFFFF"/>
          </a:solidFill>
        </p:spPr>
        <p:txBody>
          <a:bodyPr wrap="square" lIns="0" tIns="0" rIns="0" bIns="0" rtlCol="0"/>
          <a:lstStyle/>
          <a:p/>
        </p:txBody>
      </p:sp>
      <p:pic>
        <p:nvPicPr>
          <p:cNvPr id="4" name="object 4"/>
          <p:cNvPicPr/>
          <p:nvPr/>
        </p:nvPicPr>
        <p:blipFill>
          <a:blip r:embed="rId3"/>
          <a:stretch>
            <a:fillRect/>
          </a:stretch>
        </p:blipFill>
        <p:spPr>
          <a:xfrm>
            <a:off x="0" y="0"/>
            <a:ext cx="12191993" cy="1584959"/>
          </a:xfrm>
          <a:prstGeom prst="rect">
            <a:avLst/>
          </a:prstGeom>
        </p:spPr>
      </p:pic>
      <p:pic>
        <p:nvPicPr>
          <p:cNvPr id="5" name="object 5"/>
          <p:cNvPicPr/>
          <p:nvPr/>
        </p:nvPicPr>
        <p:blipFill>
          <a:blip r:embed="rId4"/>
          <a:stretch>
            <a:fillRect/>
          </a:stretch>
        </p:blipFill>
        <p:spPr>
          <a:xfrm>
            <a:off x="0" y="5829300"/>
            <a:ext cx="12192000" cy="1024128"/>
          </a:xfrm>
          <a:prstGeom prst="rect">
            <a:avLst/>
          </a:prstGeom>
        </p:spPr>
      </p:pic>
      <p:sp>
        <p:nvSpPr>
          <p:cNvPr id="6" name="object 6"/>
          <p:cNvSpPr txBox="1">
            <a:spLocks noGrp="1"/>
          </p:cNvSpPr>
          <p:nvPr>
            <p:ph type="title"/>
          </p:nvPr>
        </p:nvSpPr>
        <p:spPr>
          <a:xfrm>
            <a:off x="4025900" y="2920323"/>
            <a:ext cx="4140200" cy="642620"/>
          </a:xfrm>
          <a:prstGeom prst="rect">
            <a:avLst/>
          </a:prstGeom>
        </p:spPr>
        <p:txBody>
          <a:bodyPr vert="horz" wrap="square" lIns="0" tIns="12700" rIns="0" bIns="0" rtlCol="0">
            <a:spAutoFit/>
          </a:bodyPr>
          <a:lstStyle/>
          <a:p>
            <a:pPr marL="12700">
              <a:lnSpc>
                <a:spcPct val="100000"/>
              </a:lnSpc>
              <a:spcBef>
                <a:spcPts val="100"/>
              </a:spcBef>
            </a:pPr>
            <a:r>
              <a:rPr sz="4050" b="1" spc="-10">
                <a:latin typeface="微软雅黑"/>
                <a:cs typeface="微软雅黑"/>
              </a:rPr>
              <a:t>万得化工行业报告</a:t>
            </a:r>
            <a:endParaRPr sz="405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126606" y="1860232"/>
            <a:ext cx="3695700" cy="3227070"/>
          </a:xfrm>
          <a:prstGeom prst="rect">
            <a:avLst/>
          </a:prstGeom>
        </p:spPr>
        <p:txBody>
          <a:bodyPr vert="horz" wrap="square" lIns="0" tIns="12700" rIns="0" bIns="0" rtlCol="0">
            <a:spAutoFit/>
          </a:bodyPr>
          <a:lstStyle/>
          <a:p>
            <a:pPr marL="215900" indent="-203200">
              <a:lnSpc>
                <a:spcPct val="100000"/>
              </a:lnSpc>
              <a:spcBef>
                <a:spcPts val="100"/>
              </a:spcBef>
              <a:buSzPct val="102380"/>
              <a:buFont typeface="Arial"/>
              <a:buChar char="•"/>
              <a:tabLst>
                <a:tab pos="215900"/>
              </a:tabLst>
            </a:pPr>
            <a:r>
              <a:rPr sz="2100" b="1" spc="-5">
                <a:latin typeface="微软雅黑"/>
                <a:cs typeface="微软雅黑"/>
              </a:rPr>
              <a:t>化工行业概述与发展趋势</a:t>
            </a:r>
            <a:endParaRPr sz="2100">
              <a:latin typeface="微软雅黑"/>
              <a:cs typeface="微软雅黑"/>
            </a:endParaRPr>
          </a:p>
          <a:p>
            <a:pPr marL="215900" indent="-203200">
              <a:lnSpc>
                <a:spcPct val="100000"/>
              </a:lnSpc>
              <a:spcBef>
                <a:spcPts val="2014"/>
              </a:spcBef>
              <a:buSzPct val="102380"/>
              <a:buFont typeface="Arial"/>
              <a:buChar char="•"/>
              <a:tabLst>
                <a:tab pos="215900"/>
              </a:tabLst>
            </a:pPr>
            <a:r>
              <a:rPr sz="2100" b="1" spc="-5">
                <a:latin typeface="微软雅黑"/>
                <a:cs typeface="微软雅黑"/>
              </a:rPr>
              <a:t>原材料供应与价格走势分析</a:t>
            </a:r>
            <a:endParaRPr sz="2100">
              <a:latin typeface="微软雅黑"/>
              <a:cs typeface="微软雅黑"/>
            </a:endParaRPr>
          </a:p>
          <a:p>
            <a:pPr marL="215900" indent="-203200">
              <a:lnSpc>
                <a:spcPct val="100000"/>
              </a:lnSpc>
              <a:spcBef>
                <a:spcPts val="2014"/>
              </a:spcBef>
              <a:buSzPct val="102380"/>
              <a:buFont typeface="Arial"/>
              <a:buChar char="•"/>
              <a:tabLst>
                <a:tab pos="215900"/>
              </a:tabLst>
            </a:pPr>
            <a:r>
              <a:rPr sz="2100" b="1" spc="-5">
                <a:latin typeface="微软雅黑"/>
                <a:cs typeface="微软雅黑"/>
              </a:rPr>
              <a:t>产品生产与技术创新解读</a:t>
            </a:r>
            <a:endParaRPr sz="2100">
              <a:latin typeface="微软雅黑"/>
              <a:cs typeface="微软雅黑"/>
            </a:endParaRPr>
          </a:p>
          <a:p>
            <a:pPr marL="215900" indent="-203200">
              <a:lnSpc>
                <a:spcPct val="100000"/>
              </a:lnSpc>
              <a:spcBef>
                <a:spcPts val="2014"/>
              </a:spcBef>
              <a:buSzPct val="102380"/>
              <a:buFont typeface="Arial"/>
              <a:buChar char="•"/>
              <a:tabLst>
                <a:tab pos="215900"/>
              </a:tabLst>
            </a:pPr>
            <a:r>
              <a:rPr sz="2100" b="1" spc="-5">
                <a:latin typeface="微软雅黑"/>
                <a:cs typeface="微软雅黑"/>
              </a:rPr>
              <a:t>市场需求与竞争格局剖析</a:t>
            </a:r>
            <a:endParaRPr sz="2100">
              <a:latin typeface="微软雅黑"/>
              <a:cs typeface="微软雅黑"/>
            </a:endParaRPr>
          </a:p>
          <a:p>
            <a:pPr marL="215900" indent="-203200">
              <a:lnSpc>
                <a:spcPct val="100000"/>
              </a:lnSpc>
              <a:spcBef>
                <a:spcPts val="2020"/>
              </a:spcBef>
              <a:buSzPct val="102380"/>
              <a:buFont typeface="Arial"/>
              <a:buChar char="•"/>
              <a:tabLst>
                <a:tab pos="215900"/>
              </a:tabLst>
            </a:pPr>
            <a:r>
              <a:rPr sz="2100" b="1" spc="-5">
                <a:latin typeface="微软雅黑"/>
                <a:cs typeface="微软雅黑"/>
              </a:rPr>
              <a:t>政策法规影响及环保要求解读</a:t>
            </a:r>
            <a:endParaRPr sz="2100">
              <a:latin typeface="微软雅黑"/>
              <a:cs typeface="微软雅黑"/>
            </a:endParaRPr>
          </a:p>
          <a:p>
            <a:pPr marL="215900" indent="-203200">
              <a:lnSpc>
                <a:spcPct val="100000"/>
              </a:lnSpc>
              <a:spcBef>
                <a:spcPts val="2014"/>
              </a:spcBef>
              <a:buSzPct val="102380"/>
              <a:buFont typeface="Arial"/>
              <a:buChar char="•"/>
              <a:tabLst>
                <a:tab pos="215900"/>
              </a:tabLst>
            </a:pPr>
            <a:r>
              <a:rPr sz="2100" b="1" spc="-5">
                <a:latin typeface="微软雅黑"/>
                <a:cs typeface="微软雅黑"/>
              </a:rPr>
              <a:t>未来发展趋势与机遇挑战并存</a:t>
            </a:r>
            <a:endParaRPr sz="2100">
              <a:latin typeface="微软雅黑"/>
              <a:cs typeface="微软雅黑"/>
            </a:endParaRPr>
          </a:p>
        </p:txBody>
      </p:sp>
      <p:sp>
        <p:nvSpPr>
          <p:cNvPr id="3" name="object 3"/>
          <p:cNvSpPr txBox="1"/>
          <p:nvPr/>
        </p:nvSpPr>
        <p:spPr>
          <a:xfrm>
            <a:off x="1865165" y="2846321"/>
            <a:ext cx="1701800" cy="1031240"/>
          </a:xfrm>
          <a:prstGeom prst="rect">
            <a:avLst/>
          </a:prstGeom>
        </p:spPr>
        <p:txBody>
          <a:bodyPr vert="horz" wrap="square" lIns="0" tIns="12700" rIns="0" bIns="0" rtlCol="0">
            <a:spAutoFit/>
          </a:bodyPr>
          <a:lstStyle/>
          <a:p>
            <a:pPr marL="12700">
              <a:lnSpc>
                <a:spcPct val="100000"/>
              </a:lnSpc>
              <a:spcBef>
                <a:spcPts val="100"/>
              </a:spcBef>
            </a:pPr>
            <a:r>
              <a:rPr sz="6600" b="1" spc="-25">
                <a:solidFill>
                  <a:srgbClr val="FFFFFF"/>
                </a:solidFill>
                <a:latin typeface="微软雅黑"/>
                <a:cs typeface="微软雅黑"/>
              </a:rPr>
              <a:t>目录</a:t>
            </a:r>
            <a:endParaRPr sz="66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71273" y="1198674"/>
            <a:ext cx="964565" cy="939800"/>
          </a:xfrm>
          <a:prstGeom prst="rect">
            <a:avLst/>
          </a:prstGeom>
        </p:spPr>
        <p:txBody>
          <a:bodyPr vert="horz" wrap="square" lIns="0" tIns="12700" rIns="0" bIns="0" rtlCol="0">
            <a:spAutoFit/>
          </a:bodyPr>
          <a:lstStyle/>
          <a:p>
            <a:pPr marL="12700">
              <a:lnSpc>
                <a:spcPct val="100000"/>
              </a:lnSpc>
              <a:spcBef>
                <a:spcPts val="100"/>
              </a:spcBef>
            </a:pPr>
            <a:r>
              <a:rPr sz="6000" b="1" spc="-25">
                <a:solidFill>
                  <a:srgbClr val="FFFFFF"/>
                </a:solidFill>
                <a:latin typeface="微软雅黑"/>
                <a:cs typeface="微软雅黑"/>
              </a:rPr>
              <a:t>01</a:t>
            </a:r>
            <a:endParaRPr sz="6000">
              <a:latin typeface="微软雅黑"/>
              <a:cs typeface="微软雅黑"/>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marR="5080">
              <a:lnSpc>
                <a:spcPct val="120000"/>
              </a:lnSpc>
              <a:spcBef>
                <a:spcPts val="100"/>
              </a:spcBef>
            </a:pPr>
            <a:r>
              <a:rPr spc="-5"/>
              <a:t>化工行业概述与发展趋</a:t>
            </a:r>
            <a:r>
              <a:rPr spc="-50"/>
              <a:t>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b="1" spc="-10">
                <a:solidFill>
                  <a:srgbClr val="FF6C1A"/>
                </a:solidFill>
                <a:latin typeface="微软雅黑"/>
                <a:cs typeface="微软雅黑"/>
              </a:rPr>
              <a:t>化工行业定义及分类</a:t>
            </a:r>
            <a:endParaRPr sz="3000">
              <a:latin typeface="微软雅黑"/>
              <a:cs typeface="微软雅黑"/>
            </a:endParaRPr>
          </a:p>
        </p:txBody>
      </p:sp>
      <p:sp>
        <p:nvSpPr>
          <p:cNvPr id="27" name="object 27"/>
          <p:cNvSpPr txBox="1"/>
          <p:nvPr/>
        </p:nvSpPr>
        <p:spPr>
          <a:xfrm>
            <a:off x="7863129" y="1494586"/>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FF6C1A"/>
                </a:solidFill>
                <a:latin typeface="微软雅黑"/>
                <a:cs typeface="微软雅黑"/>
              </a:rPr>
              <a:t>定</a:t>
            </a:r>
            <a:r>
              <a:rPr sz="1700" b="1" spc="-50">
                <a:solidFill>
                  <a:srgbClr val="FF6C1A"/>
                </a:solidFill>
                <a:latin typeface="微软雅黑"/>
                <a:cs typeface="微软雅黑"/>
              </a:rPr>
              <a:t>义</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latin typeface="微软雅黑"/>
                <a:cs typeface="微软雅黑"/>
              </a:rPr>
              <a:t>化工行业是从事化学原料、化学制品的生产、研发、销售以及相关服务的</a:t>
            </a:r>
            <a:r>
              <a:rPr sz="1500" spc="-10">
                <a:latin typeface="微软雅黑"/>
                <a:cs typeface="微软雅黑"/>
              </a:rPr>
              <a:t>企业集合。</a:t>
            </a:r>
            <a:endParaRPr sz="1500">
              <a:latin typeface="微软雅黑"/>
              <a:cs typeface="微软雅黑"/>
            </a:endParaRPr>
          </a:p>
        </p:txBody>
      </p:sp>
      <p:sp>
        <p:nvSpPr>
          <p:cNvPr id="28" name="object 28"/>
          <p:cNvSpPr txBox="1"/>
          <p:nvPr/>
        </p:nvSpPr>
        <p:spPr>
          <a:xfrm>
            <a:off x="7863129" y="3920058"/>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FF6C1A"/>
                </a:solidFill>
                <a:latin typeface="微软雅黑"/>
                <a:cs typeface="微软雅黑"/>
              </a:rPr>
              <a:t>分</a:t>
            </a:r>
            <a:r>
              <a:rPr sz="1700" b="1" spc="-50">
                <a:solidFill>
                  <a:srgbClr val="FF6C1A"/>
                </a:solidFill>
                <a:latin typeface="微软雅黑"/>
                <a:cs typeface="微软雅黑"/>
              </a:rPr>
              <a:t>类</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latin typeface="微软雅黑"/>
                <a:cs typeface="微软雅黑"/>
              </a:rPr>
              <a:t>根据产品特性和应用领域，化工行业可分为基础化工、精细化工、农用化工、石油化工等多个子领域。</a:t>
            </a:r>
            <a:endParaRPr sz="15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FF9000"/>
          </a:solidFill>
        </p:spPr>
        <p:txBody>
          <a:bodyPr wrap="square" lIns="0" tIns="0" rIns="0" bIns="0" rtlCol="0"/>
          <a:lstStyle/>
          <a:p/>
        </p:txBody>
      </p:sp>
      <p:sp>
        <p:nvSpPr>
          <p:cNvPr id="3" name="object 3"/>
          <p:cNvSpPr txBox="1"/>
          <p:nvPr/>
        </p:nvSpPr>
        <p:spPr>
          <a:xfrm>
            <a:off x="1411199" y="1591237"/>
            <a:ext cx="6692900" cy="1024255"/>
          </a:xfrm>
          <a:prstGeom prst="rect">
            <a:avLst/>
          </a:prstGeom>
        </p:spPr>
        <p:txBody>
          <a:bodyPr vert="horz" wrap="square" lIns="0" tIns="13970" rIns="0" bIns="0" rtlCol="0">
            <a:spAutoFit/>
          </a:bodyPr>
          <a:lstStyle/>
          <a:p>
            <a:pPr marL="12700">
              <a:lnSpc>
                <a:spcPct val="100000"/>
              </a:lnSpc>
              <a:spcBef>
                <a:spcPts val="110"/>
              </a:spcBef>
            </a:pPr>
            <a:r>
              <a:rPr sz="2000" b="1" spc="-10">
                <a:solidFill>
                  <a:srgbClr val="FFFFFF"/>
                </a:solidFill>
                <a:latin typeface="微软雅黑"/>
                <a:cs typeface="微软雅黑"/>
              </a:rPr>
              <a:t>全球化工市场</a:t>
            </a:r>
            <a:endParaRPr sz="2000">
              <a:latin typeface="微软雅黑"/>
              <a:cs typeface="微软雅黑"/>
            </a:endParaRPr>
          </a:p>
          <a:p>
            <a:pPr>
              <a:lnSpc>
                <a:spcPct val="100000"/>
              </a:lnSpc>
              <a:spcBef>
                <a:spcPts val="55"/>
              </a:spcBef>
            </a:pPr>
            <a:endParaRPr sz="1950">
              <a:latin typeface="微软雅黑"/>
              <a:cs typeface="微软雅黑"/>
            </a:endParaRPr>
          </a:p>
          <a:p>
            <a:pPr marL="12700">
              <a:lnSpc>
                <a:spcPct val="100000"/>
              </a:lnSpc>
            </a:pPr>
            <a:r>
              <a:rPr sz="1500" spc="-5">
                <a:solidFill>
                  <a:srgbClr val="FFFFFF"/>
                </a:solidFill>
                <a:latin typeface="微软雅黑"/>
                <a:cs typeface="微软雅黑"/>
              </a:rPr>
              <a:t>市场规模巨大，产品种类繁多，技术水平和创新能力不断提升，市场竞争激烈。</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FFE2D1"/>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10">
                <a:solidFill>
                  <a:srgbClr val="FF6C1A"/>
                </a:solidFill>
                <a:latin typeface="微软雅黑"/>
                <a:cs typeface="微软雅黑"/>
              </a:rPr>
              <a:t>中国化工市场</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8D3300"/>
                </a:solidFill>
                <a:latin typeface="微软雅黑"/>
                <a:cs typeface="微软雅黑"/>
              </a:rPr>
              <a:t>已成为全球重要的化工生产国和消费国，拥有完整的产业链和庞大的市场容量，但面临环保压力、技术创新等挑</a:t>
            </a:r>
            <a:r>
              <a:rPr sz="1500" spc="-25">
                <a:solidFill>
                  <a:srgbClr val="8D3300"/>
                </a:solidFill>
                <a:latin typeface="微软雅黑"/>
                <a:cs typeface="微软雅黑"/>
              </a:rPr>
              <a:t>战。</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FF6C1A"/>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FF6C1A"/>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FFE2D1"/>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FF6C1A"/>
                </a:solidFill>
                <a:latin typeface="微软雅黑"/>
                <a:cs typeface="微软雅黑"/>
              </a:rPr>
              <a:t>全球与中国化工市场现状</a:t>
            </a:r>
            <a:endParaRPr sz="30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FF6C1A"/>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FF6C1A"/>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FF6C1A"/>
              </a:solidFill>
              <a:prstDash val="sysDash"/>
            </a:ln>
          </p:spPr>
          <p:txBody>
            <a:bodyPr wrap="square" lIns="0" tIns="0" rIns="0" bIns="0" rtlCol="0"/>
            <a:lstStyle/>
            <a:p/>
          </p:txBody>
        </p:sp>
      </p:grpSp>
      <p:sp>
        <p:nvSpPr>
          <p:cNvPr id="8" name="object 8"/>
          <p:cNvSpPr txBox="1"/>
          <p:nvPr/>
        </p:nvSpPr>
        <p:spPr>
          <a:xfrm>
            <a:off x="3685818" y="1429485"/>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FF6C1A"/>
                </a:solidFill>
                <a:latin typeface="微软雅黑"/>
                <a:cs typeface="微软雅黑"/>
              </a:rPr>
              <a:t>发展趋</a:t>
            </a:r>
            <a:r>
              <a:rPr sz="2300" b="1" spc="-50">
                <a:solidFill>
                  <a:srgbClr val="FF6C1A"/>
                </a:solidFill>
                <a:latin typeface="微软雅黑"/>
                <a:cs typeface="微软雅黑"/>
              </a:rPr>
              <a:t>势</a:t>
            </a:r>
            <a:endParaRPr sz="2300">
              <a:latin typeface="微软雅黑"/>
              <a:cs typeface="微软雅黑"/>
            </a:endParaRPr>
          </a:p>
          <a:p>
            <a:pPr marL="12700" marR="5080">
              <a:lnSpc>
                <a:spcPct val="150000"/>
              </a:lnSpc>
              <a:spcBef>
                <a:spcPts val="85"/>
              </a:spcBef>
            </a:pPr>
            <a:r>
              <a:rPr sz="1350" spc="-5">
                <a:latin typeface="微软雅黑"/>
                <a:cs typeface="微软雅黑"/>
              </a:rPr>
              <a:t>绿色化、高端化、智能化成为化工行业发展的重要趋势，新材料、新能源等新兴产业将推动化工行业</a:t>
            </a:r>
            <a:r>
              <a:rPr sz="1350" spc="-10">
                <a:latin typeface="微软雅黑"/>
                <a:cs typeface="微软雅黑"/>
              </a:rPr>
              <a:t>转型升级。</a:t>
            </a:r>
            <a:endParaRPr sz="1350">
              <a:latin typeface="微软雅黑"/>
              <a:cs typeface="微软雅黑"/>
            </a:endParaRPr>
          </a:p>
        </p:txBody>
      </p:sp>
      <p:sp>
        <p:nvSpPr>
          <p:cNvPr id="9" name="object 9"/>
          <p:cNvSpPr txBox="1"/>
          <p:nvPr/>
        </p:nvSpPr>
        <p:spPr>
          <a:xfrm>
            <a:off x="1308379" y="3977612"/>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FF6C1A"/>
                </a:solidFill>
                <a:latin typeface="微软雅黑"/>
                <a:cs typeface="微软雅黑"/>
              </a:rPr>
              <a:t>前景预</a:t>
            </a:r>
            <a:r>
              <a:rPr sz="2300" b="1" spc="-50">
                <a:solidFill>
                  <a:srgbClr val="FF6C1A"/>
                </a:solidFill>
                <a:latin typeface="微软雅黑"/>
                <a:cs typeface="微软雅黑"/>
              </a:rPr>
              <a:t>测</a:t>
            </a:r>
            <a:endParaRPr sz="2300">
              <a:latin typeface="微软雅黑"/>
              <a:cs typeface="微软雅黑"/>
            </a:endParaRPr>
          </a:p>
          <a:p>
            <a:pPr marL="12700" marR="5080">
              <a:lnSpc>
                <a:spcPct val="150000"/>
              </a:lnSpc>
              <a:spcBef>
                <a:spcPts val="85"/>
              </a:spcBef>
            </a:pPr>
            <a:r>
              <a:rPr sz="1350" spc="-5">
                <a:latin typeface="微软雅黑"/>
                <a:cs typeface="微软雅黑"/>
              </a:rPr>
              <a:t>随着全球经济复苏和新兴市场的崛起，化工行业将继续保持增长态势，同时环保政策和技术创新将推动行业向更高质量发展。</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FF6C1A"/>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FF6C1A"/>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FF6C1A"/>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9"/>
            <a:stretch>
              <a:fillRect/>
            </a:stretch>
          </p:blipFill>
          <p:spPr>
            <a:xfrm>
              <a:off x="799767" y="583976"/>
              <a:ext cx="69237" cy="69237"/>
            </a:xfrm>
            <a:prstGeom prst="rect">
              <a:avLst/>
            </a:prstGeom>
          </p:spPr>
        </p:pic>
        <p:pic>
          <p:nvPicPr>
            <p:cNvPr id="30" name="object 30"/>
            <p:cNvPicPr/>
            <p:nvPr/>
          </p:nvPicPr>
          <p:blipFill>
            <a:blip r:embed="rId11"/>
            <a:stretch>
              <a:fillRect/>
            </a:stretch>
          </p:blipFill>
          <p:spPr>
            <a:xfrm>
              <a:off x="689124" y="575006"/>
              <a:ext cx="74703" cy="74704"/>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b="1" spc="-10">
                <a:solidFill>
                  <a:srgbClr val="FF6C1A"/>
                </a:solidFill>
                <a:latin typeface="微软雅黑"/>
                <a:cs typeface="微软雅黑"/>
              </a:rPr>
              <a:t>发展趋势与前景预测</a:t>
            </a:r>
            <a:endParaRPr sz="30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71273" y="1198674"/>
            <a:ext cx="964565" cy="939800"/>
          </a:xfrm>
          <a:prstGeom prst="rect">
            <a:avLst/>
          </a:prstGeom>
        </p:spPr>
        <p:txBody>
          <a:bodyPr vert="horz" wrap="square" lIns="0" tIns="12700" rIns="0" bIns="0" rtlCol="0">
            <a:spAutoFit/>
          </a:bodyPr>
          <a:lstStyle/>
          <a:p>
            <a:pPr marL="12700">
              <a:lnSpc>
                <a:spcPct val="100000"/>
              </a:lnSpc>
              <a:spcBef>
                <a:spcPts val="100"/>
              </a:spcBef>
            </a:pPr>
            <a:r>
              <a:rPr sz="6000" b="1" spc="-25">
                <a:solidFill>
                  <a:srgbClr val="FFFFFF"/>
                </a:solidFill>
                <a:latin typeface="微软雅黑"/>
                <a:cs typeface="微软雅黑"/>
              </a:rPr>
              <a:t>02</a:t>
            </a:r>
            <a:endParaRPr sz="6000">
              <a:latin typeface="微软雅黑"/>
              <a:cs typeface="微软雅黑"/>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marR="5080">
              <a:lnSpc>
                <a:spcPct val="120000"/>
              </a:lnSpc>
              <a:spcBef>
                <a:spcPts val="100"/>
              </a:spcBef>
            </a:pPr>
            <a:r>
              <a:rPr spc="-5"/>
              <a:t>原材料供应与价格走势</a:t>
            </a:r>
            <a:r>
              <a:rPr spc="-25"/>
              <a:t>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29112" y="2092524"/>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石油和天然</a:t>
            </a:r>
            <a:r>
              <a:rPr sz="2300" b="1" spc="-50">
                <a:solidFill>
                  <a:srgbClr val="FFFFFF"/>
                </a:solidFill>
                <a:latin typeface="微软雅黑"/>
                <a:cs typeface="微软雅黑"/>
              </a:rPr>
              <a:t>气</a:t>
            </a:r>
            <a:endParaRPr sz="2300">
              <a:latin typeface="微软雅黑"/>
              <a:cs typeface="微软雅黑"/>
            </a:endParaRPr>
          </a:p>
        </p:txBody>
      </p:sp>
      <p:sp>
        <p:nvSpPr>
          <p:cNvPr id="3" name="object 3"/>
          <p:cNvSpPr txBox="1"/>
          <p:nvPr/>
        </p:nvSpPr>
        <p:spPr>
          <a:xfrm>
            <a:off x="1005585" y="2995162"/>
            <a:ext cx="2882900" cy="13970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作为化工行业的主要原材料，石</a:t>
            </a:r>
            <a:r>
              <a:rPr sz="1500" spc="-50">
                <a:solidFill>
                  <a:srgbClr val="FFFFFF"/>
                </a:solidFill>
                <a:latin typeface="微软雅黑"/>
                <a:cs typeface="微软雅黑"/>
              </a:rPr>
              <a:t> </a:t>
            </a:r>
            <a:r>
              <a:rPr sz="1500" spc="-5">
                <a:solidFill>
                  <a:srgbClr val="FFFFFF"/>
                </a:solidFill>
                <a:latin typeface="微软雅黑"/>
                <a:cs typeface="微软雅黑"/>
              </a:rPr>
              <a:t>油和天然气主要用于生产乙烯、</a:t>
            </a:r>
            <a:r>
              <a:rPr sz="1500" spc="-50">
                <a:solidFill>
                  <a:srgbClr val="FFFFFF"/>
                </a:solidFill>
                <a:latin typeface="微软雅黑"/>
                <a:cs typeface="微软雅黑"/>
              </a:rPr>
              <a:t> </a:t>
            </a:r>
            <a:r>
              <a:rPr sz="1500" spc="-5">
                <a:solidFill>
                  <a:srgbClr val="FFFFFF"/>
                </a:solidFill>
                <a:latin typeface="微软雅黑"/>
                <a:cs typeface="微软雅黑"/>
              </a:rPr>
              <a:t>丙烯等化学品。这些原材料主要</a:t>
            </a:r>
            <a:r>
              <a:rPr sz="1500" spc="-50">
                <a:solidFill>
                  <a:srgbClr val="FFFFFF"/>
                </a:solidFill>
                <a:latin typeface="微软雅黑"/>
                <a:cs typeface="微软雅黑"/>
              </a:rPr>
              <a:t> </a:t>
            </a:r>
            <a:r>
              <a:rPr sz="1500" spc="-5">
                <a:solidFill>
                  <a:srgbClr val="FFFFFF"/>
                </a:solidFill>
                <a:latin typeface="微软雅黑"/>
                <a:cs typeface="微软雅黑"/>
              </a:rPr>
              <a:t>从国内大型油田和进口渠道获得。</a:t>
            </a:r>
            <a:endParaRPr sz="1500">
              <a:latin typeface="微软雅黑"/>
              <a:cs typeface="微软雅黑"/>
            </a:endParaRPr>
          </a:p>
        </p:txBody>
      </p:sp>
      <p:grpSp>
        <p:nvGrpSpPr>
          <p:cNvPr id="4" name="object 4"/>
          <p:cNvGrpSpPr/>
          <p:nvPr/>
        </p:nvGrpSpPr>
        <p:grpSpPr>
          <a:xfrm>
            <a:off x="4403618" y="1751286"/>
            <a:ext cx="3520440" cy="4234815"/>
            <a:chOff x="4403618" y="1751286"/>
            <a:chExt cx="3520440" cy="4234815"/>
          </a:xfrm>
        </p:grpSpPr>
        <p:sp>
          <p:nvSpPr>
            <p:cNvPr id="5" name="object 5"/>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FF9000"/>
            </a:solidFill>
          </p:spPr>
          <p:txBody>
            <a:bodyPr wrap="square" lIns="0" tIns="0" rIns="0" bIns="0" rtlCol="0"/>
            <a:lstStyle/>
            <a:p/>
          </p:txBody>
        </p:sp>
        <p:sp>
          <p:nvSpPr>
            <p:cNvPr id="6" name="object 6"/>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7" name="object 7"/>
          <p:cNvSpPr txBox="1"/>
          <p:nvPr/>
        </p:nvSpPr>
        <p:spPr>
          <a:xfrm>
            <a:off x="5887247" y="2092524"/>
            <a:ext cx="6159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煤</a:t>
            </a:r>
            <a:r>
              <a:rPr sz="2300" b="1" spc="-50">
                <a:solidFill>
                  <a:srgbClr val="FFFFFF"/>
                </a:solidFill>
                <a:latin typeface="微软雅黑"/>
                <a:cs typeface="微软雅黑"/>
              </a:rPr>
              <a:t>炭</a:t>
            </a:r>
            <a:endParaRPr sz="2300">
              <a:latin typeface="微软雅黑"/>
              <a:cs typeface="微软雅黑"/>
            </a:endParaRPr>
          </a:p>
        </p:txBody>
      </p:sp>
      <p:sp>
        <p:nvSpPr>
          <p:cNvPr id="8" name="object 8"/>
          <p:cNvSpPr txBox="1"/>
          <p:nvPr/>
        </p:nvSpPr>
        <p:spPr>
          <a:xfrm>
            <a:off x="4773171" y="2995162"/>
            <a:ext cx="2882900" cy="13970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煤炭在化工行业中主要用于生产</a:t>
            </a:r>
            <a:r>
              <a:rPr sz="1500" spc="-50">
                <a:solidFill>
                  <a:srgbClr val="FFFFFF"/>
                </a:solidFill>
                <a:latin typeface="微软雅黑"/>
                <a:cs typeface="微软雅黑"/>
              </a:rPr>
              <a:t> </a:t>
            </a:r>
            <a:r>
              <a:rPr sz="1500" spc="-5">
                <a:solidFill>
                  <a:srgbClr val="FFFFFF"/>
                </a:solidFill>
                <a:latin typeface="微软雅黑"/>
                <a:cs typeface="微软雅黑"/>
              </a:rPr>
              <a:t>合成气、合成氨等。我国煤炭资</a:t>
            </a:r>
            <a:r>
              <a:rPr sz="1500" spc="-50">
                <a:solidFill>
                  <a:srgbClr val="FFFFFF"/>
                </a:solidFill>
                <a:latin typeface="微软雅黑"/>
                <a:cs typeface="微软雅黑"/>
              </a:rPr>
              <a:t> </a:t>
            </a:r>
            <a:r>
              <a:rPr sz="1500" spc="-5">
                <a:solidFill>
                  <a:srgbClr val="FFFFFF"/>
                </a:solidFill>
                <a:latin typeface="微软雅黑"/>
                <a:cs typeface="微软雅黑"/>
              </a:rPr>
              <a:t>源丰富，主要分布在山西、陕西、</a:t>
            </a:r>
            <a:r>
              <a:rPr sz="1500" spc="-10">
                <a:solidFill>
                  <a:srgbClr val="FFFFFF"/>
                </a:solidFill>
                <a:latin typeface="微软雅黑"/>
                <a:cs typeface="微软雅黑"/>
              </a:rPr>
              <a:t>内蒙古等地区。</a:t>
            </a:r>
            <a:endParaRPr sz="1500">
              <a:latin typeface="微软雅黑"/>
              <a:cs typeface="微软雅黑"/>
            </a:endParaRPr>
          </a:p>
        </p:txBody>
      </p:sp>
      <p:grpSp>
        <p:nvGrpSpPr>
          <p:cNvPr id="9" name="object 9"/>
          <p:cNvGrpSpPr/>
          <p:nvPr/>
        </p:nvGrpSpPr>
        <p:grpSpPr>
          <a:xfrm>
            <a:off x="8171204" y="1751286"/>
            <a:ext cx="3520440" cy="4234815"/>
            <a:chOff x="8171204" y="1751286"/>
            <a:chExt cx="3520440" cy="4234815"/>
          </a:xfrm>
        </p:grpSpPr>
        <p:sp>
          <p:nvSpPr>
            <p:cNvPr id="10" name="object 10"/>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FF9000"/>
            </a:solidFill>
          </p:spPr>
          <p:txBody>
            <a:bodyPr wrap="square" lIns="0" tIns="0" rIns="0" bIns="0" rtlCol="0"/>
            <a:lstStyle/>
            <a:p/>
          </p:txBody>
        </p:sp>
        <p:sp>
          <p:nvSpPr>
            <p:cNvPr id="11" name="object 11"/>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2" name="object 12"/>
          <p:cNvSpPr txBox="1"/>
          <p:nvPr/>
        </p:nvSpPr>
        <p:spPr>
          <a:xfrm>
            <a:off x="9654834" y="2092524"/>
            <a:ext cx="6159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矿</a:t>
            </a:r>
            <a:r>
              <a:rPr sz="2300" b="1" spc="-50">
                <a:solidFill>
                  <a:srgbClr val="FFFFFF"/>
                </a:solidFill>
                <a:latin typeface="微软雅黑"/>
                <a:cs typeface="微软雅黑"/>
              </a:rPr>
              <a:t>盐</a:t>
            </a:r>
            <a:endParaRPr sz="2300">
              <a:latin typeface="微软雅黑"/>
              <a:cs typeface="微软雅黑"/>
            </a:endParaRPr>
          </a:p>
        </p:txBody>
      </p:sp>
      <p:sp>
        <p:nvSpPr>
          <p:cNvPr id="13" name="object 13"/>
          <p:cNvSpPr txBox="1"/>
          <p:nvPr/>
        </p:nvSpPr>
        <p:spPr>
          <a:xfrm>
            <a:off x="8540757" y="2995162"/>
            <a:ext cx="3073400" cy="1054100"/>
          </a:xfrm>
          <a:prstGeom prst="rect">
            <a:avLst/>
          </a:prstGeom>
        </p:spPr>
        <p:txBody>
          <a:bodyPr vert="horz" wrap="square" lIns="0" tIns="12700" rIns="0" bIns="0" rtlCol="0">
            <a:spAutoFit/>
          </a:bodyPr>
          <a:lstStyle/>
          <a:p>
            <a:pPr marL="12700" marR="386080">
              <a:lnSpc>
                <a:spcPct val="150000"/>
              </a:lnSpc>
              <a:spcBef>
                <a:spcPts val="100"/>
              </a:spcBef>
            </a:pPr>
            <a:r>
              <a:rPr sz="1500" spc="-5">
                <a:solidFill>
                  <a:srgbClr val="FFFFFF"/>
                </a:solidFill>
                <a:latin typeface="微软雅黑"/>
                <a:cs typeface="微软雅黑"/>
              </a:rPr>
              <a:t>矿盐是氯碱工业的主要原料，用于生产烧碱、纯碱等。我国矿盐</a:t>
            </a:r>
            <a:endParaRPr sz="1500">
              <a:latin typeface="微软雅黑"/>
              <a:cs typeface="微软雅黑"/>
            </a:endParaRPr>
          </a:p>
          <a:p>
            <a:pPr marL="12700">
              <a:lnSpc>
                <a:spcPct val="100000"/>
              </a:lnSpc>
              <a:spcBef>
                <a:spcPts val="900"/>
              </a:spcBef>
            </a:pPr>
            <a:r>
              <a:rPr sz="1500" spc="-5">
                <a:solidFill>
                  <a:srgbClr val="FFFFFF"/>
                </a:solidFill>
                <a:latin typeface="微软雅黑"/>
                <a:cs typeface="微软雅黑"/>
              </a:rPr>
              <a:t>资源主要分布在西北、西南等地区。</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2"/>
            <a:stretch>
              <a:fillRect/>
            </a:stretch>
          </p:blipFill>
          <p:spPr>
            <a:xfrm>
              <a:off x="454963" y="331167"/>
              <a:ext cx="84147" cy="84146"/>
            </a:xfrm>
            <a:prstGeom prst="rect">
              <a:avLst/>
            </a:prstGeom>
          </p:spPr>
        </p:pic>
        <p:pic>
          <p:nvPicPr>
            <p:cNvPr id="16" name="object 16"/>
            <p:cNvPicPr/>
            <p:nvPr/>
          </p:nvPicPr>
          <p:blipFill>
            <a:blip r:embed="rId3"/>
            <a:stretch>
              <a:fillRect/>
            </a:stretch>
          </p:blipFill>
          <p:spPr>
            <a:xfrm>
              <a:off x="575049" y="337742"/>
              <a:ext cx="78137" cy="78136"/>
            </a:xfrm>
            <a:prstGeom prst="rect">
              <a:avLst/>
            </a:prstGeom>
          </p:spPr>
        </p:pic>
        <p:pic>
          <p:nvPicPr>
            <p:cNvPr id="17" name="object 17"/>
            <p:cNvPicPr/>
            <p:nvPr/>
          </p:nvPicPr>
          <p:blipFill>
            <a:blip r:embed="rId4"/>
            <a:stretch>
              <a:fillRect/>
            </a:stretch>
          </p:blipFill>
          <p:spPr>
            <a:xfrm>
              <a:off x="689124" y="339459"/>
              <a:ext cx="74704" cy="74703"/>
            </a:xfrm>
            <a:prstGeom prst="rect">
              <a:avLst/>
            </a:prstGeom>
          </p:spPr>
        </p:pic>
        <p:pic>
          <p:nvPicPr>
            <p:cNvPr id="18" name="object 18"/>
            <p:cNvPicPr/>
            <p:nvPr/>
          </p:nvPicPr>
          <p:blipFill>
            <a:blip r:embed="rId5"/>
            <a:stretch>
              <a:fillRect/>
            </a:stretch>
          </p:blipFill>
          <p:spPr>
            <a:xfrm>
              <a:off x="799767" y="348429"/>
              <a:ext cx="69238" cy="69237"/>
            </a:xfrm>
            <a:prstGeom prst="rect">
              <a:avLst/>
            </a:prstGeom>
          </p:spPr>
        </p:pic>
        <p:pic>
          <p:nvPicPr>
            <p:cNvPr id="19" name="object 19"/>
            <p:cNvPicPr/>
            <p:nvPr/>
          </p:nvPicPr>
          <p:blipFill>
            <a:blip r:embed="rId6"/>
            <a:stretch>
              <a:fillRect/>
            </a:stretch>
          </p:blipFill>
          <p:spPr>
            <a:xfrm>
              <a:off x="904944" y="344296"/>
              <a:ext cx="65594" cy="65593"/>
            </a:xfrm>
            <a:prstGeom prst="rect">
              <a:avLst/>
            </a:prstGeom>
          </p:spPr>
        </p:pic>
        <p:pic>
          <p:nvPicPr>
            <p:cNvPr id="20" name="object 20"/>
            <p:cNvPicPr/>
            <p:nvPr/>
          </p:nvPicPr>
          <p:blipFill>
            <a:blip r:embed="rId7"/>
            <a:stretch>
              <a:fillRect/>
            </a:stretch>
          </p:blipFill>
          <p:spPr>
            <a:xfrm>
              <a:off x="454963" y="448941"/>
              <a:ext cx="84147" cy="84146"/>
            </a:xfrm>
            <a:prstGeom prst="rect">
              <a:avLst/>
            </a:prstGeom>
          </p:spPr>
        </p:pic>
        <p:pic>
          <p:nvPicPr>
            <p:cNvPr id="21" name="object 21"/>
            <p:cNvPicPr/>
            <p:nvPr/>
          </p:nvPicPr>
          <p:blipFill>
            <a:blip r:embed="rId3"/>
            <a:stretch>
              <a:fillRect/>
            </a:stretch>
          </p:blipFill>
          <p:spPr>
            <a:xfrm>
              <a:off x="575049" y="455516"/>
              <a:ext cx="78137" cy="7813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8"/>
            <a:stretch>
              <a:fillRect/>
            </a:stretch>
          </p:blipFill>
          <p:spPr>
            <a:xfrm>
              <a:off x="799767" y="466202"/>
              <a:ext cx="69237" cy="69237"/>
            </a:xfrm>
            <a:prstGeom prst="rect">
              <a:avLst/>
            </a:prstGeom>
          </p:spPr>
        </p:pic>
        <p:pic>
          <p:nvPicPr>
            <p:cNvPr id="24" name="object 24"/>
            <p:cNvPicPr/>
            <p:nvPr/>
          </p:nvPicPr>
          <p:blipFill>
            <a:blip r:embed="rId6"/>
            <a:stretch>
              <a:fillRect/>
            </a:stretch>
          </p:blipFill>
          <p:spPr>
            <a:xfrm>
              <a:off x="904944" y="462069"/>
              <a:ext cx="65594" cy="65594"/>
            </a:xfrm>
            <a:prstGeom prst="rect">
              <a:avLst/>
            </a:prstGeom>
          </p:spPr>
        </p:pic>
        <p:pic>
          <p:nvPicPr>
            <p:cNvPr id="25" name="object 25"/>
            <p:cNvPicPr/>
            <p:nvPr/>
          </p:nvPicPr>
          <p:blipFill>
            <a:blip r:embed="rId7"/>
            <a:stretch>
              <a:fillRect/>
            </a:stretch>
          </p:blipFill>
          <p:spPr>
            <a:xfrm>
              <a:off x="454963" y="566714"/>
              <a:ext cx="84147" cy="84146"/>
            </a:xfrm>
            <a:prstGeom prst="rect">
              <a:avLst/>
            </a:prstGeom>
          </p:spPr>
        </p:pic>
        <p:pic>
          <p:nvPicPr>
            <p:cNvPr id="26" name="object 26"/>
            <p:cNvPicPr/>
            <p:nvPr/>
          </p:nvPicPr>
          <p:blipFill>
            <a:blip r:embed="rId9"/>
            <a:stretch>
              <a:fillRect/>
            </a:stretch>
          </p:blipFill>
          <p:spPr>
            <a:xfrm>
              <a:off x="575049" y="573290"/>
              <a:ext cx="78137" cy="78136"/>
            </a:xfrm>
            <a:prstGeom prst="rect">
              <a:avLst/>
            </a:prstGeom>
          </p:spPr>
        </p:pic>
        <p:pic>
          <p:nvPicPr>
            <p:cNvPr id="27" name="object 27"/>
            <p:cNvPicPr/>
            <p:nvPr/>
          </p:nvPicPr>
          <p:blipFill>
            <a:blip r:embed="rId10"/>
            <a:stretch>
              <a:fillRect/>
            </a:stretch>
          </p:blipFill>
          <p:spPr>
            <a:xfrm>
              <a:off x="689124" y="575006"/>
              <a:ext cx="74703" cy="74704"/>
            </a:xfrm>
            <a:prstGeom prst="rect">
              <a:avLst/>
            </a:prstGeom>
          </p:spPr>
        </p:pic>
        <p:pic>
          <p:nvPicPr>
            <p:cNvPr id="28" name="object 28"/>
            <p:cNvPicPr/>
            <p:nvPr/>
          </p:nvPicPr>
          <p:blipFill>
            <a:blip r:embed="rId8"/>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2"/>
            <a:stretch>
              <a:fillRect/>
            </a:stretch>
          </p:blipFill>
          <p:spPr>
            <a:xfrm>
              <a:off x="454963" y="684488"/>
              <a:ext cx="84147" cy="84146"/>
            </a:xfrm>
            <a:prstGeom prst="rect">
              <a:avLst/>
            </a:prstGeom>
          </p:spPr>
        </p:pic>
        <p:pic>
          <p:nvPicPr>
            <p:cNvPr id="31" name="object 31"/>
            <p:cNvPicPr/>
            <p:nvPr/>
          </p:nvPicPr>
          <p:blipFill>
            <a:blip r:embed="rId9"/>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5"/>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FF6C1A"/>
                </a:solidFill>
                <a:latin typeface="微软雅黑"/>
                <a:cs typeface="微软雅黑"/>
              </a:rPr>
              <a:t>主要原材料种类及来源</a:t>
            </a:r>
            <a:endParaRPr sz="30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776917" y="3720617"/>
            <a:ext cx="4640580" cy="1971039"/>
            <a:chOff x="3776917" y="3720617"/>
            <a:chExt cx="4640580" cy="1971039"/>
          </a:xfrm>
        </p:grpSpPr>
        <p:sp>
          <p:nvSpPr>
            <p:cNvPr id="3" name="object 3"/>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8D3300"/>
            </a:solidFill>
          </p:spPr>
          <p:txBody>
            <a:bodyPr wrap="square" lIns="0" tIns="0" rIns="0" bIns="0" rtlCol="0"/>
            <a:lstStyle/>
            <a:p/>
          </p:txBody>
        </p:sp>
        <p:sp>
          <p:nvSpPr>
            <p:cNvPr id="4" name="object 4"/>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FF6C1A"/>
            </a:solidFill>
          </p:spPr>
          <p:txBody>
            <a:bodyPr wrap="square" lIns="0" tIns="0" rIns="0" bIns="0" rtlCol="0"/>
            <a:lstStyle/>
            <a:p/>
          </p:txBody>
        </p:sp>
      </p:grpSp>
      <p:grpSp>
        <p:nvGrpSpPr>
          <p:cNvPr id="5" name="object 5"/>
          <p:cNvGrpSpPr/>
          <p:nvPr/>
        </p:nvGrpSpPr>
        <p:grpSpPr>
          <a:xfrm>
            <a:off x="5012266" y="1711093"/>
            <a:ext cx="2167890" cy="1831975"/>
            <a:chOff x="5012266" y="1711093"/>
            <a:chExt cx="2167890" cy="1831975"/>
          </a:xfrm>
        </p:grpSpPr>
        <p:sp>
          <p:nvSpPr>
            <p:cNvPr id="6" name="object 6"/>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FF6C1A"/>
            </a:solidFill>
          </p:spPr>
          <p:txBody>
            <a:bodyPr wrap="square" lIns="0" tIns="0" rIns="0" bIns="0" rtlCol="0"/>
            <a:lstStyle/>
            <a:p/>
          </p:txBody>
        </p:sp>
        <p:sp>
          <p:nvSpPr>
            <p:cNvPr id="7" name="object 7"/>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FFFBEF"/>
            </a:solidFill>
          </p:spPr>
          <p:txBody>
            <a:bodyPr wrap="square" lIns="0" tIns="0" rIns="0" bIns="0" rtlCol="0"/>
            <a:lstStyle/>
            <a:p/>
          </p:txBody>
        </p:sp>
      </p:grpSp>
      <p:sp>
        <p:nvSpPr>
          <p:cNvPr id="8" name="object 8"/>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FFFBEF"/>
          </a:solidFill>
        </p:spPr>
        <p:txBody>
          <a:bodyPr wrap="square" lIns="0" tIns="0" rIns="0" bIns="0" rtlCol="0"/>
          <a:lstStyle/>
          <a:p/>
        </p:txBody>
      </p:sp>
      <p:sp>
        <p:nvSpPr>
          <p:cNvPr id="9" name="object 9"/>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FFFBEF"/>
          </a:solidFill>
        </p:spPr>
        <p:txBody>
          <a:bodyPr wrap="square" lIns="0" tIns="0" rIns="0" bIns="0" rtlCol="0"/>
          <a:lstStyle/>
          <a:p/>
        </p:txBody>
      </p:sp>
      <p:grpSp>
        <p:nvGrpSpPr>
          <p:cNvPr id="10" name="object 10"/>
          <p:cNvGrpSpPr/>
          <p:nvPr/>
        </p:nvGrpSpPr>
        <p:grpSpPr>
          <a:xfrm>
            <a:off x="6818376" y="3216316"/>
            <a:ext cx="4231005" cy="151765"/>
            <a:chOff x="6818376" y="3216316"/>
            <a:chExt cx="4231005" cy="151765"/>
          </a:xfrm>
        </p:grpSpPr>
        <p:sp>
          <p:nvSpPr>
            <p:cNvPr id="11" name="object 11"/>
            <p:cNvSpPr/>
            <p:nvPr/>
          </p:nvSpPr>
          <p:spPr>
            <a:xfrm>
              <a:off x="6818376" y="3284051"/>
              <a:ext cx="4107815" cy="0"/>
            </a:xfrm>
            <a:custGeom>
              <a:rect l="l" t="t" r="r" b="b"/>
              <a:pathLst>
                <a:path w="4107815">
                  <a:moveTo>
                    <a:pt x="4107349" y="0"/>
                  </a:moveTo>
                  <a:lnTo>
                    <a:pt x="0" y="0"/>
                  </a:lnTo>
                </a:path>
              </a:pathLst>
            </a:custGeom>
            <a:solidFill>
              <a:srgbClr val="FF6C1A"/>
            </a:solidFill>
          </p:spPr>
          <p:txBody>
            <a:bodyPr wrap="square" lIns="0" tIns="0" rIns="0" bIns="0" rtlCol="0"/>
            <a:lstStyle/>
            <a:p/>
          </p:txBody>
        </p:sp>
        <p:sp>
          <p:nvSpPr>
            <p:cNvPr id="12" name="object 12"/>
            <p:cNvSpPr/>
            <p:nvPr/>
          </p:nvSpPr>
          <p:spPr>
            <a:xfrm>
              <a:off x="6818376" y="3284051"/>
              <a:ext cx="4107815" cy="0"/>
            </a:xfrm>
            <a:custGeom>
              <a:rect l="l" t="t" r="r" b="b"/>
              <a:pathLst>
                <a:path w="4107815">
                  <a:moveTo>
                    <a:pt x="0" y="0"/>
                  </a:moveTo>
                  <a:lnTo>
                    <a:pt x="4107349" y="0"/>
                  </a:lnTo>
                </a:path>
              </a:pathLst>
            </a:custGeom>
            <a:ln w="9525">
              <a:solidFill>
                <a:srgbClr val="FF6C1A"/>
              </a:solidFill>
            </a:ln>
          </p:spPr>
          <p:txBody>
            <a:bodyPr wrap="square" lIns="0" tIns="0" rIns="0" bIns="0" rtlCol="0"/>
            <a:lstStyle/>
            <a:p/>
          </p:txBody>
        </p:sp>
        <p:pic>
          <p:nvPicPr>
            <p:cNvPr id="13" name="object 13"/>
            <p:cNvPicPr/>
            <p:nvPr/>
          </p:nvPicPr>
          <p:blipFill>
            <a:blip r:embed="rId2"/>
            <a:stretch>
              <a:fillRect/>
            </a:stretch>
          </p:blipFill>
          <p:spPr>
            <a:xfrm>
              <a:off x="10897276" y="3216316"/>
              <a:ext cx="151723" cy="151722"/>
            </a:xfrm>
            <a:prstGeom prst="rect">
              <a:avLst/>
            </a:prstGeom>
          </p:spPr>
        </p:pic>
      </p:grpSp>
      <p:sp>
        <p:nvSpPr>
          <p:cNvPr id="14" name="object 14"/>
          <p:cNvSpPr txBox="1"/>
          <p:nvPr/>
        </p:nvSpPr>
        <p:spPr>
          <a:xfrm>
            <a:off x="7107448" y="1358390"/>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6C1A"/>
                </a:solidFill>
                <a:latin typeface="微软雅黑"/>
                <a:cs typeface="微软雅黑"/>
              </a:rPr>
              <a:t>市场供需关</a:t>
            </a:r>
            <a:r>
              <a:rPr sz="2300" b="1" spc="-50">
                <a:solidFill>
                  <a:srgbClr val="FF6C1A"/>
                </a:solidFill>
                <a:latin typeface="微软雅黑"/>
                <a:cs typeface="微软雅黑"/>
              </a:rPr>
              <a:t>系</a:t>
            </a:r>
            <a:endParaRPr sz="2300">
              <a:latin typeface="微软雅黑"/>
              <a:cs typeface="微软雅黑"/>
            </a:endParaRPr>
          </a:p>
        </p:txBody>
      </p:sp>
      <p:sp>
        <p:nvSpPr>
          <p:cNvPr id="15" name="object 15"/>
          <p:cNvSpPr txBox="1"/>
          <p:nvPr/>
        </p:nvSpPr>
        <p:spPr>
          <a:xfrm>
            <a:off x="7107449" y="2122200"/>
            <a:ext cx="3968750" cy="95123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原材料市场的供需关系是决定价格波动的主要因素。当市场需求大于供应时，价格上涨；反之，价格下</a:t>
            </a:r>
            <a:r>
              <a:rPr sz="1350" spc="-50">
                <a:latin typeface="微软雅黑"/>
                <a:cs typeface="微软雅黑"/>
              </a:rPr>
              <a:t> </a:t>
            </a:r>
            <a:r>
              <a:rPr sz="1350" spc="-25">
                <a:latin typeface="微软雅黑"/>
                <a:cs typeface="微软雅黑"/>
              </a:rPr>
              <a:t>跌。</a:t>
            </a:r>
            <a:endParaRPr sz="1350">
              <a:latin typeface="微软雅黑"/>
              <a:cs typeface="微软雅黑"/>
            </a:endParaRPr>
          </a:p>
        </p:txBody>
      </p:sp>
      <p:sp>
        <p:nvSpPr>
          <p:cNvPr id="16" name="object 16"/>
          <p:cNvSpPr txBox="1"/>
          <p:nvPr/>
        </p:nvSpPr>
        <p:spPr>
          <a:xfrm>
            <a:off x="8240458" y="3652519"/>
            <a:ext cx="20923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6C1A"/>
                </a:solidFill>
                <a:latin typeface="微软雅黑"/>
                <a:cs typeface="微软雅黑"/>
              </a:rPr>
              <a:t>运输和储存成</a:t>
            </a:r>
            <a:r>
              <a:rPr sz="2300" b="1" spc="-50">
                <a:solidFill>
                  <a:srgbClr val="FF6C1A"/>
                </a:solidFill>
                <a:latin typeface="微软雅黑"/>
                <a:cs typeface="微软雅黑"/>
              </a:rPr>
              <a:t>本</a:t>
            </a:r>
            <a:endParaRPr sz="2300">
              <a:latin typeface="微软雅黑"/>
              <a:cs typeface="微软雅黑"/>
            </a:endParaRPr>
          </a:p>
        </p:txBody>
      </p:sp>
      <p:sp>
        <p:nvSpPr>
          <p:cNvPr id="17" name="object 17"/>
          <p:cNvSpPr txBox="1"/>
          <p:nvPr/>
        </p:nvSpPr>
        <p:spPr>
          <a:xfrm>
            <a:off x="8252651" y="4504372"/>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原材料的运输和储存成本也会对价格产生影响。运输距离的增加和储存设施的不足都可</a:t>
            </a:r>
            <a:r>
              <a:rPr sz="1350" spc="-10">
                <a:latin typeface="微软雅黑"/>
                <a:cs typeface="微软雅黑"/>
              </a:rPr>
              <a:t>能导致价格上涨。</a:t>
            </a:r>
            <a:endParaRPr sz="1350">
              <a:latin typeface="微软雅黑"/>
              <a:cs typeface="微软雅黑"/>
            </a:endParaRPr>
          </a:p>
        </p:txBody>
      </p:sp>
      <p:grpSp>
        <p:nvGrpSpPr>
          <p:cNvPr id="18" name="object 18"/>
          <p:cNvGrpSpPr/>
          <p:nvPr/>
        </p:nvGrpSpPr>
        <p:grpSpPr>
          <a:xfrm>
            <a:off x="7345622" y="5559890"/>
            <a:ext cx="4231005" cy="151765"/>
            <a:chOff x="7345622" y="5559890"/>
            <a:chExt cx="4231005" cy="151765"/>
          </a:xfrm>
        </p:grpSpPr>
        <p:sp>
          <p:nvSpPr>
            <p:cNvPr id="19" name="object 19"/>
            <p:cNvSpPr/>
            <p:nvPr/>
          </p:nvSpPr>
          <p:spPr>
            <a:xfrm>
              <a:off x="7345622" y="5627623"/>
              <a:ext cx="4107815" cy="0"/>
            </a:xfrm>
            <a:custGeom>
              <a:rect l="l" t="t" r="r" b="b"/>
              <a:pathLst>
                <a:path w="4107815">
                  <a:moveTo>
                    <a:pt x="4107349" y="0"/>
                  </a:moveTo>
                  <a:lnTo>
                    <a:pt x="0" y="0"/>
                  </a:lnTo>
                </a:path>
              </a:pathLst>
            </a:custGeom>
            <a:solidFill>
              <a:srgbClr val="FF6C1A"/>
            </a:solidFill>
          </p:spPr>
          <p:txBody>
            <a:bodyPr wrap="square" lIns="0" tIns="0" rIns="0" bIns="0" rtlCol="0"/>
            <a:lstStyle/>
            <a:p/>
          </p:txBody>
        </p:sp>
        <p:sp>
          <p:nvSpPr>
            <p:cNvPr id="20" name="object 20"/>
            <p:cNvSpPr/>
            <p:nvPr/>
          </p:nvSpPr>
          <p:spPr>
            <a:xfrm>
              <a:off x="7345622" y="5627623"/>
              <a:ext cx="4107815" cy="0"/>
            </a:xfrm>
            <a:custGeom>
              <a:rect l="l" t="t" r="r" b="b"/>
              <a:pathLst>
                <a:path w="4107815">
                  <a:moveTo>
                    <a:pt x="0" y="0"/>
                  </a:moveTo>
                  <a:lnTo>
                    <a:pt x="4107349" y="0"/>
                  </a:lnTo>
                </a:path>
              </a:pathLst>
            </a:custGeom>
            <a:ln w="9525">
              <a:solidFill>
                <a:srgbClr val="FF6C1A"/>
              </a:solidFill>
            </a:ln>
          </p:spPr>
          <p:txBody>
            <a:bodyPr wrap="square" lIns="0" tIns="0" rIns="0" bIns="0" rtlCol="0"/>
            <a:lstStyle/>
            <a:p/>
          </p:txBody>
        </p:sp>
        <p:pic>
          <p:nvPicPr>
            <p:cNvPr id="21" name="object 21"/>
            <p:cNvPicPr/>
            <p:nvPr/>
          </p:nvPicPr>
          <p:blipFill>
            <a:blip r:embed="rId2"/>
            <a:stretch>
              <a:fillRect/>
            </a:stretch>
          </p:blipFill>
          <p:spPr>
            <a:xfrm>
              <a:off x="11424522" y="5559890"/>
              <a:ext cx="151723" cy="151722"/>
            </a:xfrm>
            <a:prstGeom prst="rect">
              <a:avLst/>
            </a:prstGeom>
          </p:spPr>
        </p:pic>
      </p:grpSp>
      <p:grpSp>
        <p:nvGrpSpPr>
          <p:cNvPr id="22" name="object 22"/>
          <p:cNvGrpSpPr/>
          <p:nvPr/>
        </p:nvGrpSpPr>
        <p:grpSpPr>
          <a:xfrm>
            <a:off x="904944" y="4510023"/>
            <a:ext cx="3793490" cy="151765"/>
            <a:chOff x="904944" y="4510023"/>
            <a:chExt cx="3793490" cy="151765"/>
          </a:xfrm>
        </p:grpSpPr>
        <p:sp>
          <p:nvSpPr>
            <p:cNvPr id="23" name="object 23"/>
            <p:cNvSpPr/>
            <p:nvPr/>
          </p:nvSpPr>
          <p:spPr>
            <a:xfrm>
              <a:off x="904944" y="4589948"/>
              <a:ext cx="3793490" cy="0"/>
            </a:xfrm>
            <a:custGeom>
              <a:rect l="l" t="t" r="r" b="b"/>
              <a:pathLst>
                <a:path w="3793490">
                  <a:moveTo>
                    <a:pt x="3793067" y="0"/>
                  </a:moveTo>
                  <a:lnTo>
                    <a:pt x="0" y="0"/>
                  </a:lnTo>
                </a:path>
              </a:pathLst>
            </a:custGeom>
            <a:solidFill>
              <a:srgbClr val="FF6C1A"/>
            </a:solidFill>
          </p:spPr>
          <p:txBody>
            <a:bodyPr wrap="square" lIns="0" tIns="0" rIns="0" bIns="0" rtlCol="0"/>
            <a:lstStyle/>
            <a:p/>
          </p:txBody>
        </p:sp>
        <p:sp>
          <p:nvSpPr>
            <p:cNvPr id="24" name="object 24"/>
            <p:cNvSpPr/>
            <p:nvPr/>
          </p:nvSpPr>
          <p:spPr>
            <a:xfrm>
              <a:off x="904944" y="4589948"/>
              <a:ext cx="3793490" cy="0"/>
            </a:xfrm>
            <a:custGeom>
              <a:rect l="l" t="t" r="r" b="b"/>
              <a:pathLst>
                <a:path w="3793490">
                  <a:moveTo>
                    <a:pt x="0" y="0"/>
                  </a:moveTo>
                  <a:lnTo>
                    <a:pt x="3793067" y="0"/>
                  </a:lnTo>
                </a:path>
              </a:pathLst>
            </a:custGeom>
            <a:ln w="9525">
              <a:solidFill>
                <a:srgbClr val="FF6C1A"/>
              </a:solidFill>
            </a:ln>
          </p:spPr>
          <p:txBody>
            <a:bodyPr wrap="square" lIns="0" tIns="0" rIns="0" bIns="0" rtlCol="0"/>
            <a:lstStyle/>
            <a:p/>
          </p:txBody>
        </p:sp>
        <p:pic>
          <p:nvPicPr>
            <p:cNvPr id="25" name="object 25"/>
            <p:cNvPicPr/>
            <p:nvPr/>
          </p:nvPicPr>
          <p:blipFill>
            <a:blip r:embed="rId2"/>
            <a:stretch>
              <a:fillRect/>
            </a:stretch>
          </p:blipFill>
          <p:spPr>
            <a:xfrm>
              <a:off x="904945" y="4510023"/>
              <a:ext cx="151722" cy="151722"/>
            </a:xfrm>
            <a:prstGeom prst="rect">
              <a:avLst/>
            </a:prstGeom>
          </p:spPr>
        </p:pic>
      </p:grpSp>
      <p:sp>
        <p:nvSpPr>
          <p:cNvPr id="26" name="object 26"/>
          <p:cNvSpPr txBox="1"/>
          <p:nvPr/>
        </p:nvSpPr>
        <p:spPr>
          <a:xfrm>
            <a:off x="980130" y="2446743"/>
            <a:ext cx="23876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6C1A"/>
                </a:solidFill>
                <a:latin typeface="微软雅黑"/>
                <a:cs typeface="微软雅黑"/>
              </a:rPr>
              <a:t>国际政治经济因</a:t>
            </a:r>
            <a:r>
              <a:rPr sz="2300" b="1" spc="-50">
                <a:solidFill>
                  <a:srgbClr val="FF6C1A"/>
                </a:solidFill>
                <a:latin typeface="微软雅黑"/>
                <a:cs typeface="微软雅黑"/>
              </a:rPr>
              <a:t>素</a:t>
            </a:r>
            <a:endParaRPr sz="2300">
              <a:latin typeface="微软雅黑"/>
              <a:cs typeface="微软雅黑"/>
            </a:endParaRPr>
          </a:p>
        </p:txBody>
      </p:sp>
      <p:sp>
        <p:nvSpPr>
          <p:cNvPr id="27" name="object 27"/>
          <p:cNvSpPr txBox="1"/>
          <p:nvPr/>
        </p:nvSpPr>
        <p:spPr>
          <a:xfrm>
            <a:off x="980130" y="3298597"/>
            <a:ext cx="32829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国际政治经济局势的变化以及主要产油国的政策调整对石油价格具有重要影响。</a:t>
            </a:r>
            <a:endParaRPr sz="1350">
              <a:latin typeface="微软雅黑"/>
              <a:cs typeface="微软雅黑"/>
            </a:endParaRPr>
          </a:p>
        </p:txBody>
      </p:sp>
      <p:sp>
        <p:nvSpPr>
          <p:cNvPr id="28" name="object 28"/>
          <p:cNvSpPr/>
          <p:nvPr/>
        </p:nvSpPr>
        <p:spPr>
          <a:xfrm>
            <a:off x="5786411" y="4041306"/>
            <a:ext cx="662305" cy="579120"/>
          </a:xfrm>
          <a:custGeom>
            <a:rect l="l" t="t" r="r" b="b"/>
            <a:pathLst>
              <a:path w="662304" h="579120">
                <a:moveTo>
                  <a:pt x="330923" y="248176"/>
                </a:moveTo>
                <a:lnTo>
                  <a:pt x="0" y="165450"/>
                </a:lnTo>
                <a:lnTo>
                  <a:pt x="0" y="82725"/>
                </a:lnTo>
                <a:lnTo>
                  <a:pt x="330923" y="0"/>
                </a:lnTo>
                <a:lnTo>
                  <a:pt x="661803" y="82725"/>
                </a:lnTo>
                <a:lnTo>
                  <a:pt x="661803" y="165450"/>
                </a:lnTo>
                <a:lnTo>
                  <a:pt x="330923" y="248176"/>
                </a:lnTo>
                <a:close/>
              </a:path>
              <a:path w="662304" h="579120">
                <a:moveTo>
                  <a:pt x="330923" y="413627"/>
                </a:moveTo>
                <a:lnTo>
                  <a:pt x="0" y="330901"/>
                </a:lnTo>
                <a:lnTo>
                  <a:pt x="0" y="248176"/>
                </a:lnTo>
                <a:lnTo>
                  <a:pt x="330923" y="330901"/>
                </a:lnTo>
                <a:lnTo>
                  <a:pt x="661803" y="330901"/>
                </a:lnTo>
                <a:lnTo>
                  <a:pt x="330923" y="413627"/>
                </a:lnTo>
                <a:close/>
              </a:path>
              <a:path w="662304" h="579120">
                <a:moveTo>
                  <a:pt x="661803" y="330901"/>
                </a:moveTo>
                <a:lnTo>
                  <a:pt x="330923" y="330901"/>
                </a:lnTo>
                <a:lnTo>
                  <a:pt x="661803" y="248176"/>
                </a:lnTo>
                <a:lnTo>
                  <a:pt x="661803" y="330901"/>
                </a:lnTo>
                <a:close/>
              </a:path>
              <a:path w="662304" h="579120">
                <a:moveTo>
                  <a:pt x="330923" y="579077"/>
                </a:moveTo>
                <a:lnTo>
                  <a:pt x="0" y="496352"/>
                </a:lnTo>
                <a:lnTo>
                  <a:pt x="0" y="413627"/>
                </a:lnTo>
                <a:lnTo>
                  <a:pt x="330923" y="496352"/>
                </a:lnTo>
                <a:lnTo>
                  <a:pt x="661803" y="496352"/>
                </a:lnTo>
                <a:lnTo>
                  <a:pt x="330923" y="579077"/>
                </a:lnTo>
                <a:close/>
              </a:path>
              <a:path w="662304" h="579120">
                <a:moveTo>
                  <a:pt x="661803" y="496352"/>
                </a:moveTo>
                <a:lnTo>
                  <a:pt x="330923" y="496352"/>
                </a:lnTo>
                <a:lnTo>
                  <a:pt x="661803" y="413627"/>
                </a:lnTo>
                <a:lnTo>
                  <a:pt x="661803" y="496352"/>
                </a:lnTo>
                <a:close/>
              </a:path>
            </a:pathLst>
          </a:custGeom>
          <a:solidFill>
            <a:srgbClr val="FFE2D1"/>
          </a:solidFill>
        </p:spPr>
        <p:txBody>
          <a:bodyPr wrap="square" lIns="0" tIns="0" rIns="0" bIns="0" rtlCol="0"/>
          <a:lstStyle/>
          <a:p/>
        </p:txBody>
      </p:sp>
      <p:grpSp>
        <p:nvGrpSpPr>
          <p:cNvPr id="29" name="object 29"/>
          <p:cNvGrpSpPr/>
          <p:nvPr/>
        </p:nvGrpSpPr>
        <p:grpSpPr>
          <a:xfrm>
            <a:off x="454963" y="331167"/>
            <a:ext cx="515620" cy="440055"/>
            <a:chOff x="454963" y="331167"/>
            <a:chExt cx="515620" cy="440055"/>
          </a:xfrm>
        </p:grpSpPr>
        <p:pic>
          <p:nvPicPr>
            <p:cNvPr id="30" name="object 30"/>
            <p:cNvPicPr/>
            <p:nvPr/>
          </p:nvPicPr>
          <p:blipFill>
            <a:blip r:embed="rId3"/>
            <a:stretch>
              <a:fillRect/>
            </a:stretch>
          </p:blipFill>
          <p:spPr>
            <a:xfrm>
              <a:off x="454963" y="331167"/>
              <a:ext cx="84147" cy="84146"/>
            </a:xfrm>
            <a:prstGeom prst="rect">
              <a:avLst/>
            </a:prstGeom>
          </p:spPr>
        </p:pic>
        <p:pic>
          <p:nvPicPr>
            <p:cNvPr id="31" name="object 31"/>
            <p:cNvPicPr/>
            <p:nvPr/>
          </p:nvPicPr>
          <p:blipFill>
            <a:blip r:embed="rId4"/>
            <a:stretch>
              <a:fillRect/>
            </a:stretch>
          </p:blipFill>
          <p:spPr>
            <a:xfrm>
              <a:off x="575049" y="337742"/>
              <a:ext cx="78137" cy="78136"/>
            </a:xfrm>
            <a:prstGeom prst="rect">
              <a:avLst/>
            </a:prstGeom>
          </p:spPr>
        </p:pic>
        <p:pic>
          <p:nvPicPr>
            <p:cNvPr id="32" name="object 32"/>
            <p:cNvPicPr/>
            <p:nvPr/>
          </p:nvPicPr>
          <p:blipFill>
            <a:blip r:embed="rId5"/>
            <a:stretch>
              <a:fillRect/>
            </a:stretch>
          </p:blipFill>
          <p:spPr>
            <a:xfrm>
              <a:off x="689124" y="339459"/>
              <a:ext cx="74704" cy="74703"/>
            </a:xfrm>
            <a:prstGeom prst="rect">
              <a:avLst/>
            </a:prstGeom>
          </p:spPr>
        </p:pic>
        <p:pic>
          <p:nvPicPr>
            <p:cNvPr id="33" name="object 33"/>
            <p:cNvPicPr/>
            <p:nvPr/>
          </p:nvPicPr>
          <p:blipFill>
            <a:blip r:embed="rId6"/>
            <a:stretch>
              <a:fillRect/>
            </a:stretch>
          </p:blipFill>
          <p:spPr>
            <a:xfrm>
              <a:off x="799767" y="348429"/>
              <a:ext cx="69238" cy="69237"/>
            </a:xfrm>
            <a:prstGeom prst="rect">
              <a:avLst/>
            </a:prstGeom>
          </p:spPr>
        </p:pic>
        <p:pic>
          <p:nvPicPr>
            <p:cNvPr id="34" name="object 34"/>
            <p:cNvPicPr/>
            <p:nvPr/>
          </p:nvPicPr>
          <p:blipFill>
            <a:blip r:embed="rId7"/>
            <a:stretch>
              <a:fillRect/>
            </a:stretch>
          </p:blipFill>
          <p:spPr>
            <a:xfrm>
              <a:off x="904944" y="344296"/>
              <a:ext cx="65594" cy="65593"/>
            </a:xfrm>
            <a:prstGeom prst="rect">
              <a:avLst/>
            </a:prstGeom>
          </p:spPr>
        </p:pic>
        <p:pic>
          <p:nvPicPr>
            <p:cNvPr id="35" name="object 35"/>
            <p:cNvPicPr/>
            <p:nvPr/>
          </p:nvPicPr>
          <p:blipFill>
            <a:blip r:embed="rId8"/>
            <a:stretch>
              <a:fillRect/>
            </a:stretch>
          </p:blipFill>
          <p:spPr>
            <a:xfrm>
              <a:off x="454963" y="448941"/>
              <a:ext cx="84147" cy="84146"/>
            </a:xfrm>
            <a:prstGeom prst="rect">
              <a:avLst/>
            </a:prstGeom>
          </p:spPr>
        </p:pic>
        <p:pic>
          <p:nvPicPr>
            <p:cNvPr id="36" name="object 36"/>
            <p:cNvPicPr/>
            <p:nvPr/>
          </p:nvPicPr>
          <p:blipFill>
            <a:blip r:embed="rId4"/>
            <a:stretch>
              <a:fillRect/>
            </a:stretch>
          </p:blipFill>
          <p:spPr>
            <a:xfrm>
              <a:off x="575049" y="455516"/>
              <a:ext cx="78137" cy="78136"/>
            </a:xfrm>
            <a:prstGeom prst="rect">
              <a:avLst/>
            </a:prstGeom>
          </p:spPr>
        </p:pic>
        <p:pic>
          <p:nvPicPr>
            <p:cNvPr id="37" name="object 37"/>
            <p:cNvPicPr/>
            <p:nvPr/>
          </p:nvPicPr>
          <p:blipFill>
            <a:blip r:embed="rId5"/>
            <a:stretch>
              <a:fillRect/>
            </a:stretch>
          </p:blipFill>
          <p:spPr>
            <a:xfrm>
              <a:off x="689124" y="457232"/>
              <a:ext cx="74703" cy="74704"/>
            </a:xfrm>
            <a:prstGeom prst="rect">
              <a:avLst/>
            </a:prstGeom>
          </p:spPr>
        </p:pic>
        <p:pic>
          <p:nvPicPr>
            <p:cNvPr id="38" name="object 38"/>
            <p:cNvPicPr/>
            <p:nvPr/>
          </p:nvPicPr>
          <p:blipFill>
            <a:blip r:embed="rId9"/>
            <a:stretch>
              <a:fillRect/>
            </a:stretch>
          </p:blipFill>
          <p:spPr>
            <a:xfrm>
              <a:off x="799767" y="466202"/>
              <a:ext cx="69237" cy="69237"/>
            </a:xfrm>
            <a:prstGeom prst="rect">
              <a:avLst/>
            </a:prstGeom>
          </p:spPr>
        </p:pic>
        <p:pic>
          <p:nvPicPr>
            <p:cNvPr id="39" name="object 39"/>
            <p:cNvPicPr/>
            <p:nvPr/>
          </p:nvPicPr>
          <p:blipFill>
            <a:blip r:embed="rId7"/>
            <a:stretch>
              <a:fillRect/>
            </a:stretch>
          </p:blipFill>
          <p:spPr>
            <a:xfrm>
              <a:off x="904944" y="462069"/>
              <a:ext cx="65594" cy="65594"/>
            </a:xfrm>
            <a:prstGeom prst="rect">
              <a:avLst/>
            </a:prstGeom>
          </p:spPr>
        </p:pic>
        <p:pic>
          <p:nvPicPr>
            <p:cNvPr id="40" name="object 40"/>
            <p:cNvPicPr/>
            <p:nvPr/>
          </p:nvPicPr>
          <p:blipFill>
            <a:blip r:embed="rId8"/>
            <a:stretch>
              <a:fillRect/>
            </a:stretch>
          </p:blipFill>
          <p:spPr>
            <a:xfrm>
              <a:off x="454963" y="566714"/>
              <a:ext cx="84147" cy="84146"/>
            </a:xfrm>
            <a:prstGeom prst="rect">
              <a:avLst/>
            </a:prstGeom>
          </p:spPr>
        </p:pic>
        <p:pic>
          <p:nvPicPr>
            <p:cNvPr id="41" name="object 41"/>
            <p:cNvPicPr/>
            <p:nvPr/>
          </p:nvPicPr>
          <p:blipFill>
            <a:blip r:embed="rId10"/>
            <a:stretch>
              <a:fillRect/>
            </a:stretch>
          </p:blipFill>
          <p:spPr>
            <a:xfrm>
              <a:off x="575049" y="573290"/>
              <a:ext cx="78137" cy="78136"/>
            </a:xfrm>
            <a:prstGeom prst="rect">
              <a:avLst/>
            </a:prstGeom>
          </p:spPr>
        </p:pic>
        <p:pic>
          <p:nvPicPr>
            <p:cNvPr id="42" name="object 42"/>
            <p:cNvPicPr/>
            <p:nvPr/>
          </p:nvPicPr>
          <p:blipFill>
            <a:blip r:embed="rId11"/>
            <a:stretch>
              <a:fillRect/>
            </a:stretch>
          </p:blipFill>
          <p:spPr>
            <a:xfrm>
              <a:off x="689124" y="575006"/>
              <a:ext cx="74703" cy="74704"/>
            </a:xfrm>
            <a:prstGeom prst="rect">
              <a:avLst/>
            </a:prstGeom>
          </p:spPr>
        </p:pic>
        <p:pic>
          <p:nvPicPr>
            <p:cNvPr id="43" name="object 43"/>
            <p:cNvPicPr/>
            <p:nvPr/>
          </p:nvPicPr>
          <p:blipFill>
            <a:blip r:embed="rId9"/>
            <a:stretch>
              <a:fillRect/>
            </a:stretch>
          </p:blipFill>
          <p:spPr>
            <a:xfrm>
              <a:off x="799767" y="583976"/>
              <a:ext cx="69237" cy="69237"/>
            </a:xfrm>
            <a:prstGeom prst="rect">
              <a:avLst/>
            </a:prstGeom>
          </p:spPr>
        </p:pic>
        <p:pic>
          <p:nvPicPr>
            <p:cNvPr id="44" name="object 44"/>
            <p:cNvPicPr/>
            <p:nvPr/>
          </p:nvPicPr>
          <p:blipFill>
            <a:blip r:embed="rId7"/>
            <a:stretch>
              <a:fillRect/>
            </a:stretch>
          </p:blipFill>
          <p:spPr>
            <a:xfrm>
              <a:off x="904944" y="579843"/>
              <a:ext cx="65594" cy="65594"/>
            </a:xfrm>
            <a:prstGeom prst="rect">
              <a:avLst/>
            </a:prstGeom>
          </p:spPr>
        </p:pic>
        <p:pic>
          <p:nvPicPr>
            <p:cNvPr id="45" name="object 45"/>
            <p:cNvPicPr/>
            <p:nvPr/>
          </p:nvPicPr>
          <p:blipFill>
            <a:blip r:embed="rId3"/>
            <a:stretch>
              <a:fillRect/>
            </a:stretch>
          </p:blipFill>
          <p:spPr>
            <a:xfrm>
              <a:off x="454963" y="684488"/>
              <a:ext cx="84147" cy="84146"/>
            </a:xfrm>
            <a:prstGeom prst="rect">
              <a:avLst/>
            </a:prstGeom>
          </p:spPr>
        </p:pic>
        <p:pic>
          <p:nvPicPr>
            <p:cNvPr id="46" name="object 46"/>
            <p:cNvPicPr/>
            <p:nvPr/>
          </p:nvPicPr>
          <p:blipFill>
            <a:blip r:embed="rId10"/>
            <a:stretch>
              <a:fillRect/>
            </a:stretch>
          </p:blipFill>
          <p:spPr>
            <a:xfrm>
              <a:off x="575049" y="691063"/>
              <a:ext cx="78137" cy="78136"/>
            </a:xfrm>
            <a:prstGeom prst="rect">
              <a:avLst/>
            </a:prstGeom>
          </p:spPr>
        </p:pic>
        <p:pic>
          <p:nvPicPr>
            <p:cNvPr id="47" name="object 47"/>
            <p:cNvPicPr/>
            <p:nvPr/>
          </p:nvPicPr>
          <p:blipFill>
            <a:blip r:embed="rId5"/>
            <a:stretch>
              <a:fillRect/>
            </a:stretch>
          </p:blipFill>
          <p:spPr>
            <a:xfrm>
              <a:off x="689124" y="692780"/>
              <a:ext cx="74703" cy="74704"/>
            </a:xfrm>
            <a:prstGeom prst="rect">
              <a:avLst/>
            </a:prstGeom>
          </p:spPr>
        </p:pic>
        <p:pic>
          <p:nvPicPr>
            <p:cNvPr id="48" name="object 48"/>
            <p:cNvPicPr/>
            <p:nvPr/>
          </p:nvPicPr>
          <p:blipFill>
            <a:blip r:embed="rId6"/>
            <a:stretch>
              <a:fillRect/>
            </a:stretch>
          </p:blipFill>
          <p:spPr>
            <a:xfrm>
              <a:off x="799767" y="701750"/>
              <a:ext cx="69237" cy="69237"/>
            </a:xfrm>
            <a:prstGeom prst="rect">
              <a:avLst/>
            </a:prstGeom>
          </p:spPr>
        </p:pic>
        <p:pic>
          <p:nvPicPr>
            <p:cNvPr id="49" name="object 49"/>
            <p:cNvPicPr/>
            <p:nvPr/>
          </p:nvPicPr>
          <p:blipFill>
            <a:blip r:embed="rId7"/>
            <a:stretch>
              <a:fillRect/>
            </a:stretch>
          </p:blipFill>
          <p:spPr>
            <a:xfrm>
              <a:off x="904944" y="697617"/>
              <a:ext cx="65594" cy="65594"/>
            </a:xfrm>
            <a:prstGeom prst="rect">
              <a:avLst/>
            </a:prstGeom>
          </p:spPr>
        </p:pic>
      </p:grpSp>
      <p:sp>
        <p:nvSpPr>
          <p:cNvPr id="50" name="object 50"/>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FF6C1A"/>
                </a:solidFill>
                <a:latin typeface="微软雅黑"/>
                <a:cs typeface="微软雅黑"/>
              </a:rPr>
              <a:t>原材料价格波动因素剖析</a:t>
            </a:r>
            <a:endParaRPr sz="30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FF6C1A"/>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FF9000">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FF6C1A"/>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FF9000"/>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FF9000"/>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FF9000"/>
          </a:solidFill>
        </p:spPr>
        <p:txBody>
          <a:bodyPr wrap="square" lIns="0" tIns="0" rIns="0" bIns="0" rtlCol="0"/>
          <a:lstStyle/>
          <a:p/>
        </p:txBody>
      </p:sp>
      <p:sp>
        <p:nvSpPr>
          <p:cNvPr id="9" name="object 9"/>
          <p:cNvSpPr txBox="1"/>
          <p:nvPr/>
        </p:nvSpPr>
        <p:spPr>
          <a:xfrm>
            <a:off x="2484309" y="1511150"/>
            <a:ext cx="124968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石油和天然气</a:t>
            </a:r>
            <a:endParaRPr sz="1600">
              <a:latin typeface="微软雅黑"/>
              <a:cs typeface="微软雅黑"/>
            </a:endParaRPr>
          </a:p>
        </p:txBody>
      </p:sp>
      <p:sp>
        <p:nvSpPr>
          <p:cNvPr id="10" name="object 10"/>
          <p:cNvSpPr txBox="1"/>
          <p:nvPr/>
        </p:nvSpPr>
        <p:spPr>
          <a:xfrm>
            <a:off x="2383948" y="2123297"/>
            <a:ext cx="87693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随着全球能源结构的转型和可再生能源的发展，石油和天然气的需求增长将放缓。然而，在化工领域，石油和天然气仍将是主要的原材料来源。</a:t>
            </a:r>
            <a:endParaRPr sz="1350">
              <a:latin typeface="微软雅黑"/>
              <a:cs typeface="微软雅黑"/>
            </a:endParaRPr>
          </a:p>
        </p:txBody>
      </p:sp>
      <p:sp>
        <p:nvSpPr>
          <p:cNvPr id="11" name="object 11"/>
          <p:cNvSpPr txBox="1"/>
          <p:nvPr/>
        </p:nvSpPr>
        <p:spPr>
          <a:xfrm>
            <a:off x="2504733" y="3273065"/>
            <a:ext cx="433705" cy="270510"/>
          </a:xfrm>
          <a:prstGeom prst="rect">
            <a:avLst/>
          </a:prstGeom>
        </p:spPr>
        <p:txBody>
          <a:bodyPr vert="horz" wrap="square" lIns="0" tIns="13335" rIns="0" bIns="0" rtlCol="0">
            <a:spAutoFit/>
          </a:bodyPr>
          <a:lstStyle/>
          <a:p>
            <a:pPr marL="12700">
              <a:lnSpc>
                <a:spcPct val="100000"/>
              </a:lnSpc>
              <a:spcBef>
                <a:spcPts val="105"/>
              </a:spcBef>
            </a:pPr>
            <a:r>
              <a:rPr sz="1600" b="1" spc="-25">
                <a:solidFill>
                  <a:srgbClr val="FFFFFF"/>
                </a:solidFill>
                <a:latin typeface="微软雅黑"/>
                <a:cs typeface="微软雅黑"/>
              </a:rPr>
              <a:t>煤炭</a:t>
            </a:r>
            <a:endParaRPr sz="1600">
              <a:latin typeface="微软雅黑"/>
              <a:cs typeface="微软雅黑"/>
            </a:endParaRPr>
          </a:p>
        </p:txBody>
      </p:sp>
      <p:sp>
        <p:nvSpPr>
          <p:cNvPr id="12" name="object 12"/>
          <p:cNvSpPr txBox="1"/>
          <p:nvPr/>
        </p:nvSpPr>
        <p:spPr>
          <a:xfrm>
            <a:off x="2383948" y="3860010"/>
            <a:ext cx="876935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随着环保政策的趋紧和清洁能源的推广，煤炭在化工领域的应用将逐渐减少。但在某些特定领域，如合成气生产等，煤炭仍将发挥重要作用。</a:t>
            </a:r>
            <a:endParaRPr sz="1350">
              <a:latin typeface="微软雅黑"/>
              <a:cs typeface="微软雅黑"/>
            </a:endParaRPr>
          </a:p>
        </p:txBody>
      </p:sp>
      <p:sp>
        <p:nvSpPr>
          <p:cNvPr id="13" name="object 13"/>
          <p:cNvSpPr txBox="1"/>
          <p:nvPr/>
        </p:nvSpPr>
        <p:spPr>
          <a:xfrm>
            <a:off x="2541309" y="5038044"/>
            <a:ext cx="433705" cy="270510"/>
          </a:xfrm>
          <a:prstGeom prst="rect">
            <a:avLst/>
          </a:prstGeom>
        </p:spPr>
        <p:txBody>
          <a:bodyPr vert="horz" wrap="square" lIns="0" tIns="13335" rIns="0" bIns="0" rtlCol="0">
            <a:spAutoFit/>
          </a:bodyPr>
          <a:lstStyle/>
          <a:p>
            <a:pPr marL="12700">
              <a:lnSpc>
                <a:spcPct val="100000"/>
              </a:lnSpc>
              <a:spcBef>
                <a:spcPts val="105"/>
              </a:spcBef>
            </a:pPr>
            <a:r>
              <a:rPr sz="1600" b="1" spc="-25">
                <a:solidFill>
                  <a:srgbClr val="FFFFFF"/>
                </a:solidFill>
                <a:latin typeface="微软雅黑"/>
                <a:cs typeface="微软雅黑"/>
              </a:rPr>
              <a:t>矿盐</a:t>
            </a:r>
            <a:endParaRPr sz="1600">
              <a:latin typeface="微软雅黑"/>
              <a:cs typeface="微软雅黑"/>
            </a:endParaRPr>
          </a:p>
        </p:txBody>
      </p:sp>
      <p:sp>
        <p:nvSpPr>
          <p:cNvPr id="14" name="object 14"/>
          <p:cNvSpPr txBox="1"/>
          <p:nvPr/>
        </p:nvSpPr>
        <p:spPr>
          <a:xfrm>
            <a:off x="2402236" y="5614414"/>
            <a:ext cx="8597900" cy="711200"/>
          </a:xfrm>
          <a:prstGeom prst="rect">
            <a:avLst/>
          </a:prstGeom>
        </p:spPr>
        <p:txBody>
          <a:bodyPr vert="horz" wrap="square" lIns="0" tIns="12700" rIns="0" bIns="0" rtlCol="0">
            <a:spAutoFit/>
          </a:bodyPr>
          <a:lstStyle/>
          <a:p>
            <a:pPr marL="12700" marR="5080">
              <a:lnSpc>
                <a:spcPct val="150000"/>
              </a:lnSpc>
              <a:spcBef>
                <a:spcPts val="100"/>
              </a:spcBef>
            </a:pPr>
            <a:r>
              <a:rPr sz="1500" spc="-5">
                <a:latin typeface="微软雅黑"/>
                <a:cs typeface="微软雅黑"/>
              </a:rPr>
              <a:t>随着氯碱工业的技术进步和产业升级，矿盐的需求将保持稳定增长。同时，矿盐的开采和利用也将更加注重环保和可持续性。</a:t>
            </a:r>
            <a:endParaRPr sz="1500">
              <a:latin typeface="微软雅黑"/>
              <a:cs typeface="微软雅黑"/>
            </a:endParaRPr>
          </a:p>
        </p:txBody>
      </p:sp>
      <p:grpSp>
        <p:nvGrpSpPr>
          <p:cNvPr id="15" name="object 15"/>
          <p:cNvGrpSpPr/>
          <p:nvPr/>
        </p:nvGrpSpPr>
        <p:grpSpPr>
          <a:xfrm>
            <a:off x="873195" y="3067326"/>
            <a:ext cx="669925" cy="669925"/>
            <a:chOff x="873195" y="3067326"/>
            <a:chExt cx="669925" cy="669925"/>
          </a:xfrm>
        </p:grpSpPr>
        <p:sp>
          <p:nvSpPr>
            <p:cNvPr id="16" name="object 16"/>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FF9000">
                <a:alpha val="41960"/>
              </a:srgbClr>
            </a:solidFill>
          </p:spPr>
          <p:txBody>
            <a:bodyPr wrap="square" lIns="0" tIns="0" rIns="0" bIns="0" rtlCol="0"/>
            <a:lstStyle/>
            <a:p/>
          </p:txBody>
        </p:sp>
        <p:sp>
          <p:nvSpPr>
            <p:cNvPr id="17" name="object 17"/>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FF6C1A"/>
            </a:solidFill>
          </p:spPr>
          <p:txBody>
            <a:bodyPr wrap="square" lIns="0" tIns="0" rIns="0" bIns="0" rtlCol="0"/>
            <a:lstStyle/>
            <a:p/>
          </p:txBody>
        </p:sp>
      </p:grpSp>
      <p:grpSp>
        <p:nvGrpSpPr>
          <p:cNvPr id="18" name="object 18"/>
          <p:cNvGrpSpPr/>
          <p:nvPr/>
        </p:nvGrpSpPr>
        <p:grpSpPr>
          <a:xfrm>
            <a:off x="873195" y="4825746"/>
            <a:ext cx="669925" cy="669925"/>
            <a:chOff x="873195" y="4825746"/>
            <a:chExt cx="669925" cy="669925"/>
          </a:xfrm>
        </p:grpSpPr>
        <p:sp>
          <p:nvSpPr>
            <p:cNvPr id="19" name="object 19"/>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FF9000">
                <a:alpha val="41960"/>
              </a:srgbClr>
            </a:solidFill>
          </p:spPr>
          <p:txBody>
            <a:bodyPr wrap="square" lIns="0" tIns="0" rIns="0" bIns="0" rtlCol="0"/>
            <a:lstStyle/>
            <a:p/>
          </p:txBody>
        </p:sp>
        <p:sp>
          <p:nvSpPr>
            <p:cNvPr id="20" name="object 20"/>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FF6C1A"/>
            </a:solidFill>
          </p:spPr>
          <p:txBody>
            <a:bodyPr wrap="square" lIns="0" tIns="0" rIns="0" bIns="0" rtlCol="0"/>
            <a:lstStyle/>
            <a:p/>
          </p:txBody>
        </p:sp>
      </p:grpSp>
      <p:grpSp>
        <p:nvGrpSpPr>
          <p:cNvPr id="21" name="object 21"/>
          <p:cNvGrpSpPr/>
          <p:nvPr/>
        </p:nvGrpSpPr>
        <p:grpSpPr>
          <a:xfrm>
            <a:off x="454963" y="331167"/>
            <a:ext cx="515620" cy="440055"/>
            <a:chOff x="454963" y="331167"/>
            <a:chExt cx="515620" cy="440055"/>
          </a:xfrm>
        </p:grpSpPr>
        <p:pic>
          <p:nvPicPr>
            <p:cNvPr id="22" name="object 22"/>
            <p:cNvPicPr/>
            <p:nvPr/>
          </p:nvPicPr>
          <p:blipFill>
            <a:blip r:embed="rId2"/>
            <a:stretch>
              <a:fillRect/>
            </a:stretch>
          </p:blipFill>
          <p:spPr>
            <a:xfrm>
              <a:off x="454963" y="331167"/>
              <a:ext cx="84147" cy="84146"/>
            </a:xfrm>
            <a:prstGeom prst="rect">
              <a:avLst/>
            </a:prstGeom>
          </p:spPr>
        </p:pic>
        <p:pic>
          <p:nvPicPr>
            <p:cNvPr id="23" name="object 23"/>
            <p:cNvPicPr/>
            <p:nvPr/>
          </p:nvPicPr>
          <p:blipFill>
            <a:blip r:embed="rId3"/>
            <a:stretch>
              <a:fillRect/>
            </a:stretch>
          </p:blipFill>
          <p:spPr>
            <a:xfrm>
              <a:off x="575049" y="337742"/>
              <a:ext cx="78137" cy="78136"/>
            </a:xfrm>
            <a:prstGeom prst="rect">
              <a:avLst/>
            </a:prstGeom>
          </p:spPr>
        </p:pic>
        <p:pic>
          <p:nvPicPr>
            <p:cNvPr id="24" name="object 24"/>
            <p:cNvPicPr/>
            <p:nvPr/>
          </p:nvPicPr>
          <p:blipFill>
            <a:blip r:embed="rId4"/>
            <a:stretch>
              <a:fillRect/>
            </a:stretch>
          </p:blipFill>
          <p:spPr>
            <a:xfrm>
              <a:off x="689124" y="339459"/>
              <a:ext cx="74704" cy="74703"/>
            </a:xfrm>
            <a:prstGeom prst="rect">
              <a:avLst/>
            </a:prstGeom>
          </p:spPr>
        </p:pic>
        <p:pic>
          <p:nvPicPr>
            <p:cNvPr id="25" name="object 25"/>
            <p:cNvPicPr/>
            <p:nvPr/>
          </p:nvPicPr>
          <p:blipFill>
            <a:blip r:embed="rId5"/>
            <a:stretch>
              <a:fillRect/>
            </a:stretch>
          </p:blipFill>
          <p:spPr>
            <a:xfrm>
              <a:off x="799767" y="348429"/>
              <a:ext cx="69238" cy="69237"/>
            </a:xfrm>
            <a:prstGeom prst="rect">
              <a:avLst/>
            </a:prstGeom>
          </p:spPr>
        </p:pic>
        <p:pic>
          <p:nvPicPr>
            <p:cNvPr id="26" name="object 26"/>
            <p:cNvPicPr/>
            <p:nvPr/>
          </p:nvPicPr>
          <p:blipFill>
            <a:blip r:embed="rId6"/>
            <a:stretch>
              <a:fillRect/>
            </a:stretch>
          </p:blipFill>
          <p:spPr>
            <a:xfrm>
              <a:off x="904944" y="344296"/>
              <a:ext cx="65594" cy="65593"/>
            </a:xfrm>
            <a:prstGeom prst="rect">
              <a:avLst/>
            </a:prstGeom>
          </p:spPr>
        </p:pic>
        <p:pic>
          <p:nvPicPr>
            <p:cNvPr id="27" name="object 27"/>
            <p:cNvPicPr/>
            <p:nvPr/>
          </p:nvPicPr>
          <p:blipFill>
            <a:blip r:embed="rId7"/>
            <a:stretch>
              <a:fillRect/>
            </a:stretch>
          </p:blipFill>
          <p:spPr>
            <a:xfrm>
              <a:off x="454963" y="448941"/>
              <a:ext cx="84147" cy="84146"/>
            </a:xfrm>
            <a:prstGeom prst="rect">
              <a:avLst/>
            </a:prstGeom>
          </p:spPr>
        </p:pic>
        <p:pic>
          <p:nvPicPr>
            <p:cNvPr id="28" name="object 28"/>
            <p:cNvPicPr/>
            <p:nvPr/>
          </p:nvPicPr>
          <p:blipFill>
            <a:blip r:embed="rId4"/>
            <a:stretch>
              <a:fillRect/>
            </a:stretch>
          </p:blipFill>
          <p:spPr>
            <a:xfrm>
              <a:off x="689124" y="457232"/>
              <a:ext cx="74703" cy="74704"/>
            </a:xfrm>
            <a:prstGeom prst="rect">
              <a:avLst/>
            </a:prstGeom>
          </p:spPr>
        </p:pic>
        <p:pic>
          <p:nvPicPr>
            <p:cNvPr id="29" name="object 29"/>
            <p:cNvPicPr/>
            <p:nvPr/>
          </p:nvPicPr>
          <p:blipFill>
            <a:blip r:embed="rId3"/>
            <a:stretch>
              <a:fillRect/>
            </a:stretch>
          </p:blipFill>
          <p:spPr>
            <a:xfrm>
              <a:off x="575049" y="455516"/>
              <a:ext cx="78137" cy="78136"/>
            </a:xfrm>
            <a:prstGeom prst="rect">
              <a:avLst/>
            </a:prstGeom>
          </p:spPr>
        </p:pic>
        <p:pic>
          <p:nvPicPr>
            <p:cNvPr id="30" name="object 30"/>
            <p:cNvPicPr/>
            <p:nvPr/>
          </p:nvPicPr>
          <p:blipFill>
            <a:blip r:embed="rId8"/>
            <a:stretch>
              <a:fillRect/>
            </a:stretch>
          </p:blipFill>
          <p:spPr>
            <a:xfrm>
              <a:off x="799767" y="466202"/>
              <a:ext cx="69237" cy="69237"/>
            </a:xfrm>
            <a:prstGeom prst="rect">
              <a:avLst/>
            </a:prstGeom>
          </p:spPr>
        </p:pic>
        <p:pic>
          <p:nvPicPr>
            <p:cNvPr id="31" name="object 31"/>
            <p:cNvPicPr/>
            <p:nvPr/>
          </p:nvPicPr>
          <p:blipFill>
            <a:blip r:embed="rId6"/>
            <a:stretch>
              <a:fillRect/>
            </a:stretch>
          </p:blipFill>
          <p:spPr>
            <a:xfrm>
              <a:off x="904944" y="462069"/>
              <a:ext cx="65594" cy="65594"/>
            </a:xfrm>
            <a:prstGeom prst="rect">
              <a:avLst/>
            </a:prstGeom>
          </p:spPr>
        </p:pic>
        <p:pic>
          <p:nvPicPr>
            <p:cNvPr id="32" name="object 32"/>
            <p:cNvPicPr/>
            <p:nvPr/>
          </p:nvPicPr>
          <p:blipFill>
            <a:blip r:embed="rId7"/>
            <a:stretch>
              <a:fillRect/>
            </a:stretch>
          </p:blipFill>
          <p:spPr>
            <a:xfrm>
              <a:off x="454963" y="566714"/>
              <a:ext cx="84147" cy="84146"/>
            </a:xfrm>
            <a:prstGeom prst="rect">
              <a:avLst/>
            </a:prstGeom>
          </p:spPr>
        </p:pic>
        <p:pic>
          <p:nvPicPr>
            <p:cNvPr id="33" name="object 33"/>
            <p:cNvPicPr/>
            <p:nvPr/>
          </p:nvPicPr>
          <p:blipFill>
            <a:blip r:embed="rId9"/>
            <a:stretch>
              <a:fillRect/>
            </a:stretch>
          </p:blipFill>
          <p:spPr>
            <a:xfrm>
              <a:off x="575049" y="573290"/>
              <a:ext cx="78137" cy="78136"/>
            </a:xfrm>
            <a:prstGeom prst="rect">
              <a:avLst/>
            </a:prstGeom>
          </p:spPr>
        </p:pic>
        <p:pic>
          <p:nvPicPr>
            <p:cNvPr id="34" name="object 34"/>
            <p:cNvPicPr/>
            <p:nvPr/>
          </p:nvPicPr>
          <p:blipFill>
            <a:blip r:embed="rId10"/>
            <a:stretch>
              <a:fillRect/>
            </a:stretch>
          </p:blipFill>
          <p:spPr>
            <a:xfrm>
              <a:off x="689124" y="575006"/>
              <a:ext cx="74703" cy="74704"/>
            </a:xfrm>
            <a:prstGeom prst="rect">
              <a:avLst/>
            </a:prstGeom>
          </p:spPr>
        </p:pic>
        <p:pic>
          <p:nvPicPr>
            <p:cNvPr id="35" name="object 35"/>
            <p:cNvPicPr/>
            <p:nvPr/>
          </p:nvPicPr>
          <p:blipFill>
            <a:blip r:embed="rId8"/>
            <a:stretch>
              <a:fillRect/>
            </a:stretch>
          </p:blipFill>
          <p:spPr>
            <a:xfrm>
              <a:off x="799767" y="583976"/>
              <a:ext cx="69237" cy="69237"/>
            </a:xfrm>
            <a:prstGeom prst="rect">
              <a:avLst/>
            </a:prstGeom>
          </p:spPr>
        </p:pic>
        <p:pic>
          <p:nvPicPr>
            <p:cNvPr id="36" name="object 36"/>
            <p:cNvPicPr/>
            <p:nvPr/>
          </p:nvPicPr>
          <p:blipFill>
            <a:blip r:embed="rId6"/>
            <a:stretch>
              <a:fillRect/>
            </a:stretch>
          </p:blipFill>
          <p:spPr>
            <a:xfrm>
              <a:off x="904944" y="579843"/>
              <a:ext cx="65594" cy="65594"/>
            </a:xfrm>
            <a:prstGeom prst="rect">
              <a:avLst/>
            </a:prstGeom>
          </p:spPr>
        </p:pic>
        <p:pic>
          <p:nvPicPr>
            <p:cNvPr id="37" name="object 37"/>
            <p:cNvPicPr/>
            <p:nvPr/>
          </p:nvPicPr>
          <p:blipFill>
            <a:blip r:embed="rId2"/>
            <a:stretch>
              <a:fillRect/>
            </a:stretch>
          </p:blipFill>
          <p:spPr>
            <a:xfrm>
              <a:off x="454963" y="684488"/>
              <a:ext cx="84147" cy="84146"/>
            </a:xfrm>
            <a:prstGeom prst="rect">
              <a:avLst/>
            </a:prstGeom>
          </p:spPr>
        </p:pic>
        <p:pic>
          <p:nvPicPr>
            <p:cNvPr id="38" name="object 38"/>
            <p:cNvPicPr/>
            <p:nvPr/>
          </p:nvPicPr>
          <p:blipFill>
            <a:blip r:embed="rId9"/>
            <a:stretch>
              <a:fillRect/>
            </a:stretch>
          </p:blipFill>
          <p:spPr>
            <a:xfrm>
              <a:off x="575049" y="691063"/>
              <a:ext cx="78137" cy="78136"/>
            </a:xfrm>
            <a:prstGeom prst="rect">
              <a:avLst/>
            </a:prstGeom>
          </p:spPr>
        </p:pic>
        <p:pic>
          <p:nvPicPr>
            <p:cNvPr id="39" name="object 39"/>
            <p:cNvPicPr/>
            <p:nvPr/>
          </p:nvPicPr>
          <p:blipFill>
            <a:blip r:embed="rId4"/>
            <a:stretch>
              <a:fillRect/>
            </a:stretch>
          </p:blipFill>
          <p:spPr>
            <a:xfrm>
              <a:off x="689124" y="692780"/>
              <a:ext cx="74703" cy="74704"/>
            </a:xfrm>
            <a:prstGeom prst="rect">
              <a:avLst/>
            </a:prstGeom>
          </p:spPr>
        </p:pic>
        <p:pic>
          <p:nvPicPr>
            <p:cNvPr id="40" name="object 40"/>
            <p:cNvPicPr/>
            <p:nvPr/>
          </p:nvPicPr>
          <p:blipFill>
            <a:blip r:embed="rId5"/>
            <a:stretch>
              <a:fillRect/>
            </a:stretch>
          </p:blipFill>
          <p:spPr>
            <a:xfrm>
              <a:off x="799767" y="701750"/>
              <a:ext cx="69237" cy="69237"/>
            </a:xfrm>
            <a:prstGeom prst="rect">
              <a:avLst/>
            </a:prstGeom>
          </p:spPr>
        </p:pic>
        <p:pic>
          <p:nvPicPr>
            <p:cNvPr id="41" name="object 41"/>
            <p:cNvPicPr/>
            <p:nvPr/>
          </p:nvPicPr>
          <p:blipFill>
            <a:blip r:embed="rId6"/>
            <a:stretch>
              <a:fillRect/>
            </a:stretch>
          </p:blipFill>
          <p:spPr>
            <a:xfrm>
              <a:off x="904944" y="697617"/>
              <a:ext cx="65594" cy="65594"/>
            </a:xfrm>
            <a:prstGeom prst="rect">
              <a:avLst/>
            </a:prstGeom>
          </p:spPr>
        </p:pic>
      </p:grpSp>
      <p:sp>
        <p:nvSpPr>
          <p:cNvPr id="42" name="object 42"/>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b="1" spc="-10">
                <a:solidFill>
                  <a:srgbClr val="FF6C1A"/>
                </a:solidFill>
                <a:latin typeface="微软雅黑"/>
                <a:cs typeface="微软雅黑"/>
              </a:rPr>
              <a:t>未来原材料市场展望</a:t>
            </a:r>
            <a:endParaRPr sz="30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71273" y="1198674"/>
            <a:ext cx="964565" cy="939800"/>
          </a:xfrm>
          <a:prstGeom prst="rect">
            <a:avLst/>
          </a:prstGeom>
        </p:spPr>
        <p:txBody>
          <a:bodyPr vert="horz" wrap="square" lIns="0" tIns="12700" rIns="0" bIns="0" rtlCol="0">
            <a:spAutoFit/>
          </a:bodyPr>
          <a:lstStyle/>
          <a:p>
            <a:pPr marL="12700">
              <a:lnSpc>
                <a:spcPct val="100000"/>
              </a:lnSpc>
              <a:spcBef>
                <a:spcPts val="100"/>
              </a:spcBef>
            </a:pPr>
            <a:r>
              <a:rPr sz="6000" b="1" spc="-25">
                <a:solidFill>
                  <a:srgbClr val="FFFFFF"/>
                </a:solidFill>
                <a:latin typeface="微软雅黑"/>
                <a:cs typeface="微软雅黑"/>
              </a:rPr>
              <a:t>03</a:t>
            </a:r>
            <a:endParaRPr sz="6000">
              <a:latin typeface="微软雅黑"/>
              <a:cs typeface="微软雅黑"/>
            </a:endParaRPr>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marR="5080">
              <a:lnSpc>
                <a:spcPct val="120000"/>
              </a:lnSpc>
              <a:spcBef>
                <a:spcPts val="100"/>
              </a:spcBef>
            </a:pPr>
            <a:r>
              <a:rPr spc="-5"/>
              <a:t>产品生产与技术创新解</a:t>
            </a:r>
            <a:r>
              <a:rPr spc="-50"/>
              <a:t>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1319126"/>
            <a:ext cx="4357370" cy="5105400"/>
            <a:chOff x="0" y="1319126"/>
            <a:chExt cx="4357370" cy="5105400"/>
          </a:xfrm>
        </p:grpSpPr>
        <p:sp>
          <p:nvSpPr>
            <p:cNvPr id="3" name="object 3"/>
            <p:cNvSpPr/>
            <p:nvPr/>
          </p:nvSpPr>
          <p:spPr>
            <a:xfrm>
              <a:off x="0" y="1319126"/>
              <a:ext cx="4357370" cy="5105400"/>
            </a:xfrm>
            <a:custGeom>
              <a:rect l="l" t="t" r="r" b="b"/>
              <a:pathLst>
                <a:path w="4357370" h="5105400">
                  <a:moveTo>
                    <a:pt x="2091266" y="12699"/>
                  </a:moveTo>
                  <a:lnTo>
                    <a:pt x="1515976" y="12699"/>
                  </a:lnTo>
                  <a:lnTo>
                    <a:pt x="1563315" y="0"/>
                  </a:lnTo>
                  <a:lnTo>
                    <a:pt x="2043927" y="0"/>
                  </a:lnTo>
                  <a:lnTo>
                    <a:pt x="2091266" y="12699"/>
                  </a:lnTo>
                  <a:close/>
                </a:path>
                <a:path w="4357370" h="5105400">
                  <a:moveTo>
                    <a:pt x="2185157" y="25399"/>
                  </a:moveTo>
                  <a:lnTo>
                    <a:pt x="1422085" y="25399"/>
                  </a:lnTo>
                  <a:lnTo>
                    <a:pt x="1468897" y="12699"/>
                  </a:lnTo>
                  <a:lnTo>
                    <a:pt x="2138345" y="12699"/>
                  </a:lnTo>
                  <a:lnTo>
                    <a:pt x="2185157" y="25399"/>
                  </a:lnTo>
                  <a:close/>
                </a:path>
                <a:path w="4357370" h="5105400">
                  <a:moveTo>
                    <a:pt x="2323908" y="50799"/>
                  </a:moveTo>
                  <a:lnTo>
                    <a:pt x="1283335" y="50799"/>
                  </a:lnTo>
                  <a:lnTo>
                    <a:pt x="1375549" y="25399"/>
                  </a:lnTo>
                  <a:lnTo>
                    <a:pt x="2231694" y="25399"/>
                  </a:lnTo>
                  <a:lnTo>
                    <a:pt x="2323908" y="50799"/>
                  </a:lnTo>
                  <a:close/>
                </a:path>
                <a:path w="4357370" h="5105400">
                  <a:moveTo>
                    <a:pt x="2369574" y="5041900"/>
                  </a:moveTo>
                  <a:lnTo>
                    <a:pt x="1237674" y="5041900"/>
                  </a:lnTo>
                  <a:lnTo>
                    <a:pt x="970438" y="4965700"/>
                  </a:lnTo>
                  <a:lnTo>
                    <a:pt x="927095" y="4940300"/>
                  </a:lnTo>
                  <a:lnTo>
                    <a:pt x="841509" y="4914900"/>
                  </a:lnTo>
                  <a:lnTo>
                    <a:pt x="799281" y="4889500"/>
                  </a:lnTo>
                  <a:lnTo>
                    <a:pt x="757439" y="4876800"/>
                  </a:lnTo>
                  <a:lnTo>
                    <a:pt x="715994" y="4851400"/>
                  </a:lnTo>
                  <a:lnTo>
                    <a:pt x="674951" y="4838700"/>
                  </a:lnTo>
                  <a:lnTo>
                    <a:pt x="634320" y="4813300"/>
                  </a:lnTo>
                  <a:lnTo>
                    <a:pt x="594107" y="4800600"/>
                  </a:lnTo>
                  <a:lnTo>
                    <a:pt x="514973" y="4749800"/>
                  </a:lnTo>
                  <a:lnTo>
                    <a:pt x="437610" y="4699000"/>
                  </a:lnTo>
                  <a:lnTo>
                    <a:pt x="362085" y="4648200"/>
                  </a:lnTo>
                  <a:lnTo>
                    <a:pt x="288459" y="4597400"/>
                  </a:lnTo>
                  <a:lnTo>
                    <a:pt x="216798" y="4546600"/>
                  </a:lnTo>
                  <a:lnTo>
                    <a:pt x="181724" y="4521200"/>
                  </a:lnTo>
                  <a:lnTo>
                    <a:pt x="147164" y="4495800"/>
                  </a:lnTo>
                  <a:lnTo>
                    <a:pt x="113128" y="4457700"/>
                  </a:lnTo>
                  <a:lnTo>
                    <a:pt x="79623" y="4432300"/>
                  </a:lnTo>
                  <a:lnTo>
                    <a:pt x="46657" y="4394200"/>
                  </a:lnTo>
                  <a:lnTo>
                    <a:pt x="14237" y="4368800"/>
                  </a:lnTo>
                  <a:lnTo>
                    <a:pt x="0" y="4356100"/>
                  </a:lnTo>
                  <a:lnTo>
                    <a:pt x="0" y="736600"/>
                  </a:lnTo>
                  <a:lnTo>
                    <a:pt x="14237" y="723900"/>
                  </a:lnTo>
                  <a:lnTo>
                    <a:pt x="46657" y="698500"/>
                  </a:lnTo>
                  <a:lnTo>
                    <a:pt x="79623" y="660400"/>
                  </a:lnTo>
                  <a:lnTo>
                    <a:pt x="113128" y="635000"/>
                  </a:lnTo>
                  <a:lnTo>
                    <a:pt x="147164" y="609600"/>
                  </a:lnTo>
                  <a:lnTo>
                    <a:pt x="181723" y="571500"/>
                  </a:lnTo>
                  <a:lnTo>
                    <a:pt x="216798" y="546100"/>
                  </a:lnTo>
                  <a:lnTo>
                    <a:pt x="288459" y="495300"/>
                  </a:lnTo>
                  <a:lnTo>
                    <a:pt x="362084" y="444500"/>
                  </a:lnTo>
                  <a:lnTo>
                    <a:pt x="437610" y="393700"/>
                  </a:lnTo>
                  <a:lnTo>
                    <a:pt x="514972" y="342900"/>
                  </a:lnTo>
                  <a:lnTo>
                    <a:pt x="594107" y="292099"/>
                  </a:lnTo>
                  <a:lnTo>
                    <a:pt x="634319" y="279399"/>
                  </a:lnTo>
                  <a:lnTo>
                    <a:pt x="674950" y="253999"/>
                  </a:lnTo>
                  <a:lnTo>
                    <a:pt x="715993" y="241299"/>
                  </a:lnTo>
                  <a:lnTo>
                    <a:pt x="757439" y="215899"/>
                  </a:lnTo>
                  <a:lnTo>
                    <a:pt x="799280" y="203199"/>
                  </a:lnTo>
                  <a:lnTo>
                    <a:pt x="841508" y="177799"/>
                  </a:lnTo>
                  <a:lnTo>
                    <a:pt x="927095" y="152399"/>
                  </a:lnTo>
                  <a:lnTo>
                    <a:pt x="970437" y="126999"/>
                  </a:lnTo>
                  <a:lnTo>
                    <a:pt x="1237673" y="50799"/>
                  </a:lnTo>
                  <a:lnTo>
                    <a:pt x="2369570" y="50799"/>
                  </a:lnTo>
                  <a:lnTo>
                    <a:pt x="2636806" y="126999"/>
                  </a:lnTo>
                  <a:lnTo>
                    <a:pt x="2680148" y="152399"/>
                  </a:lnTo>
                  <a:lnTo>
                    <a:pt x="2765735" y="177799"/>
                  </a:lnTo>
                  <a:lnTo>
                    <a:pt x="2807963" y="203199"/>
                  </a:lnTo>
                  <a:lnTo>
                    <a:pt x="2849804" y="215899"/>
                  </a:lnTo>
                  <a:lnTo>
                    <a:pt x="2891250" y="241299"/>
                  </a:lnTo>
                  <a:lnTo>
                    <a:pt x="2932293" y="253999"/>
                  </a:lnTo>
                  <a:lnTo>
                    <a:pt x="2972924" y="279399"/>
                  </a:lnTo>
                  <a:lnTo>
                    <a:pt x="3013136" y="292099"/>
                  </a:lnTo>
                  <a:lnTo>
                    <a:pt x="3092271" y="342900"/>
                  </a:lnTo>
                  <a:lnTo>
                    <a:pt x="3169633" y="393700"/>
                  </a:lnTo>
                  <a:lnTo>
                    <a:pt x="3245159" y="444500"/>
                  </a:lnTo>
                  <a:lnTo>
                    <a:pt x="3318785" y="495300"/>
                  </a:lnTo>
                  <a:lnTo>
                    <a:pt x="3390446" y="546100"/>
                  </a:lnTo>
                  <a:lnTo>
                    <a:pt x="3425520" y="571500"/>
                  </a:lnTo>
                  <a:lnTo>
                    <a:pt x="3460080" y="609600"/>
                  </a:lnTo>
                  <a:lnTo>
                    <a:pt x="3494116" y="635000"/>
                  </a:lnTo>
                  <a:lnTo>
                    <a:pt x="3527621" y="660400"/>
                  </a:lnTo>
                  <a:lnTo>
                    <a:pt x="3560587" y="698500"/>
                  </a:lnTo>
                  <a:lnTo>
                    <a:pt x="3593007" y="723900"/>
                  </a:lnTo>
                  <a:lnTo>
                    <a:pt x="3624871" y="762000"/>
                  </a:lnTo>
                  <a:lnTo>
                    <a:pt x="3656173" y="787400"/>
                  </a:lnTo>
                  <a:lnTo>
                    <a:pt x="3686904" y="825500"/>
                  </a:lnTo>
                  <a:lnTo>
                    <a:pt x="3717056" y="850900"/>
                  </a:lnTo>
                  <a:lnTo>
                    <a:pt x="3746621" y="889000"/>
                  </a:lnTo>
                  <a:lnTo>
                    <a:pt x="3775591" y="927100"/>
                  </a:lnTo>
                  <a:lnTo>
                    <a:pt x="3803958" y="965200"/>
                  </a:lnTo>
                  <a:lnTo>
                    <a:pt x="3831715" y="990600"/>
                  </a:lnTo>
                  <a:lnTo>
                    <a:pt x="3858853" y="1028700"/>
                  </a:lnTo>
                  <a:lnTo>
                    <a:pt x="3885364" y="1066800"/>
                  </a:lnTo>
                  <a:lnTo>
                    <a:pt x="3911240" y="1104900"/>
                  </a:lnTo>
                  <a:lnTo>
                    <a:pt x="3936474" y="1143000"/>
                  </a:lnTo>
                  <a:lnTo>
                    <a:pt x="3961057" y="1181100"/>
                  </a:lnTo>
                  <a:lnTo>
                    <a:pt x="3984981" y="1219200"/>
                  </a:lnTo>
                  <a:lnTo>
                    <a:pt x="4008239" y="1257300"/>
                  </a:lnTo>
                  <a:lnTo>
                    <a:pt x="4030822" y="1295400"/>
                  </a:lnTo>
                  <a:lnTo>
                    <a:pt x="4052722" y="1333500"/>
                  </a:lnTo>
                  <a:lnTo>
                    <a:pt x="4073932" y="1371600"/>
                  </a:lnTo>
                  <a:lnTo>
                    <a:pt x="4094443" y="1422400"/>
                  </a:lnTo>
                  <a:lnTo>
                    <a:pt x="4114248" y="1460500"/>
                  </a:lnTo>
                  <a:lnTo>
                    <a:pt x="4133338" y="1498600"/>
                  </a:lnTo>
                  <a:lnTo>
                    <a:pt x="4151705" y="1536700"/>
                  </a:lnTo>
                  <a:lnTo>
                    <a:pt x="4169342" y="1587500"/>
                  </a:lnTo>
                  <a:lnTo>
                    <a:pt x="4186241" y="1625600"/>
                  </a:lnTo>
                  <a:lnTo>
                    <a:pt x="4202393" y="1676400"/>
                  </a:lnTo>
                  <a:lnTo>
                    <a:pt x="4217790" y="1714500"/>
                  </a:lnTo>
                  <a:lnTo>
                    <a:pt x="4232425" y="1752600"/>
                  </a:lnTo>
                  <a:lnTo>
                    <a:pt x="4246290" y="1803400"/>
                  </a:lnTo>
                  <a:lnTo>
                    <a:pt x="4259376" y="1841500"/>
                  </a:lnTo>
                  <a:lnTo>
                    <a:pt x="4271675" y="1892300"/>
                  </a:lnTo>
                  <a:lnTo>
                    <a:pt x="4283181" y="1930400"/>
                  </a:lnTo>
                  <a:lnTo>
                    <a:pt x="4293884" y="1981200"/>
                  </a:lnTo>
                  <a:lnTo>
                    <a:pt x="4303776" y="2032000"/>
                  </a:lnTo>
                  <a:lnTo>
                    <a:pt x="4312851" y="2070100"/>
                  </a:lnTo>
                  <a:lnTo>
                    <a:pt x="4321099" y="2120900"/>
                  </a:lnTo>
                  <a:lnTo>
                    <a:pt x="4328512" y="2159000"/>
                  </a:lnTo>
                  <a:lnTo>
                    <a:pt x="4335084" y="2209800"/>
                  </a:lnTo>
                  <a:lnTo>
                    <a:pt x="4340805" y="2260600"/>
                  </a:lnTo>
                  <a:lnTo>
                    <a:pt x="4345668" y="2311400"/>
                  </a:lnTo>
                  <a:lnTo>
                    <a:pt x="4349664" y="2349500"/>
                  </a:lnTo>
                  <a:lnTo>
                    <a:pt x="4352787" y="2400300"/>
                  </a:lnTo>
                  <a:lnTo>
                    <a:pt x="4355027" y="2451100"/>
                  </a:lnTo>
                  <a:lnTo>
                    <a:pt x="4356377" y="2501900"/>
                  </a:lnTo>
                  <a:lnTo>
                    <a:pt x="4356829" y="2552700"/>
                  </a:lnTo>
                  <a:lnTo>
                    <a:pt x="4356376" y="2590800"/>
                  </a:lnTo>
                  <a:lnTo>
                    <a:pt x="4355026" y="2641600"/>
                  </a:lnTo>
                  <a:lnTo>
                    <a:pt x="4352786" y="2692400"/>
                  </a:lnTo>
                  <a:lnTo>
                    <a:pt x="4349664" y="2743200"/>
                  </a:lnTo>
                  <a:lnTo>
                    <a:pt x="4345668" y="2781300"/>
                  </a:lnTo>
                  <a:lnTo>
                    <a:pt x="4340805" y="2832100"/>
                  </a:lnTo>
                  <a:lnTo>
                    <a:pt x="4335084" y="2882900"/>
                  </a:lnTo>
                  <a:lnTo>
                    <a:pt x="4328512" y="2933700"/>
                  </a:lnTo>
                  <a:lnTo>
                    <a:pt x="4321099" y="2971800"/>
                  </a:lnTo>
                  <a:lnTo>
                    <a:pt x="4312851" y="3022600"/>
                  </a:lnTo>
                  <a:lnTo>
                    <a:pt x="4303777" y="3073400"/>
                  </a:lnTo>
                  <a:lnTo>
                    <a:pt x="4293884" y="3111500"/>
                  </a:lnTo>
                  <a:lnTo>
                    <a:pt x="4283181" y="3162300"/>
                  </a:lnTo>
                  <a:lnTo>
                    <a:pt x="4271676" y="3200400"/>
                  </a:lnTo>
                  <a:lnTo>
                    <a:pt x="4259376" y="3251200"/>
                  </a:lnTo>
                  <a:lnTo>
                    <a:pt x="4246290" y="3289300"/>
                  </a:lnTo>
                  <a:lnTo>
                    <a:pt x="4232426" y="3340100"/>
                  </a:lnTo>
                  <a:lnTo>
                    <a:pt x="4217791" y="3378200"/>
                  </a:lnTo>
                  <a:lnTo>
                    <a:pt x="4202394" y="3429000"/>
                  </a:lnTo>
                  <a:lnTo>
                    <a:pt x="4186242" y="3467100"/>
                  </a:lnTo>
                  <a:lnTo>
                    <a:pt x="4169343" y="3505200"/>
                  </a:lnTo>
                  <a:lnTo>
                    <a:pt x="4151706" y="3556000"/>
                  </a:lnTo>
                  <a:lnTo>
                    <a:pt x="4133339" y="3594100"/>
                  </a:lnTo>
                  <a:lnTo>
                    <a:pt x="4114249" y="3632200"/>
                  </a:lnTo>
                  <a:lnTo>
                    <a:pt x="4094445" y="3670300"/>
                  </a:lnTo>
                  <a:lnTo>
                    <a:pt x="4073934" y="3721100"/>
                  </a:lnTo>
                  <a:lnTo>
                    <a:pt x="4052724" y="3759200"/>
                  </a:lnTo>
                  <a:lnTo>
                    <a:pt x="4030824" y="3797300"/>
                  </a:lnTo>
                  <a:lnTo>
                    <a:pt x="4008241" y="3835400"/>
                  </a:lnTo>
                  <a:lnTo>
                    <a:pt x="3984983" y="3873500"/>
                  </a:lnTo>
                  <a:lnTo>
                    <a:pt x="3961059" y="3911600"/>
                  </a:lnTo>
                  <a:lnTo>
                    <a:pt x="3936476" y="3949700"/>
                  </a:lnTo>
                  <a:lnTo>
                    <a:pt x="3911242" y="3987800"/>
                  </a:lnTo>
                  <a:lnTo>
                    <a:pt x="3885366" y="4025900"/>
                  </a:lnTo>
                  <a:lnTo>
                    <a:pt x="3858855" y="4064000"/>
                  </a:lnTo>
                  <a:lnTo>
                    <a:pt x="3831717" y="4102100"/>
                  </a:lnTo>
                  <a:lnTo>
                    <a:pt x="3803960" y="4127500"/>
                  </a:lnTo>
                  <a:lnTo>
                    <a:pt x="3775593" y="4165600"/>
                  </a:lnTo>
                  <a:lnTo>
                    <a:pt x="3746623" y="4203700"/>
                  </a:lnTo>
                  <a:lnTo>
                    <a:pt x="3717058" y="4241800"/>
                  </a:lnTo>
                  <a:lnTo>
                    <a:pt x="3686906" y="4267200"/>
                  </a:lnTo>
                  <a:lnTo>
                    <a:pt x="3656175" y="4305300"/>
                  </a:lnTo>
                  <a:lnTo>
                    <a:pt x="3624874" y="4330700"/>
                  </a:lnTo>
                  <a:lnTo>
                    <a:pt x="3593009" y="4368800"/>
                  </a:lnTo>
                  <a:lnTo>
                    <a:pt x="3560590" y="4394200"/>
                  </a:lnTo>
                  <a:lnTo>
                    <a:pt x="3527624" y="4432300"/>
                  </a:lnTo>
                  <a:lnTo>
                    <a:pt x="3494119" y="4457700"/>
                  </a:lnTo>
                  <a:lnTo>
                    <a:pt x="3460082" y="4495800"/>
                  </a:lnTo>
                  <a:lnTo>
                    <a:pt x="3425523" y="4521200"/>
                  </a:lnTo>
                  <a:lnTo>
                    <a:pt x="3390449" y="4546600"/>
                  </a:lnTo>
                  <a:lnTo>
                    <a:pt x="3318788" y="4597400"/>
                  </a:lnTo>
                  <a:lnTo>
                    <a:pt x="3245162" y="4648200"/>
                  </a:lnTo>
                  <a:lnTo>
                    <a:pt x="3169637" y="4699000"/>
                  </a:lnTo>
                  <a:lnTo>
                    <a:pt x="3092274" y="4749800"/>
                  </a:lnTo>
                  <a:lnTo>
                    <a:pt x="3013140" y="4800600"/>
                  </a:lnTo>
                  <a:lnTo>
                    <a:pt x="2972928" y="4813300"/>
                  </a:lnTo>
                  <a:lnTo>
                    <a:pt x="2932296" y="4838700"/>
                  </a:lnTo>
                  <a:lnTo>
                    <a:pt x="2891254" y="4851400"/>
                  </a:lnTo>
                  <a:lnTo>
                    <a:pt x="2849808" y="4876800"/>
                  </a:lnTo>
                  <a:lnTo>
                    <a:pt x="2807967" y="4889500"/>
                  </a:lnTo>
                  <a:lnTo>
                    <a:pt x="2765738" y="4914900"/>
                  </a:lnTo>
                  <a:lnTo>
                    <a:pt x="2680152" y="4940300"/>
                  </a:lnTo>
                  <a:lnTo>
                    <a:pt x="2636810" y="4965700"/>
                  </a:lnTo>
                  <a:lnTo>
                    <a:pt x="2369574" y="5041900"/>
                  </a:lnTo>
                  <a:close/>
                </a:path>
                <a:path w="4357370" h="5105400">
                  <a:moveTo>
                    <a:pt x="2231698" y="5067300"/>
                  </a:moveTo>
                  <a:lnTo>
                    <a:pt x="1375550" y="5067300"/>
                  </a:lnTo>
                  <a:lnTo>
                    <a:pt x="1283336" y="5041900"/>
                  </a:lnTo>
                  <a:lnTo>
                    <a:pt x="2323912" y="5041900"/>
                  </a:lnTo>
                  <a:lnTo>
                    <a:pt x="2231698" y="5067300"/>
                  </a:lnTo>
                  <a:close/>
                </a:path>
                <a:path w="4357370" h="5105400">
                  <a:moveTo>
                    <a:pt x="2138350" y="5080000"/>
                  </a:moveTo>
                  <a:lnTo>
                    <a:pt x="1468898" y="5080000"/>
                  </a:lnTo>
                  <a:lnTo>
                    <a:pt x="1422086" y="5067300"/>
                  </a:lnTo>
                  <a:lnTo>
                    <a:pt x="2185161" y="5067300"/>
                  </a:lnTo>
                  <a:lnTo>
                    <a:pt x="2138350" y="5080000"/>
                  </a:lnTo>
                  <a:close/>
                </a:path>
                <a:path w="4357370" h="5105400">
                  <a:moveTo>
                    <a:pt x="2043931" y="5092700"/>
                  </a:moveTo>
                  <a:lnTo>
                    <a:pt x="1563316" y="5092700"/>
                  </a:lnTo>
                  <a:lnTo>
                    <a:pt x="1515977" y="5080000"/>
                  </a:lnTo>
                  <a:lnTo>
                    <a:pt x="2091270" y="5080000"/>
                  </a:lnTo>
                  <a:lnTo>
                    <a:pt x="2043931" y="5092700"/>
                  </a:lnTo>
                  <a:close/>
                </a:path>
                <a:path w="4357370" h="5105400">
                  <a:moveTo>
                    <a:pt x="1852140" y="5105400"/>
                  </a:moveTo>
                  <a:lnTo>
                    <a:pt x="1755108" y="5105400"/>
                  </a:lnTo>
                  <a:lnTo>
                    <a:pt x="1706810" y="5092700"/>
                  </a:lnTo>
                  <a:lnTo>
                    <a:pt x="1900437" y="5092700"/>
                  </a:lnTo>
                  <a:lnTo>
                    <a:pt x="1852140" y="5105400"/>
                  </a:lnTo>
                  <a:close/>
                </a:path>
              </a:pathLst>
            </a:custGeom>
            <a:solidFill>
              <a:srgbClr val="FF6C1A"/>
            </a:solidFill>
          </p:spPr>
          <p:txBody>
            <a:bodyPr wrap="square" lIns="0" tIns="0" rIns="0" bIns="0" rtlCol="0"/>
            <a:lstStyle/>
            <a:p/>
          </p:txBody>
        </p:sp>
        <p:pic>
          <p:nvPicPr>
            <p:cNvPr id="4" name="object 4"/>
            <p:cNvPicPr/>
            <p:nvPr/>
          </p:nvPicPr>
          <p:blipFill>
            <a:blip r:embed="rId2"/>
            <a:stretch>
              <a:fillRect/>
            </a:stretch>
          </p:blipFill>
          <p:spPr>
            <a:xfrm>
              <a:off x="0" y="1584356"/>
              <a:ext cx="4091599" cy="4572000"/>
            </a:xfrm>
            <a:prstGeom prst="rect">
              <a:avLst/>
            </a:prstGeom>
          </p:spPr>
        </p:pic>
      </p:grpSp>
      <p:sp>
        <p:nvSpPr>
          <p:cNvPr id="5" name="object 5"/>
          <p:cNvSpPr/>
          <p:nvPr/>
        </p:nvSpPr>
        <p:spPr>
          <a:xfrm>
            <a:off x="4935910" y="509596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FF6C1A"/>
          </a:solidFill>
        </p:spPr>
        <p:txBody>
          <a:bodyPr wrap="square" lIns="0" tIns="0" rIns="0" bIns="0" rtlCol="0"/>
          <a:lstStyle/>
          <a:p/>
        </p:txBody>
      </p:sp>
      <p:sp>
        <p:nvSpPr>
          <p:cNvPr id="6" name="object 6"/>
          <p:cNvSpPr txBox="1"/>
          <p:nvPr/>
        </p:nvSpPr>
        <p:spPr>
          <a:xfrm>
            <a:off x="5256718" y="540183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03</a:t>
            </a:r>
            <a:endParaRPr sz="2300">
              <a:latin typeface="微软雅黑"/>
              <a:cs typeface="微软雅黑"/>
            </a:endParaRPr>
          </a:p>
        </p:txBody>
      </p:sp>
      <p:sp>
        <p:nvSpPr>
          <p:cNvPr id="7" name="object 7"/>
          <p:cNvSpPr txBox="1"/>
          <p:nvPr/>
        </p:nvSpPr>
        <p:spPr>
          <a:xfrm>
            <a:off x="6185696" y="5042043"/>
            <a:ext cx="5359400" cy="1081405"/>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6C1A"/>
                </a:solidFill>
                <a:latin typeface="微软雅黑"/>
                <a:cs typeface="微软雅黑"/>
              </a:rPr>
              <a:t>精细化学品</a:t>
            </a:r>
            <a:endParaRPr sz="1600">
              <a:latin typeface="微软雅黑"/>
              <a:cs typeface="微软雅黑"/>
            </a:endParaRPr>
          </a:p>
          <a:p>
            <a:pPr marL="12700" marR="5080">
              <a:lnSpc>
                <a:spcPct val="150000"/>
              </a:lnSpc>
              <a:spcBef>
                <a:spcPts val="985"/>
              </a:spcBef>
            </a:pPr>
            <a:r>
              <a:rPr sz="1500" spc="-5">
                <a:latin typeface="微软雅黑"/>
                <a:cs typeface="微软雅黑"/>
              </a:rPr>
              <a:t>如染料、涂料、农药、医药中间体等，生产工艺流程相对复杂，包括多步化学反应和精细分离过程。</a:t>
            </a:r>
            <a:endParaRPr sz="1500">
              <a:latin typeface="微软雅黑"/>
              <a:cs typeface="微软雅黑"/>
            </a:endParaRPr>
          </a:p>
        </p:txBody>
      </p:sp>
      <p:sp>
        <p:nvSpPr>
          <p:cNvPr id="8" name="object 8"/>
          <p:cNvSpPr/>
          <p:nvPr/>
        </p:nvSpPr>
        <p:spPr>
          <a:xfrm>
            <a:off x="4935910" y="181958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4" y="34727"/>
                </a:lnTo>
                <a:lnTo>
                  <a:pt x="357392" y="19846"/>
                </a:lnTo>
                <a:lnTo>
                  <a:pt x="402463" y="8959"/>
                </a:lnTo>
                <a:lnTo>
                  <a:pt x="449033" y="2274"/>
                </a:lnTo>
                <a:lnTo>
                  <a:pt x="496879" y="0"/>
                </a:lnTo>
                <a:lnTo>
                  <a:pt x="544733" y="2274"/>
                </a:lnTo>
                <a:lnTo>
                  <a:pt x="591298" y="8959"/>
                </a:lnTo>
                <a:lnTo>
                  <a:pt x="636369" y="19846"/>
                </a:lnTo>
                <a:lnTo>
                  <a:pt x="679736" y="34727"/>
                </a:lnTo>
                <a:lnTo>
                  <a:pt x="721191" y="53394"/>
                </a:lnTo>
                <a:lnTo>
                  <a:pt x="760527" y="75638"/>
                </a:lnTo>
                <a:lnTo>
                  <a:pt x="797535" y="101251"/>
                </a:lnTo>
                <a:lnTo>
                  <a:pt x="832006" y="130025"/>
                </a:lnTo>
                <a:lnTo>
                  <a:pt x="863733" y="161752"/>
                </a:lnTo>
                <a:lnTo>
                  <a:pt x="892507" y="196223"/>
                </a:lnTo>
                <a:lnTo>
                  <a:pt x="918120" y="233231"/>
                </a:lnTo>
                <a:lnTo>
                  <a:pt x="940364" y="272567"/>
                </a:lnTo>
                <a:lnTo>
                  <a:pt x="959030" y="314023"/>
                </a:lnTo>
                <a:lnTo>
                  <a:pt x="973911" y="357390"/>
                </a:lnTo>
                <a:lnTo>
                  <a:pt x="984798" y="402460"/>
                </a:lnTo>
                <a:lnTo>
                  <a:pt x="991483" y="449026"/>
                </a:lnTo>
                <a:lnTo>
                  <a:pt x="993758" y="496879"/>
                </a:lnTo>
                <a:close/>
              </a:path>
              <a:path w="993775" h="993775">
                <a:moveTo>
                  <a:pt x="496879" y="993757"/>
                </a:moveTo>
                <a:lnTo>
                  <a:pt x="449026" y="991483"/>
                </a:lnTo>
                <a:lnTo>
                  <a:pt x="402460" y="984798"/>
                </a:lnTo>
                <a:lnTo>
                  <a:pt x="357390" y="973911"/>
                </a:lnTo>
                <a:lnTo>
                  <a:pt x="314022" y="959030"/>
                </a:lnTo>
                <a:lnTo>
                  <a:pt x="272567" y="940364"/>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9"/>
                </a:lnTo>
                <a:lnTo>
                  <a:pt x="993758" y="496879"/>
                </a:lnTo>
                <a:lnTo>
                  <a:pt x="991483" y="544731"/>
                </a:lnTo>
                <a:lnTo>
                  <a:pt x="984798" y="591297"/>
                </a:lnTo>
                <a:lnTo>
                  <a:pt x="973911" y="636368"/>
                </a:lnTo>
                <a:lnTo>
                  <a:pt x="959030" y="679735"/>
                </a:lnTo>
                <a:lnTo>
                  <a:pt x="940364" y="721191"/>
                </a:lnTo>
                <a:lnTo>
                  <a:pt x="918120" y="760526"/>
                </a:lnTo>
                <a:lnTo>
                  <a:pt x="892506" y="797534"/>
                </a:lnTo>
                <a:lnTo>
                  <a:pt x="863732" y="832006"/>
                </a:lnTo>
                <a:lnTo>
                  <a:pt x="832006" y="863732"/>
                </a:lnTo>
                <a:lnTo>
                  <a:pt x="797534" y="892506"/>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FF6C1A"/>
          </a:solidFill>
        </p:spPr>
        <p:txBody>
          <a:bodyPr wrap="square" lIns="0" tIns="0" rIns="0" bIns="0" rtlCol="0"/>
          <a:lstStyle/>
          <a:p/>
        </p:txBody>
      </p:sp>
      <p:sp>
        <p:nvSpPr>
          <p:cNvPr id="9" name="object 9"/>
          <p:cNvSpPr txBox="1"/>
          <p:nvPr/>
        </p:nvSpPr>
        <p:spPr>
          <a:xfrm>
            <a:off x="5256718" y="2130404"/>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01</a:t>
            </a:r>
            <a:endParaRPr sz="2300">
              <a:latin typeface="微软雅黑"/>
              <a:cs typeface="微软雅黑"/>
            </a:endParaRPr>
          </a:p>
        </p:txBody>
      </p:sp>
      <p:sp>
        <p:nvSpPr>
          <p:cNvPr id="10" name="object 10"/>
          <p:cNvSpPr txBox="1"/>
          <p:nvPr/>
        </p:nvSpPr>
        <p:spPr>
          <a:xfrm>
            <a:off x="6185696" y="1729087"/>
            <a:ext cx="5168900" cy="1057275"/>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6C1A"/>
                </a:solidFill>
                <a:latin typeface="微软雅黑"/>
                <a:cs typeface="微软雅黑"/>
              </a:rPr>
              <a:t>基础化学品</a:t>
            </a:r>
            <a:endParaRPr sz="1600">
              <a:latin typeface="微软雅黑"/>
              <a:cs typeface="微软雅黑"/>
            </a:endParaRPr>
          </a:p>
          <a:p>
            <a:pPr marL="12700" marR="5080">
              <a:lnSpc>
                <a:spcPct val="150000"/>
              </a:lnSpc>
              <a:spcBef>
                <a:spcPts val="795"/>
              </a:spcBef>
            </a:pPr>
            <a:r>
              <a:rPr sz="1500" spc="-5">
                <a:latin typeface="微软雅黑"/>
                <a:cs typeface="微软雅黑"/>
              </a:rPr>
              <a:t>包括无机化学品、有机化学品等，生产工艺流程通常包括原料准备、化学反应、分离纯化、产品干燥等步骤。</a:t>
            </a:r>
            <a:endParaRPr sz="1500">
              <a:latin typeface="微软雅黑"/>
              <a:cs typeface="微软雅黑"/>
            </a:endParaRPr>
          </a:p>
        </p:txBody>
      </p:sp>
      <p:sp>
        <p:nvSpPr>
          <p:cNvPr id="11" name="object 11"/>
          <p:cNvSpPr/>
          <p:nvPr/>
        </p:nvSpPr>
        <p:spPr>
          <a:xfrm>
            <a:off x="4935910" y="3457770"/>
            <a:ext cx="993775" cy="993775"/>
          </a:xfrm>
          <a:custGeom>
            <a:rect l="l" t="t" r="r" b="b"/>
            <a:pathLst>
              <a:path w="993775" h="993775">
                <a:moveTo>
                  <a:pt x="993758" y="496879"/>
                </a:moveTo>
                <a:lnTo>
                  <a:pt x="0" y="496879"/>
                </a:lnTo>
                <a:lnTo>
                  <a:pt x="2275" y="449026"/>
                </a:lnTo>
                <a:lnTo>
                  <a:pt x="8960" y="402460"/>
                </a:lnTo>
                <a:lnTo>
                  <a:pt x="19847" y="357389"/>
                </a:lnTo>
                <a:lnTo>
                  <a:pt x="34728" y="314022"/>
                </a:lnTo>
                <a:lnTo>
                  <a:pt x="53395" y="272566"/>
                </a:lnTo>
                <a:lnTo>
                  <a:pt x="75639" y="233230"/>
                </a:lnTo>
                <a:lnTo>
                  <a:pt x="101252" y="196223"/>
                </a:lnTo>
                <a:lnTo>
                  <a:pt x="130026" y="161751"/>
                </a:lnTo>
                <a:lnTo>
                  <a:pt x="161753" y="130024"/>
                </a:lnTo>
                <a:lnTo>
                  <a:pt x="196225" y="101250"/>
                </a:lnTo>
                <a:lnTo>
                  <a:pt x="233233" y="75637"/>
                </a:lnTo>
                <a:lnTo>
                  <a:pt x="272569" y="53393"/>
                </a:lnTo>
                <a:lnTo>
                  <a:pt x="314025" y="34727"/>
                </a:lnTo>
                <a:lnTo>
                  <a:pt x="357393" y="19846"/>
                </a:lnTo>
                <a:lnTo>
                  <a:pt x="402465" y="8959"/>
                </a:lnTo>
                <a:lnTo>
                  <a:pt x="449037" y="2274"/>
                </a:lnTo>
                <a:lnTo>
                  <a:pt x="496879" y="0"/>
                </a:lnTo>
                <a:lnTo>
                  <a:pt x="544734" y="2275"/>
                </a:lnTo>
                <a:lnTo>
                  <a:pt x="591299" y="8959"/>
                </a:lnTo>
                <a:lnTo>
                  <a:pt x="636369" y="19847"/>
                </a:lnTo>
                <a:lnTo>
                  <a:pt x="679736" y="34727"/>
                </a:lnTo>
                <a:lnTo>
                  <a:pt x="721192" y="53394"/>
                </a:lnTo>
                <a:lnTo>
                  <a:pt x="760527" y="75638"/>
                </a:lnTo>
                <a:lnTo>
                  <a:pt x="797535" y="101251"/>
                </a:lnTo>
                <a:lnTo>
                  <a:pt x="832006" y="130025"/>
                </a:lnTo>
                <a:lnTo>
                  <a:pt x="863733" y="161752"/>
                </a:lnTo>
                <a:lnTo>
                  <a:pt x="892507" y="196224"/>
                </a:lnTo>
                <a:lnTo>
                  <a:pt x="918120" y="233231"/>
                </a:lnTo>
                <a:lnTo>
                  <a:pt x="940364" y="272567"/>
                </a:lnTo>
                <a:lnTo>
                  <a:pt x="959030" y="314023"/>
                </a:lnTo>
                <a:lnTo>
                  <a:pt x="973911" y="357390"/>
                </a:lnTo>
                <a:lnTo>
                  <a:pt x="984798" y="402461"/>
                </a:lnTo>
                <a:lnTo>
                  <a:pt x="991483" y="449027"/>
                </a:lnTo>
                <a:lnTo>
                  <a:pt x="993758" y="496879"/>
                </a:lnTo>
                <a:close/>
              </a:path>
              <a:path w="993775" h="993775">
                <a:moveTo>
                  <a:pt x="496879" y="993757"/>
                </a:moveTo>
                <a:lnTo>
                  <a:pt x="449026" y="991483"/>
                </a:lnTo>
                <a:lnTo>
                  <a:pt x="402460" y="984798"/>
                </a:lnTo>
                <a:lnTo>
                  <a:pt x="357390" y="973911"/>
                </a:lnTo>
                <a:lnTo>
                  <a:pt x="314022" y="959030"/>
                </a:lnTo>
                <a:lnTo>
                  <a:pt x="272567" y="940363"/>
                </a:lnTo>
                <a:lnTo>
                  <a:pt x="233231" y="918120"/>
                </a:lnTo>
                <a:lnTo>
                  <a:pt x="196223" y="892506"/>
                </a:lnTo>
                <a:lnTo>
                  <a:pt x="161752" y="863732"/>
                </a:lnTo>
                <a:lnTo>
                  <a:pt x="130025" y="832005"/>
                </a:lnTo>
                <a:lnTo>
                  <a:pt x="101251" y="797534"/>
                </a:lnTo>
                <a:lnTo>
                  <a:pt x="75638" y="760526"/>
                </a:lnTo>
                <a:lnTo>
                  <a:pt x="53394" y="721191"/>
                </a:lnTo>
                <a:lnTo>
                  <a:pt x="34727" y="679735"/>
                </a:lnTo>
                <a:lnTo>
                  <a:pt x="19846" y="636368"/>
                </a:lnTo>
                <a:lnTo>
                  <a:pt x="8959" y="591297"/>
                </a:lnTo>
                <a:lnTo>
                  <a:pt x="2274" y="544731"/>
                </a:lnTo>
                <a:lnTo>
                  <a:pt x="0" y="496878"/>
                </a:lnTo>
                <a:lnTo>
                  <a:pt x="993758" y="496879"/>
                </a:lnTo>
                <a:lnTo>
                  <a:pt x="991483" y="544731"/>
                </a:lnTo>
                <a:lnTo>
                  <a:pt x="984798" y="591297"/>
                </a:lnTo>
                <a:lnTo>
                  <a:pt x="973911" y="636368"/>
                </a:lnTo>
                <a:lnTo>
                  <a:pt x="959030" y="679735"/>
                </a:lnTo>
                <a:lnTo>
                  <a:pt x="940364" y="721191"/>
                </a:lnTo>
                <a:lnTo>
                  <a:pt x="918120" y="760526"/>
                </a:lnTo>
                <a:lnTo>
                  <a:pt x="892507" y="797534"/>
                </a:lnTo>
                <a:lnTo>
                  <a:pt x="863732" y="832006"/>
                </a:lnTo>
                <a:lnTo>
                  <a:pt x="832006" y="863732"/>
                </a:lnTo>
                <a:lnTo>
                  <a:pt x="797534" y="892507"/>
                </a:lnTo>
                <a:lnTo>
                  <a:pt x="760527" y="918120"/>
                </a:lnTo>
                <a:lnTo>
                  <a:pt x="721191" y="940364"/>
                </a:lnTo>
                <a:lnTo>
                  <a:pt x="679735" y="959030"/>
                </a:lnTo>
                <a:lnTo>
                  <a:pt x="636368" y="973911"/>
                </a:lnTo>
                <a:lnTo>
                  <a:pt x="591297" y="984798"/>
                </a:lnTo>
                <a:lnTo>
                  <a:pt x="544732" y="991483"/>
                </a:lnTo>
                <a:lnTo>
                  <a:pt x="496879" y="993757"/>
                </a:lnTo>
                <a:close/>
              </a:path>
            </a:pathLst>
          </a:custGeom>
          <a:solidFill>
            <a:srgbClr val="FF6C1A"/>
          </a:solidFill>
        </p:spPr>
        <p:txBody>
          <a:bodyPr wrap="square" lIns="0" tIns="0" rIns="0" bIns="0" rtlCol="0"/>
          <a:lstStyle/>
          <a:p/>
        </p:txBody>
      </p:sp>
      <p:sp>
        <p:nvSpPr>
          <p:cNvPr id="12" name="object 12"/>
          <p:cNvSpPr txBox="1"/>
          <p:nvPr/>
        </p:nvSpPr>
        <p:spPr>
          <a:xfrm>
            <a:off x="5256718" y="3763641"/>
            <a:ext cx="389255" cy="379730"/>
          </a:xfrm>
          <a:prstGeom prst="rect">
            <a:avLst/>
          </a:prstGeom>
        </p:spPr>
        <p:txBody>
          <a:bodyPr vert="horz" wrap="square" lIns="0" tIns="15875" rIns="0" bIns="0" rtlCol="0">
            <a:spAutoFit/>
          </a:bodyPr>
          <a:lstStyle/>
          <a:p>
            <a:pPr marL="12700">
              <a:lnSpc>
                <a:spcPct val="100000"/>
              </a:lnSpc>
              <a:spcBef>
                <a:spcPts val="125"/>
              </a:spcBef>
            </a:pPr>
            <a:r>
              <a:rPr sz="2300" b="1" spc="-25">
                <a:solidFill>
                  <a:srgbClr val="FFFFFF"/>
                </a:solidFill>
                <a:latin typeface="微软雅黑"/>
                <a:cs typeface="微软雅黑"/>
              </a:rPr>
              <a:t>02</a:t>
            </a:r>
            <a:endParaRPr sz="2300">
              <a:latin typeface="微软雅黑"/>
              <a:cs typeface="微软雅黑"/>
            </a:endParaRPr>
          </a:p>
        </p:txBody>
      </p:sp>
      <p:sp>
        <p:nvSpPr>
          <p:cNvPr id="13" name="object 13"/>
          <p:cNvSpPr txBox="1"/>
          <p:nvPr/>
        </p:nvSpPr>
        <p:spPr>
          <a:xfrm>
            <a:off x="6185696" y="3379469"/>
            <a:ext cx="5168900" cy="106934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6C1A"/>
                </a:solidFill>
                <a:latin typeface="微软雅黑"/>
                <a:cs typeface="微软雅黑"/>
              </a:rPr>
              <a:t>高分子材料</a:t>
            </a:r>
            <a:endParaRPr sz="1600">
              <a:latin typeface="微软雅黑"/>
              <a:cs typeface="微软雅黑"/>
            </a:endParaRPr>
          </a:p>
          <a:p>
            <a:pPr marL="12700" marR="5080">
              <a:lnSpc>
                <a:spcPct val="150000"/>
              </a:lnSpc>
              <a:spcBef>
                <a:spcPts val="890"/>
              </a:spcBef>
            </a:pPr>
            <a:r>
              <a:rPr sz="1500" spc="-5">
                <a:latin typeface="微软雅黑"/>
                <a:cs typeface="微软雅黑"/>
              </a:rPr>
              <a:t>如塑料、橡胶、纤维等，生产工艺流程涉及聚合反应、加工成</a:t>
            </a:r>
            <a:r>
              <a:rPr sz="1500" spc="-10">
                <a:latin typeface="微软雅黑"/>
                <a:cs typeface="微软雅黑"/>
              </a:rPr>
              <a:t>型等环节。</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3"/>
            <a:stretch>
              <a:fillRect/>
            </a:stretch>
          </p:blipFill>
          <p:spPr>
            <a:xfrm>
              <a:off x="454963" y="331167"/>
              <a:ext cx="84147" cy="84146"/>
            </a:xfrm>
            <a:prstGeom prst="rect">
              <a:avLst/>
            </a:prstGeom>
          </p:spPr>
        </p:pic>
        <p:pic>
          <p:nvPicPr>
            <p:cNvPr id="16" name="object 16"/>
            <p:cNvPicPr/>
            <p:nvPr/>
          </p:nvPicPr>
          <p:blipFill>
            <a:blip r:embed="rId4"/>
            <a:stretch>
              <a:fillRect/>
            </a:stretch>
          </p:blipFill>
          <p:spPr>
            <a:xfrm>
              <a:off x="575049" y="337742"/>
              <a:ext cx="78137" cy="78136"/>
            </a:xfrm>
            <a:prstGeom prst="rect">
              <a:avLst/>
            </a:prstGeom>
          </p:spPr>
        </p:pic>
        <p:pic>
          <p:nvPicPr>
            <p:cNvPr id="17" name="object 17"/>
            <p:cNvPicPr/>
            <p:nvPr/>
          </p:nvPicPr>
          <p:blipFill>
            <a:blip r:embed="rId5"/>
            <a:stretch>
              <a:fillRect/>
            </a:stretch>
          </p:blipFill>
          <p:spPr>
            <a:xfrm>
              <a:off x="689124" y="339459"/>
              <a:ext cx="74704" cy="74703"/>
            </a:xfrm>
            <a:prstGeom prst="rect">
              <a:avLst/>
            </a:prstGeom>
          </p:spPr>
        </p:pic>
        <p:pic>
          <p:nvPicPr>
            <p:cNvPr id="18" name="object 18"/>
            <p:cNvPicPr/>
            <p:nvPr/>
          </p:nvPicPr>
          <p:blipFill>
            <a:blip r:embed="rId6"/>
            <a:stretch>
              <a:fillRect/>
            </a:stretch>
          </p:blipFill>
          <p:spPr>
            <a:xfrm>
              <a:off x="799767" y="348429"/>
              <a:ext cx="69238" cy="69237"/>
            </a:xfrm>
            <a:prstGeom prst="rect">
              <a:avLst/>
            </a:prstGeom>
          </p:spPr>
        </p:pic>
        <p:pic>
          <p:nvPicPr>
            <p:cNvPr id="19" name="object 19"/>
            <p:cNvPicPr/>
            <p:nvPr/>
          </p:nvPicPr>
          <p:blipFill>
            <a:blip r:embed="rId7"/>
            <a:stretch>
              <a:fillRect/>
            </a:stretch>
          </p:blipFill>
          <p:spPr>
            <a:xfrm>
              <a:off x="904944" y="344296"/>
              <a:ext cx="65594" cy="65593"/>
            </a:xfrm>
            <a:prstGeom prst="rect">
              <a:avLst/>
            </a:prstGeom>
          </p:spPr>
        </p:pic>
        <p:pic>
          <p:nvPicPr>
            <p:cNvPr id="20" name="object 20"/>
            <p:cNvPicPr/>
            <p:nvPr/>
          </p:nvPicPr>
          <p:blipFill>
            <a:blip r:embed="rId8"/>
            <a:stretch>
              <a:fillRect/>
            </a:stretch>
          </p:blipFill>
          <p:spPr>
            <a:xfrm>
              <a:off x="454963" y="448941"/>
              <a:ext cx="84147" cy="84146"/>
            </a:xfrm>
            <a:prstGeom prst="rect">
              <a:avLst/>
            </a:prstGeom>
          </p:spPr>
        </p:pic>
        <p:pic>
          <p:nvPicPr>
            <p:cNvPr id="21" name="object 21"/>
            <p:cNvPicPr/>
            <p:nvPr/>
          </p:nvPicPr>
          <p:blipFill>
            <a:blip r:embed="rId4"/>
            <a:stretch>
              <a:fillRect/>
            </a:stretch>
          </p:blipFill>
          <p:spPr>
            <a:xfrm>
              <a:off x="575049" y="455516"/>
              <a:ext cx="78137" cy="78136"/>
            </a:xfrm>
            <a:prstGeom prst="rect">
              <a:avLst/>
            </a:prstGeom>
          </p:spPr>
        </p:pic>
        <p:pic>
          <p:nvPicPr>
            <p:cNvPr id="22" name="object 22"/>
            <p:cNvPicPr/>
            <p:nvPr/>
          </p:nvPicPr>
          <p:blipFill>
            <a:blip r:embed="rId5"/>
            <a:stretch>
              <a:fillRect/>
            </a:stretch>
          </p:blipFill>
          <p:spPr>
            <a:xfrm>
              <a:off x="689124" y="457232"/>
              <a:ext cx="74703" cy="74704"/>
            </a:xfrm>
            <a:prstGeom prst="rect">
              <a:avLst/>
            </a:prstGeom>
          </p:spPr>
        </p:pic>
        <p:pic>
          <p:nvPicPr>
            <p:cNvPr id="23" name="object 23"/>
            <p:cNvPicPr/>
            <p:nvPr/>
          </p:nvPicPr>
          <p:blipFill>
            <a:blip r:embed="rId9"/>
            <a:stretch>
              <a:fillRect/>
            </a:stretch>
          </p:blipFill>
          <p:spPr>
            <a:xfrm>
              <a:off x="799767" y="466202"/>
              <a:ext cx="69237" cy="69237"/>
            </a:xfrm>
            <a:prstGeom prst="rect">
              <a:avLst/>
            </a:prstGeom>
          </p:spPr>
        </p:pic>
        <p:pic>
          <p:nvPicPr>
            <p:cNvPr id="24" name="object 24"/>
            <p:cNvPicPr/>
            <p:nvPr/>
          </p:nvPicPr>
          <p:blipFill>
            <a:blip r:embed="rId7"/>
            <a:stretch>
              <a:fillRect/>
            </a:stretch>
          </p:blipFill>
          <p:spPr>
            <a:xfrm>
              <a:off x="904944" y="462069"/>
              <a:ext cx="65594" cy="65594"/>
            </a:xfrm>
            <a:prstGeom prst="rect">
              <a:avLst/>
            </a:prstGeom>
          </p:spPr>
        </p:pic>
        <p:pic>
          <p:nvPicPr>
            <p:cNvPr id="25" name="object 25"/>
            <p:cNvPicPr/>
            <p:nvPr/>
          </p:nvPicPr>
          <p:blipFill>
            <a:blip r:embed="rId8"/>
            <a:stretch>
              <a:fillRect/>
            </a:stretch>
          </p:blipFill>
          <p:spPr>
            <a:xfrm>
              <a:off x="454963" y="566714"/>
              <a:ext cx="84147" cy="84146"/>
            </a:xfrm>
            <a:prstGeom prst="rect">
              <a:avLst/>
            </a:prstGeom>
          </p:spPr>
        </p:pic>
        <p:pic>
          <p:nvPicPr>
            <p:cNvPr id="26" name="object 26"/>
            <p:cNvPicPr/>
            <p:nvPr/>
          </p:nvPicPr>
          <p:blipFill>
            <a:blip r:embed="rId10"/>
            <a:stretch>
              <a:fillRect/>
            </a:stretch>
          </p:blipFill>
          <p:spPr>
            <a:xfrm>
              <a:off x="575049" y="573290"/>
              <a:ext cx="78137" cy="78136"/>
            </a:xfrm>
            <a:prstGeom prst="rect">
              <a:avLst/>
            </a:prstGeom>
          </p:spPr>
        </p:pic>
        <p:pic>
          <p:nvPicPr>
            <p:cNvPr id="27" name="object 27"/>
            <p:cNvPicPr/>
            <p:nvPr/>
          </p:nvPicPr>
          <p:blipFill>
            <a:blip r:embed="rId11"/>
            <a:stretch>
              <a:fillRect/>
            </a:stretch>
          </p:blipFill>
          <p:spPr>
            <a:xfrm>
              <a:off x="689124" y="575006"/>
              <a:ext cx="74703" cy="74704"/>
            </a:xfrm>
            <a:prstGeom prst="rect">
              <a:avLst/>
            </a:prstGeom>
          </p:spPr>
        </p:pic>
        <p:pic>
          <p:nvPicPr>
            <p:cNvPr id="28" name="object 28"/>
            <p:cNvPicPr/>
            <p:nvPr/>
          </p:nvPicPr>
          <p:blipFill>
            <a:blip r:embed="rId9"/>
            <a:stretch>
              <a:fillRect/>
            </a:stretch>
          </p:blipFill>
          <p:spPr>
            <a:xfrm>
              <a:off x="799767" y="583976"/>
              <a:ext cx="69237" cy="69237"/>
            </a:xfrm>
            <a:prstGeom prst="rect">
              <a:avLst/>
            </a:prstGeom>
          </p:spPr>
        </p:pic>
        <p:pic>
          <p:nvPicPr>
            <p:cNvPr id="29" name="object 29"/>
            <p:cNvPicPr/>
            <p:nvPr/>
          </p:nvPicPr>
          <p:blipFill>
            <a:blip r:embed="rId7"/>
            <a:stretch>
              <a:fillRect/>
            </a:stretch>
          </p:blipFill>
          <p:spPr>
            <a:xfrm>
              <a:off x="904944" y="579843"/>
              <a:ext cx="65594" cy="65594"/>
            </a:xfrm>
            <a:prstGeom prst="rect">
              <a:avLst/>
            </a:prstGeom>
          </p:spPr>
        </p:pic>
        <p:pic>
          <p:nvPicPr>
            <p:cNvPr id="30" name="object 30"/>
            <p:cNvPicPr/>
            <p:nvPr/>
          </p:nvPicPr>
          <p:blipFill>
            <a:blip r:embed="rId3"/>
            <a:stretch>
              <a:fillRect/>
            </a:stretch>
          </p:blipFill>
          <p:spPr>
            <a:xfrm>
              <a:off x="454963" y="684488"/>
              <a:ext cx="84147" cy="84146"/>
            </a:xfrm>
            <a:prstGeom prst="rect">
              <a:avLst/>
            </a:prstGeom>
          </p:spPr>
        </p:pic>
        <p:pic>
          <p:nvPicPr>
            <p:cNvPr id="31" name="object 31"/>
            <p:cNvPicPr/>
            <p:nvPr/>
          </p:nvPicPr>
          <p:blipFill>
            <a:blip r:embed="rId10"/>
            <a:stretch>
              <a:fillRect/>
            </a:stretch>
          </p:blipFill>
          <p:spPr>
            <a:xfrm>
              <a:off x="575049" y="691063"/>
              <a:ext cx="78137" cy="78136"/>
            </a:xfrm>
            <a:prstGeom prst="rect">
              <a:avLst/>
            </a:prstGeom>
          </p:spPr>
        </p:pic>
        <p:pic>
          <p:nvPicPr>
            <p:cNvPr id="32" name="object 32"/>
            <p:cNvPicPr/>
            <p:nvPr/>
          </p:nvPicPr>
          <p:blipFill>
            <a:blip r:embed="rId5"/>
            <a:stretch>
              <a:fillRect/>
            </a:stretch>
          </p:blipFill>
          <p:spPr>
            <a:xfrm>
              <a:off x="689124" y="692780"/>
              <a:ext cx="74703" cy="74704"/>
            </a:xfrm>
            <a:prstGeom prst="rect">
              <a:avLst/>
            </a:prstGeom>
          </p:spPr>
        </p:pic>
        <p:pic>
          <p:nvPicPr>
            <p:cNvPr id="33" name="object 33"/>
            <p:cNvPicPr/>
            <p:nvPr/>
          </p:nvPicPr>
          <p:blipFill>
            <a:blip r:embed="rId6"/>
            <a:stretch>
              <a:fillRect/>
            </a:stretch>
          </p:blipFill>
          <p:spPr>
            <a:xfrm>
              <a:off x="799767" y="701750"/>
              <a:ext cx="69237" cy="69237"/>
            </a:xfrm>
            <a:prstGeom prst="rect">
              <a:avLst/>
            </a:prstGeom>
          </p:spPr>
        </p:pic>
        <p:pic>
          <p:nvPicPr>
            <p:cNvPr id="34" name="object 34"/>
            <p:cNvPicPr/>
            <p:nvPr/>
          </p:nvPicPr>
          <p:blipFill>
            <a:blip r:embed="rId7"/>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4978400" cy="4826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FF6C1A"/>
                </a:solidFill>
                <a:latin typeface="微软雅黑"/>
                <a:cs typeface="微软雅黑"/>
              </a:rPr>
              <a:t>主要产品类型及生产工艺流程</a:t>
            </a:r>
            <a:endParaRPr sz="30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482091" y="4861534"/>
            <a:ext cx="810260" cy="810260"/>
            <a:chOff x="4482091" y="4861534"/>
            <a:chExt cx="810260" cy="810260"/>
          </a:xfrm>
        </p:grpSpPr>
        <p:sp>
          <p:nvSpPr>
            <p:cNvPr id="3" name="object 3"/>
            <p:cNvSpPr/>
            <p:nvPr/>
          </p:nvSpPr>
          <p:spPr>
            <a:xfrm>
              <a:off x="4482091" y="4861534"/>
              <a:ext cx="810260" cy="810260"/>
            </a:xfrm>
            <a:custGeom>
              <a:rect l="l" t="t" r="r" b="b"/>
              <a:pathLst>
                <a:path w="810260" h="810260">
                  <a:moveTo>
                    <a:pt x="810236" y="405118"/>
                  </a:moveTo>
                  <a:lnTo>
                    <a:pt x="0" y="405118"/>
                  </a:lnTo>
                  <a:lnTo>
                    <a:pt x="2726" y="357872"/>
                  </a:lnTo>
                  <a:lnTo>
                    <a:pt x="10700" y="312227"/>
                  </a:lnTo>
                  <a:lnTo>
                    <a:pt x="23619" y="268488"/>
                  </a:lnTo>
                  <a:lnTo>
                    <a:pt x="41178" y="226957"/>
                  </a:lnTo>
                  <a:lnTo>
                    <a:pt x="63073" y="187938"/>
                  </a:lnTo>
                  <a:lnTo>
                    <a:pt x="89001" y="151736"/>
                  </a:lnTo>
                  <a:lnTo>
                    <a:pt x="118658" y="118655"/>
                  </a:lnTo>
                  <a:lnTo>
                    <a:pt x="151739" y="88999"/>
                  </a:lnTo>
                  <a:lnTo>
                    <a:pt x="187941" y="63071"/>
                  </a:lnTo>
                  <a:lnTo>
                    <a:pt x="226960" y="41176"/>
                  </a:lnTo>
                  <a:lnTo>
                    <a:pt x="268491" y="23617"/>
                  </a:lnTo>
                  <a:lnTo>
                    <a:pt x="312232" y="10699"/>
                  </a:lnTo>
                  <a:lnTo>
                    <a:pt x="357882" y="2725"/>
                  </a:lnTo>
                  <a:lnTo>
                    <a:pt x="405118" y="0"/>
                  </a:lnTo>
                  <a:lnTo>
                    <a:pt x="452365" y="2725"/>
                  </a:lnTo>
                  <a:lnTo>
                    <a:pt x="498009" y="10699"/>
                  </a:lnTo>
                  <a:lnTo>
                    <a:pt x="541749" y="23618"/>
                  </a:lnTo>
                  <a:lnTo>
                    <a:pt x="583279" y="41177"/>
                  </a:lnTo>
                  <a:lnTo>
                    <a:pt x="622297" y="63072"/>
                  </a:lnTo>
                  <a:lnTo>
                    <a:pt x="658499" y="89000"/>
                  </a:lnTo>
                  <a:lnTo>
                    <a:pt x="691580" y="118657"/>
                  </a:lnTo>
                  <a:lnTo>
                    <a:pt x="721236" y="151738"/>
                  </a:lnTo>
                  <a:lnTo>
                    <a:pt x="747164" y="187939"/>
                  </a:lnTo>
                  <a:lnTo>
                    <a:pt x="769059" y="226958"/>
                  </a:lnTo>
                  <a:lnTo>
                    <a:pt x="786618" y="268489"/>
                  </a:lnTo>
                  <a:lnTo>
                    <a:pt x="799536" y="312228"/>
                  </a:lnTo>
                  <a:lnTo>
                    <a:pt x="807510" y="357873"/>
                  </a:lnTo>
                  <a:lnTo>
                    <a:pt x="810236" y="405118"/>
                  </a:lnTo>
                  <a:close/>
                </a:path>
                <a:path w="810260" h="810260">
                  <a:moveTo>
                    <a:pt x="405118" y="810236"/>
                  </a:moveTo>
                  <a:lnTo>
                    <a:pt x="357872" y="807510"/>
                  </a:lnTo>
                  <a:lnTo>
                    <a:pt x="312228" y="799536"/>
                  </a:lnTo>
                  <a:lnTo>
                    <a:pt x="268488" y="786618"/>
                  </a:lnTo>
                  <a:lnTo>
                    <a:pt x="226957" y="769059"/>
                  </a:lnTo>
                  <a:lnTo>
                    <a:pt x="187939" y="747164"/>
                  </a:lnTo>
                  <a:lnTo>
                    <a:pt x="151737" y="721236"/>
                  </a:lnTo>
                  <a:lnTo>
                    <a:pt x="118656" y="691579"/>
                  </a:lnTo>
                  <a:lnTo>
                    <a:pt x="88999" y="658498"/>
                  </a:lnTo>
                  <a:lnTo>
                    <a:pt x="63072" y="622297"/>
                  </a:lnTo>
                  <a:lnTo>
                    <a:pt x="41176" y="583278"/>
                  </a:lnTo>
                  <a:lnTo>
                    <a:pt x="23617" y="541747"/>
                  </a:lnTo>
                  <a:lnTo>
                    <a:pt x="10699" y="498007"/>
                  </a:lnTo>
                  <a:lnTo>
                    <a:pt x="2725" y="452363"/>
                  </a:lnTo>
                  <a:lnTo>
                    <a:pt x="0" y="405118"/>
                  </a:lnTo>
                  <a:lnTo>
                    <a:pt x="810236" y="405118"/>
                  </a:lnTo>
                  <a:lnTo>
                    <a:pt x="807510" y="452363"/>
                  </a:lnTo>
                  <a:lnTo>
                    <a:pt x="799536" y="498008"/>
                  </a:lnTo>
                  <a:lnTo>
                    <a:pt x="786618" y="541747"/>
                  </a:lnTo>
                  <a:lnTo>
                    <a:pt x="769059" y="583278"/>
                  </a:lnTo>
                  <a:lnTo>
                    <a:pt x="747163" y="622297"/>
                  </a:lnTo>
                  <a:lnTo>
                    <a:pt x="721236" y="658498"/>
                  </a:lnTo>
                  <a:lnTo>
                    <a:pt x="691579" y="691579"/>
                  </a:lnTo>
                  <a:lnTo>
                    <a:pt x="658498" y="721236"/>
                  </a:lnTo>
                  <a:lnTo>
                    <a:pt x="622296" y="747164"/>
                  </a:lnTo>
                  <a:lnTo>
                    <a:pt x="583278" y="769059"/>
                  </a:lnTo>
                  <a:lnTo>
                    <a:pt x="541747" y="786618"/>
                  </a:lnTo>
                  <a:lnTo>
                    <a:pt x="498007" y="799536"/>
                  </a:lnTo>
                  <a:lnTo>
                    <a:pt x="452363" y="807510"/>
                  </a:lnTo>
                  <a:lnTo>
                    <a:pt x="405118" y="810236"/>
                  </a:lnTo>
                  <a:close/>
                </a:path>
              </a:pathLst>
            </a:custGeom>
            <a:solidFill>
              <a:srgbClr val="FFA744"/>
            </a:solidFill>
          </p:spPr>
          <p:txBody>
            <a:bodyPr wrap="square" lIns="0" tIns="0" rIns="0" bIns="0" rtlCol="0"/>
            <a:lstStyle/>
            <a:p/>
          </p:txBody>
        </p:sp>
        <p:sp>
          <p:nvSpPr>
            <p:cNvPr id="4" name="object 4"/>
            <p:cNvSpPr/>
            <p:nvPr/>
          </p:nvSpPr>
          <p:spPr>
            <a:xfrm>
              <a:off x="4673181" y="5051049"/>
              <a:ext cx="428625" cy="431800"/>
            </a:xfrm>
            <a:custGeom>
              <a:rect l="l" t="t" r="r" b="b"/>
              <a:pathLst>
                <a:path w="428625" h="431800">
                  <a:moveTo>
                    <a:pt x="213163" y="431208"/>
                  </a:moveTo>
                  <a:lnTo>
                    <a:pt x="165464" y="424708"/>
                  </a:lnTo>
                  <a:lnTo>
                    <a:pt x="124781" y="410409"/>
                  </a:lnTo>
                  <a:lnTo>
                    <a:pt x="96455" y="396109"/>
                  </a:lnTo>
                  <a:lnTo>
                    <a:pt x="85826" y="389609"/>
                  </a:lnTo>
                  <a:lnTo>
                    <a:pt x="95060" y="379597"/>
                  </a:lnTo>
                  <a:lnTo>
                    <a:pt x="115375" y="348410"/>
                  </a:lnTo>
                  <a:lnTo>
                    <a:pt x="135690" y="294321"/>
                  </a:lnTo>
                  <a:lnTo>
                    <a:pt x="144924" y="215603"/>
                  </a:lnTo>
                  <a:lnTo>
                    <a:pt x="135749" y="134975"/>
                  </a:lnTo>
                  <a:lnTo>
                    <a:pt x="115565" y="81005"/>
                  </a:lnTo>
                  <a:lnTo>
                    <a:pt x="95381" y="50767"/>
                  </a:lnTo>
                  <a:lnTo>
                    <a:pt x="86206" y="41338"/>
                  </a:lnTo>
                  <a:lnTo>
                    <a:pt x="95404" y="34849"/>
                  </a:lnTo>
                  <a:lnTo>
                    <a:pt x="121222" y="20651"/>
                  </a:lnTo>
                  <a:lnTo>
                    <a:pt x="161295" y="6453"/>
                  </a:lnTo>
                  <a:lnTo>
                    <a:pt x="213163" y="0"/>
                  </a:lnTo>
                  <a:lnTo>
                    <a:pt x="265087" y="6459"/>
                  </a:lnTo>
                  <a:lnTo>
                    <a:pt x="305175" y="20669"/>
                  </a:lnTo>
                  <a:lnTo>
                    <a:pt x="331001" y="34879"/>
                  </a:lnTo>
                  <a:lnTo>
                    <a:pt x="340102" y="41303"/>
                  </a:lnTo>
                  <a:lnTo>
                    <a:pt x="331089" y="52844"/>
                  </a:lnTo>
                  <a:lnTo>
                    <a:pt x="311262" y="86602"/>
                  </a:lnTo>
                  <a:lnTo>
                    <a:pt x="291434" y="141287"/>
                  </a:lnTo>
                  <a:lnTo>
                    <a:pt x="282422" y="215603"/>
                  </a:lnTo>
                  <a:lnTo>
                    <a:pt x="291442" y="293509"/>
                  </a:lnTo>
                  <a:lnTo>
                    <a:pt x="311287" y="347770"/>
                  </a:lnTo>
                  <a:lnTo>
                    <a:pt x="331133" y="379505"/>
                  </a:lnTo>
                  <a:lnTo>
                    <a:pt x="340153" y="389835"/>
                  </a:lnTo>
                  <a:lnTo>
                    <a:pt x="329797" y="396299"/>
                  </a:lnTo>
                  <a:lnTo>
                    <a:pt x="301955" y="410521"/>
                  </a:lnTo>
                  <a:lnTo>
                    <a:pt x="261465" y="424743"/>
                  </a:lnTo>
                  <a:lnTo>
                    <a:pt x="213163" y="431208"/>
                  </a:lnTo>
                  <a:close/>
                </a:path>
                <a:path w="428625" h="431800">
                  <a:moveTo>
                    <a:pt x="72514" y="375415"/>
                  </a:moveTo>
                  <a:lnTo>
                    <a:pt x="61181" y="367411"/>
                  </a:lnTo>
                  <a:lnTo>
                    <a:pt x="36253" y="340814"/>
                  </a:lnTo>
                  <a:lnTo>
                    <a:pt x="11329" y="291746"/>
                  </a:lnTo>
                  <a:lnTo>
                    <a:pt x="0" y="216330"/>
                  </a:lnTo>
                  <a:lnTo>
                    <a:pt x="11205" y="140197"/>
                  </a:lnTo>
                  <a:lnTo>
                    <a:pt x="35859" y="89584"/>
                  </a:lnTo>
                  <a:lnTo>
                    <a:pt x="60512" y="61448"/>
                  </a:lnTo>
                  <a:lnTo>
                    <a:pt x="71718" y="52746"/>
                  </a:lnTo>
                  <a:lnTo>
                    <a:pt x="80100" y="61448"/>
                  </a:lnTo>
                  <a:lnTo>
                    <a:pt x="98540" y="89584"/>
                  </a:lnTo>
                  <a:lnTo>
                    <a:pt x="116981" y="140197"/>
                  </a:lnTo>
                  <a:lnTo>
                    <a:pt x="125363" y="216330"/>
                  </a:lnTo>
                  <a:lnTo>
                    <a:pt x="117103" y="291753"/>
                  </a:lnTo>
                  <a:lnTo>
                    <a:pt x="98934" y="340820"/>
                  </a:lnTo>
                  <a:lnTo>
                    <a:pt x="80769" y="367413"/>
                  </a:lnTo>
                  <a:lnTo>
                    <a:pt x="72514" y="375415"/>
                  </a:lnTo>
                  <a:close/>
                </a:path>
                <a:path w="428625" h="431800">
                  <a:moveTo>
                    <a:pt x="353794" y="375415"/>
                  </a:moveTo>
                  <a:lnTo>
                    <a:pt x="345540" y="367411"/>
                  </a:lnTo>
                  <a:lnTo>
                    <a:pt x="327384" y="340814"/>
                  </a:lnTo>
                  <a:lnTo>
                    <a:pt x="309231" y="291746"/>
                  </a:lnTo>
                  <a:lnTo>
                    <a:pt x="300979" y="216330"/>
                  </a:lnTo>
                  <a:lnTo>
                    <a:pt x="309359" y="140703"/>
                  </a:lnTo>
                  <a:lnTo>
                    <a:pt x="327794" y="91203"/>
                  </a:lnTo>
                  <a:lnTo>
                    <a:pt x="346229" y="64179"/>
                  </a:lnTo>
                  <a:lnTo>
                    <a:pt x="354608" y="55982"/>
                  </a:lnTo>
                  <a:lnTo>
                    <a:pt x="366082" y="64179"/>
                  </a:lnTo>
                  <a:lnTo>
                    <a:pt x="391324" y="91203"/>
                  </a:lnTo>
                  <a:lnTo>
                    <a:pt x="416566" y="140703"/>
                  </a:lnTo>
                  <a:lnTo>
                    <a:pt x="428040" y="216330"/>
                  </a:lnTo>
                  <a:lnTo>
                    <a:pt x="416436" y="291753"/>
                  </a:lnTo>
                  <a:lnTo>
                    <a:pt x="390911" y="340820"/>
                  </a:lnTo>
                  <a:lnTo>
                    <a:pt x="365392" y="367413"/>
                  </a:lnTo>
                  <a:lnTo>
                    <a:pt x="353794" y="375415"/>
                  </a:lnTo>
                  <a:close/>
                </a:path>
              </a:pathLst>
            </a:custGeom>
            <a:solidFill>
              <a:srgbClr val="FFFFFF"/>
            </a:solidFill>
          </p:spPr>
          <p:txBody>
            <a:bodyPr wrap="square" lIns="0" tIns="0" rIns="0" bIns="0" rtlCol="0"/>
            <a:lstStyle/>
            <a:p/>
          </p:txBody>
        </p:sp>
      </p:grpSp>
      <p:sp>
        <p:nvSpPr>
          <p:cNvPr id="5" name="object 5"/>
          <p:cNvSpPr txBox="1"/>
          <p:nvPr/>
        </p:nvSpPr>
        <p:spPr>
          <a:xfrm>
            <a:off x="5760842" y="1445928"/>
            <a:ext cx="5549900" cy="438277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6C1A"/>
                </a:solidFill>
                <a:latin typeface="微软雅黑"/>
                <a:cs typeface="微软雅黑"/>
              </a:rPr>
              <a:t>新型催化剂的开发与应</a:t>
            </a:r>
            <a:r>
              <a:rPr sz="2300" b="1" spc="-50">
                <a:solidFill>
                  <a:srgbClr val="FF6C1A"/>
                </a:solidFill>
                <a:latin typeface="微软雅黑"/>
                <a:cs typeface="微软雅黑"/>
              </a:rPr>
              <a:t>用</a:t>
            </a:r>
            <a:endParaRPr sz="2300">
              <a:latin typeface="微软雅黑"/>
              <a:cs typeface="微软雅黑"/>
            </a:endParaRPr>
          </a:p>
          <a:p>
            <a:pPr marL="12700" marR="5080">
              <a:lnSpc>
                <a:spcPct val="120000"/>
              </a:lnSpc>
              <a:spcBef>
                <a:spcPts val="1205"/>
              </a:spcBef>
            </a:pPr>
            <a:r>
              <a:rPr sz="1500" spc="-5">
                <a:latin typeface="微软雅黑"/>
                <a:cs typeface="微软雅黑"/>
              </a:rPr>
              <a:t>通过研发高效、环保的催化剂，提高化学反应的效率和选择性，降低能耗和废弃物排放。</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sz="2300" b="1">
                <a:solidFill>
                  <a:srgbClr val="FF6C1A"/>
                </a:solidFill>
                <a:latin typeface="微软雅黑"/>
                <a:cs typeface="微软雅黑"/>
              </a:rPr>
              <a:t>智能制造技术的引</a:t>
            </a:r>
            <a:r>
              <a:rPr sz="2300" b="1" spc="-50">
                <a:solidFill>
                  <a:srgbClr val="FF6C1A"/>
                </a:solidFill>
                <a:latin typeface="微软雅黑"/>
                <a:cs typeface="微软雅黑"/>
              </a:rPr>
              <a:t>入</a:t>
            </a:r>
            <a:endParaRPr sz="2300">
              <a:latin typeface="微软雅黑"/>
              <a:cs typeface="微软雅黑"/>
            </a:endParaRPr>
          </a:p>
          <a:p>
            <a:pPr marL="12700" marR="5080">
              <a:lnSpc>
                <a:spcPct val="120000"/>
              </a:lnSpc>
              <a:spcBef>
                <a:spcPts val="1210"/>
              </a:spcBef>
            </a:pPr>
            <a:r>
              <a:rPr sz="1500" spc="-5">
                <a:latin typeface="微软雅黑"/>
                <a:cs typeface="微软雅黑"/>
              </a:rPr>
              <a:t>运用大数据、人工智能等技术手段，实现生产过程的自动化、智能化和优化控制，提高生产效率和产品质量。</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sz="2300" b="1">
                <a:solidFill>
                  <a:srgbClr val="FF6C1A"/>
                </a:solidFill>
                <a:latin typeface="微软雅黑"/>
                <a:cs typeface="微软雅黑"/>
              </a:rPr>
              <a:t>绿色化工技术的推</a:t>
            </a:r>
            <a:r>
              <a:rPr sz="2300" b="1" spc="-50">
                <a:solidFill>
                  <a:srgbClr val="FF6C1A"/>
                </a:solidFill>
                <a:latin typeface="微软雅黑"/>
                <a:cs typeface="微软雅黑"/>
              </a:rPr>
              <a:t>广</a:t>
            </a:r>
            <a:endParaRPr sz="2300">
              <a:latin typeface="微软雅黑"/>
              <a:cs typeface="微软雅黑"/>
            </a:endParaRPr>
          </a:p>
          <a:p>
            <a:pPr marL="12700" marR="5080">
              <a:lnSpc>
                <a:spcPct val="120000"/>
              </a:lnSpc>
              <a:spcBef>
                <a:spcPts val="1210"/>
              </a:spcBef>
            </a:pPr>
            <a:r>
              <a:rPr sz="1500" spc="-5">
                <a:latin typeface="微软雅黑"/>
                <a:cs typeface="微软雅黑"/>
              </a:rPr>
              <a:t>采用环保的原料、生产工艺和废弃物处理技术，降低化工生产对环境的负面影响，推动化工行业可持续发展。</a:t>
            </a:r>
            <a:endParaRPr sz="1500">
              <a:latin typeface="微软雅黑"/>
              <a:cs typeface="微软雅黑"/>
            </a:endParaRPr>
          </a:p>
        </p:txBody>
      </p:sp>
      <p:grpSp>
        <p:nvGrpSpPr>
          <p:cNvPr id="6" name="object 6"/>
          <p:cNvGrpSpPr/>
          <p:nvPr/>
        </p:nvGrpSpPr>
        <p:grpSpPr>
          <a:xfrm>
            <a:off x="4482092" y="1560134"/>
            <a:ext cx="810260" cy="810260"/>
            <a:chOff x="4482092" y="1560134"/>
            <a:chExt cx="810260" cy="810260"/>
          </a:xfrm>
        </p:grpSpPr>
        <p:sp>
          <p:nvSpPr>
            <p:cNvPr id="7" name="object 7"/>
            <p:cNvSpPr/>
            <p:nvPr/>
          </p:nvSpPr>
          <p:spPr>
            <a:xfrm>
              <a:off x="4482092" y="1560134"/>
              <a:ext cx="810260" cy="810260"/>
            </a:xfrm>
            <a:custGeom>
              <a:rect l="l" t="t" r="r" b="b"/>
              <a:pathLst>
                <a:path w="810260" h="810260">
                  <a:moveTo>
                    <a:pt x="405117" y="810236"/>
                  </a:moveTo>
                  <a:lnTo>
                    <a:pt x="357871" y="807510"/>
                  </a:lnTo>
                  <a:lnTo>
                    <a:pt x="312227" y="799536"/>
                  </a:lnTo>
                  <a:lnTo>
                    <a:pt x="268487" y="786618"/>
                  </a:lnTo>
                  <a:lnTo>
                    <a:pt x="226956" y="769059"/>
                  </a:lnTo>
                  <a:lnTo>
                    <a:pt x="187938" y="747164"/>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8"/>
                  </a:lnTo>
                  <a:lnTo>
                    <a:pt x="41176" y="226957"/>
                  </a:lnTo>
                  <a:lnTo>
                    <a:pt x="63072" y="187938"/>
                  </a:lnTo>
                  <a:lnTo>
                    <a:pt x="89000" y="151737"/>
                  </a:lnTo>
                  <a:lnTo>
                    <a:pt x="118656" y="118655"/>
                  </a:lnTo>
                  <a:lnTo>
                    <a:pt x="151737" y="88999"/>
                  </a:lnTo>
                  <a:lnTo>
                    <a:pt x="187939" y="63071"/>
                  </a:lnTo>
                  <a:lnTo>
                    <a:pt x="226957" y="41176"/>
                  </a:lnTo>
                  <a:lnTo>
                    <a:pt x="268488" y="23617"/>
                  </a:lnTo>
                  <a:lnTo>
                    <a:pt x="312228" y="10699"/>
                  </a:lnTo>
                  <a:lnTo>
                    <a:pt x="357872" y="2725"/>
                  </a:lnTo>
                  <a:lnTo>
                    <a:pt x="405117" y="0"/>
                  </a:lnTo>
                  <a:lnTo>
                    <a:pt x="452362" y="2725"/>
                  </a:lnTo>
                  <a:lnTo>
                    <a:pt x="498006" y="10699"/>
                  </a:lnTo>
                  <a:lnTo>
                    <a:pt x="541746" y="23617"/>
                  </a:lnTo>
                  <a:lnTo>
                    <a:pt x="583277" y="41176"/>
                  </a:lnTo>
                  <a:lnTo>
                    <a:pt x="622296" y="63072"/>
                  </a:lnTo>
                  <a:lnTo>
                    <a:pt x="658497"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8"/>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6" y="799536"/>
                  </a:lnTo>
                  <a:lnTo>
                    <a:pt x="452362" y="807510"/>
                  </a:lnTo>
                  <a:lnTo>
                    <a:pt x="405117" y="810236"/>
                  </a:lnTo>
                  <a:close/>
                </a:path>
              </a:pathLst>
            </a:custGeom>
            <a:solidFill>
              <a:srgbClr val="FF9000"/>
            </a:solidFill>
          </p:spPr>
          <p:txBody>
            <a:bodyPr wrap="square" lIns="0" tIns="0" rIns="0" bIns="0" rtlCol="0"/>
            <a:lstStyle/>
            <a:p/>
          </p:txBody>
        </p:sp>
        <p:sp>
          <p:nvSpPr>
            <p:cNvPr id="8" name="object 8"/>
            <p:cNvSpPr/>
            <p:nvPr/>
          </p:nvSpPr>
          <p:spPr>
            <a:xfrm>
              <a:off x="4696603" y="1793308"/>
              <a:ext cx="345440" cy="344805"/>
            </a:xfrm>
            <a:custGeom>
              <a:rect l="l" t="t" r="r" b="b"/>
              <a:pathLst>
                <a:path w="345439" h="344805">
                  <a:moveTo>
                    <a:pt x="30526" y="176678"/>
                  </a:moveTo>
                  <a:lnTo>
                    <a:pt x="18221" y="161290"/>
                  </a:lnTo>
                  <a:lnTo>
                    <a:pt x="8565" y="143463"/>
                  </a:lnTo>
                  <a:lnTo>
                    <a:pt x="2258" y="123901"/>
                  </a:lnTo>
                  <a:lnTo>
                    <a:pt x="0" y="103304"/>
                  </a:lnTo>
                  <a:lnTo>
                    <a:pt x="8099" y="63095"/>
                  </a:lnTo>
                  <a:lnTo>
                    <a:pt x="30185" y="30259"/>
                  </a:lnTo>
                  <a:lnTo>
                    <a:pt x="62941" y="8118"/>
                  </a:lnTo>
                  <a:lnTo>
                    <a:pt x="103051" y="0"/>
                  </a:lnTo>
                  <a:lnTo>
                    <a:pt x="123780" y="2229"/>
                  </a:lnTo>
                  <a:lnTo>
                    <a:pt x="143326" y="8511"/>
                  </a:lnTo>
                  <a:lnTo>
                    <a:pt x="161081" y="18231"/>
                  </a:lnTo>
                  <a:lnTo>
                    <a:pt x="176439" y="30778"/>
                  </a:lnTo>
                  <a:lnTo>
                    <a:pt x="30526" y="176678"/>
                  </a:lnTo>
                  <a:close/>
                </a:path>
                <a:path w="345439" h="344805">
                  <a:moveTo>
                    <a:pt x="111671" y="206006"/>
                  </a:moveTo>
                  <a:lnTo>
                    <a:pt x="91240" y="205258"/>
                  </a:lnTo>
                  <a:lnTo>
                    <a:pt x="71227" y="200479"/>
                  </a:lnTo>
                  <a:lnTo>
                    <a:pt x="52387" y="191776"/>
                  </a:lnTo>
                  <a:lnTo>
                    <a:pt x="74533" y="170521"/>
                  </a:lnTo>
                  <a:lnTo>
                    <a:pt x="122267" y="122873"/>
                  </a:lnTo>
                  <a:lnTo>
                    <a:pt x="169756" y="74978"/>
                  </a:lnTo>
                  <a:lnTo>
                    <a:pt x="191168" y="52982"/>
                  </a:lnTo>
                  <a:lnTo>
                    <a:pt x="199897" y="72062"/>
                  </a:lnTo>
                  <a:lnTo>
                    <a:pt x="204458" y="92234"/>
                  </a:lnTo>
                  <a:lnTo>
                    <a:pt x="204850" y="112815"/>
                  </a:lnTo>
                  <a:lnTo>
                    <a:pt x="201074" y="133120"/>
                  </a:lnTo>
                  <a:lnTo>
                    <a:pt x="189983" y="143842"/>
                  </a:lnTo>
                  <a:lnTo>
                    <a:pt x="166139" y="167579"/>
                  </a:lnTo>
                  <a:lnTo>
                    <a:pt x="142436" y="191462"/>
                  </a:lnTo>
                  <a:lnTo>
                    <a:pt x="131765" y="202618"/>
                  </a:lnTo>
                  <a:lnTo>
                    <a:pt x="111671" y="206006"/>
                  </a:lnTo>
                  <a:close/>
                </a:path>
                <a:path w="345439" h="344805">
                  <a:moveTo>
                    <a:pt x="288173" y="323897"/>
                  </a:moveTo>
                  <a:lnTo>
                    <a:pt x="275457" y="322776"/>
                  </a:lnTo>
                  <a:lnTo>
                    <a:pt x="266202" y="318297"/>
                  </a:lnTo>
                  <a:lnTo>
                    <a:pt x="148649" y="220908"/>
                  </a:lnTo>
                  <a:lnTo>
                    <a:pt x="220301" y="149257"/>
                  </a:lnTo>
                  <a:lnTo>
                    <a:pt x="317146" y="267367"/>
                  </a:lnTo>
                  <a:lnTo>
                    <a:pt x="321474" y="276770"/>
                  </a:lnTo>
                  <a:lnTo>
                    <a:pt x="322809" y="289269"/>
                  </a:lnTo>
                  <a:lnTo>
                    <a:pt x="322569" y="300193"/>
                  </a:lnTo>
                  <a:lnTo>
                    <a:pt x="322174" y="304872"/>
                  </a:lnTo>
                  <a:lnTo>
                    <a:pt x="340084" y="322781"/>
                  </a:lnTo>
                  <a:lnTo>
                    <a:pt x="304264" y="322781"/>
                  </a:lnTo>
                  <a:lnTo>
                    <a:pt x="299420" y="323340"/>
                  </a:lnTo>
                  <a:lnTo>
                    <a:pt x="288173" y="323897"/>
                  </a:lnTo>
                  <a:close/>
                </a:path>
                <a:path w="345439" h="344805">
                  <a:moveTo>
                    <a:pt x="328329" y="344618"/>
                  </a:moveTo>
                  <a:lnTo>
                    <a:pt x="304264" y="322781"/>
                  </a:lnTo>
                  <a:lnTo>
                    <a:pt x="340084" y="322781"/>
                  </a:lnTo>
                  <a:lnTo>
                    <a:pt x="345125" y="327823"/>
                  </a:lnTo>
                  <a:lnTo>
                    <a:pt x="328329" y="344618"/>
                  </a:lnTo>
                  <a:close/>
                </a:path>
              </a:pathLst>
            </a:custGeom>
            <a:solidFill>
              <a:srgbClr val="FFFFFF"/>
            </a:solidFill>
          </p:spPr>
          <p:txBody>
            <a:bodyPr wrap="square" lIns="0" tIns="0" rIns="0" bIns="0" rtlCol="0"/>
            <a:lstStyle/>
            <a:p/>
          </p:txBody>
        </p:sp>
      </p:grpSp>
      <p:grpSp>
        <p:nvGrpSpPr>
          <p:cNvPr id="9" name="object 9"/>
          <p:cNvGrpSpPr/>
          <p:nvPr/>
        </p:nvGrpSpPr>
        <p:grpSpPr>
          <a:xfrm>
            <a:off x="4482092" y="3221071"/>
            <a:ext cx="810260" cy="810260"/>
            <a:chOff x="4482092" y="3221071"/>
            <a:chExt cx="810260" cy="810260"/>
          </a:xfrm>
        </p:grpSpPr>
        <p:sp>
          <p:nvSpPr>
            <p:cNvPr id="10" name="object 10"/>
            <p:cNvSpPr/>
            <p:nvPr/>
          </p:nvSpPr>
          <p:spPr>
            <a:xfrm>
              <a:off x="4482092" y="3221071"/>
              <a:ext cx="810260" cy="810260"/>
            </a:xfrm>
            <a:custGeom>
              <a:rect l="l" t="t" r="r" b="b"/>
              <a:pathLst>
                <a:path w="810260" h="810260">
                  <a:moveTo>
                    <a:pt x="405117" y="0"/>
                  </a:moveTo>
                  <a:close/>
                </a:path>
                <a:path w="810260" h="810260">
                  <a:moveTo>
                    <a:pt x="405117" y="810236"/>
                  </a:moveTo>
                  <a:lnTo>
                    <a:pt x="357872" y="807510"/>
                  </a:lnTo>
                  <a:lnTo>
                    <a:pt x="312227" y="799536"/>
                  </a:lnTo>
                  <a:lnTo>
                    <a:pt x="268487" y="786618"/>
                  </a:lnTo>
                  <a:lnTo>
                    <a:pt x="226956" y="769059"/>
                  </a:lnTo>
                  <a:lnTo>
                    <a:pt x="187938" y="747163"/>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7"/>
                  </a:lnTo>
                  <a:lnTo>
                    <a:pt x="41177" y="226956"/>
                  </a:lnTo>
                  <a:lnTo>
                    <a:pt x="63072" y="187938"/>
                  </a:lnTo>
                  <a:lnTo>
                    <a:pt x="89000" y="151736"/>
                  </a:lnTo>
                  <a:lnTo>
                    <a:pt x="118656" y="118655"/>
                  </a:lnTo>
                  <a:lnTo>
                    <a:pt x="151738" y="88999"/>
                  </a:lnTo>
                  <a:lnTo>
                    <a:pt x="187939" y="63071"/>
                  </a:lnTo>
                  <a:lnTo>
                    <a:pt x="226958" y="41176"/>
                  </a:lnTo>
                  <a:lnTo>
                    <a:pt x="268489" y="23617"/>
                  </a:lnTo>
                  <a:lnTo>
                    <a:pt x="312229" y="10699"/>
                  </a:lnTo>
                  <a:lnTo>
                    <a:pt x="357874" y="2725"/>
                  </a:lnTo>
                  <a:lnTo>
                    <a:pt x="405117" y="0"/>
                  </a:lnTo>
                  <a:lnTo>
                    <a:pt x="452362" y="2725"/>
                  </a:lnTo>
                  <a:lnTo>
                    <a:pt x="498007" y="10699"/>
                  </a:lnTo>
                  <a:lnTo>
                    <a:pt x="541747" y="23617"/>
                  </a:lnTo>
                  <a:lnTo>
                    <a:pt x="583278" y="41176"/>
                  </a:lnTo>
                  <a:lnTo>
                    <a:pt x="622296" y="63072"/>
                  </a:lnTo>
                  <a:lnTo>
                    <a:pt x="658498"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7"/>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7" y="799536"/>
                  </a:lnTo>
                  <a:lnTo>
                    <a:pt x="452362" y="807510"/>
                  </a:lnTo>
                  <a:lnTo>
                    <a:pt x="405117" y="810236"/>
                  </a:lnTo>
                  <a:close/>
                </a:path>
              </a:pathLst>
            </a:custGeom>
            <a:solidFill>
              <a:srgbClr val="FF6C1A"/>
            </a:solidFill>
          </p:spPr>
          <p:txBody>
            <a:bodyPr wrap="square" lIns="0" tIns="0" rIns="0" bIns="0" rtlCol="0"/>
            <a:lstStyle/>
            <a:p/>
          </p:txBody>
        </p:sp>
        <p:sp>
          <p:nvSpPr>
            <p:cNvPr id="11" name="object 11"/>
            <p:cNvSpPr/>
            <p:nvPr/>
          </p:nvSpPr>
          <p:spPr>
            <a:xfrm>
              <a:off x="4763536" y="3406733"/>
              <a:ext cx="276225" cy="424815"/>
            </a:xfrm>
            <a:custGeom>
              <a:rect l="l" t="t" r="r" b="b"/>
              <a:pathLst>
                <a:path w="276225" h="424814">
                  <a:moveTo>
                    <a:pt x="169711" y="84848"/>
                  </a:moveTo>
                  <a:lnTo>
                    <a:pt x="153199" y="81514"/>
                  </a:lnTo>
                  <a:lnTo>
                    <a:pt x="139714" y="72421"/>
                  </a:lnTo>
                  <a:lnTo>
                    <a:pt x="130621" y="58936"/>
                  </a:lnTo>
                  <a:lnTo>
                    <a:pt x="127287" y="42424"/>
                  </a:lnTo>
                  <a:lnTo>
                    <a:pt x="130621" y="25912"/>
                  </a:lnTo>
                  <a:lnTo>
                    <a:pt x="139714" y="12427"/>
                  </a:lnTo>
                  <a:lnTo>
                    <a:pt x="153199" y="3334"/>
                  </a:lnTo>
                  <a:lnTo>
                    <a:pt x="169711" y="0"/>
                  </a:lnTo>
                  <a:lnTo>
                    <a:pt x="186223" y="3334"/>
                  </a:lnTo>
                  <a:lnTo>
                    <a:pt x="199708" y="12427"/>
                  </a:lnTo>
                  <a:lnTo>
                    <a:pt x="208801" y="25912"/>
                  </a:lnTo>
                  <a:lnTo>
                    <a:pt x="212135" y="42424"/>
                  </a:lnTo>
                  <a:lnTo>
                    <a:pt x="208801" y="58936"/>
                  </a:lnTo>
                  <a:lnTo>
                    <a:pt x="199708" y="72421"/>
                  </a:lnTo>
                  <a:lnTo>
                    <a:pt x="186223" y="81514"/>
                  </a:lnTo>
                  <a:lnTo>
                    <a:pt x="169711" y="84848"/>
                  </a:lnTo>
                  <a:close/>
                </a:path>
                <a:path w="276225" h="424814">
                  <a:moveTo>
                    <a:pt x="42424" y="233348"/>
                  </a:moveTo>
                  <a:lnTo>
                    <a:pt x="0" y="233348"/>
                  </a:lnTo>
                  <a:lnTo>
                    <a:pt x="0" y="127287"/>
                  </a:lnTo>
                  <a:lnTo>
                    <a:pt x="87819" y="74679"/>
                  </a:lnTo>
                  <a:lnTo>
                    <a:pt x="92817" y="71936"/>
                  </a:lnTo>
                  <a:lnTo>
                    <a:pt x="98770" y="70318"/>
                  </a:lnTo>
                  <a:lnTo>
                    <a:pt x="112040" y="70318"/>
                  </a:lnTo>
                  <a:lnTo>
                    <a:pt x="152264" y="94434"/>
                  </a:lnTo>
                  <a:lnTo>
                    <a:pt x="181590" y="123880"/>
                  </a:lnTo>
                  <a:lnTo>
                    <a:pt x="183861" y="127287"/>
                  </a:lnTo>
                  <a:lnTo>
                    <a:pt x="84849" y="127287"/>
                  </a:lnTo>
                  <a:lnTo>
                    <a:pt x="42452" y="148485"/>
                  </a:lnTo>
                  <a:lnTo>
                    <a:pt x="42424" y="233348"/>
                  </a:lnTo>
                  <a:close/>
                </a:path>
                <a:path w="276225" h="424814">
                  <a:moveTo>
                    <a:pt x="87634" y="74772"/>
                  </a:moveTo>
                  <a:lnTo>
                    <a:pt x="87804" y="74679"/>
                  </a:lnTo>
                  <a:lnTo>
                    <a:pt x="87634" y="74772"/>
                  </a:lnTo>
                  <a:close/>
                </a:path>
                <a:path w="276225" h="424814">
                  <a:moveTo>
                    <a:pt x="63636" y="424258"/>
                  </a:moveTo>
                  <a:lnTo>
                    <a:pt x="21212" y="424258"/>
                  </a:lnTo>
                  <a:lnTo>
                    <a:pt x="84849" y="127287"/>
                  </a:lnTo>
                  <a:lnTo>
                    <a:pt x="183861" y="127287"/>
                  </a:lnTo>
                  <a:lnTo>
                    <a:pt x="197994" y="148485"/>
                  </a:lnTo>
                  <a:lnTo>
                    <a:pt x="148499" y="148485"/>
                  </a:lnTo>
                  <a:lnTo>
                    <a:pt x="133636" y="197287"/>
                  </a:lnTo>
                  <a:lnTo>
                    <a:pt x="190910" y="254560"/>
                  </a:lnTo>
                  <a:lnTo>
                    <a:pt x="190910" y="261984"/>
                  </a:lnTo>
                  <a:lnTo>
                    <a:pt x="113485" y="261984"/>
                  </a:lnTo>
                  <a:lnTo>
                    <a:pt x="63636" y="424258"/>
                  </a:lnTo>
                  <a:close/>
                </a:path>
                <a:path w="276225" h="424814">
                  <a:moveTo>
                    <a:pt x="275772" y="212121"/>
                  </a:moveTo>
                  <a:lnTo>
                    <a:pt x="212347" y="212121"/>
                  </a:lnTo>
                  <a:lnTo>
                    <a:pt x="203057" y="210739"/>
                  </a:lnTo>
                  <a:lnTo>
                    <a:pt x="193707" y="206951"/>
                  </a:lnTo>
                  <a:lnTo>
                    <a:pt x="185352" y="201293"/>
                  </a:lnTo>
                  <a:lnTo>
                    <a:pt x="179045" y="194303"/>
                  </a:lnTo>
                  <a:lnTo>
                    <a:pt x="148499" y="148485"/>
                  </a:lnTo>
                  <a:lnTo>
                    <a:pt x="197994" y="148485"/>
                  </a:lnTo>
                  <a:lnTo>
                    <a:pt x="212135" y="169697"/>
                  </a:lnTo>
                  <a:lnTo>
                    <a:pt x="275772" y="169697"/>
                  </a:lnTo>
                  <a:lnTo>
                    <a:pt x="275772" y="212121"/>
                  </a:lnTo>
                  <a:close/>
                </a:path>
                <a:path w="276225" h="424814">
                  <a:moveTo>
                    <a:pt x="190910" y="424258"/>
                  </a:moveTo>
                  <a:lnTo>
                    <a:pt x="148485" y="424258"/>
                  </a:lnTo>
                  <a:lnTo>
                    <a:pt x="148485" y="296984"/>
                  </a:lnTo>
                  <a:lnTo>
                    <a:pt x="113485" y="261984"/>
                  </a:lnTo>
                  <a:lnTo>
                    <a:pt x="190910" y="261984"/>
                  </a:lnTo>
                  <a:lnTo>
                    <a:pt x="190910" y="424258"/>
                  </a:lnTo>
                  <a:close/>
                </a:path>
              </a:pathLst>
            </a:custGeom>
            <a:solidFill>
              <a:srgbClr val="FFFFFF"/>
            </a:solidFill>
          </p:spPr>
          <p:txBody>
            <a:bodyPr wrap="square" lIns="0" tIns="0" rIns="0" bIns="0" rtlCol="0"/>
            <a:lstStyle/>
            <a:p/>
          </p:txBody>
        </p:sp>
      </p:grpSp>
      <p:grpSp>
        <p:nvGrpSpPr>
          <p:cNvPr id="12" name="object 12"/>
          <p:cNvGrpSpPr/>
          <p:nvPr/>
        </p:nvGrpSpPr>
        <p:grpSpPr>
          <a:xfrm>
            <a:off x="932439" y="2491844"/>
            <a:ext cx="2724785" cy="2423795"/>
            <a:chOff x="932439" y="2491844"/>
            <a:chExt cx="2724785" cy="2423795"/>
          </a:xfrm>
        </p:grpSpPr>
        <p:sp>
          <p:nvSpPr>
            <p:cNvPr id="13" name="object 13"/>
            <p:cNvSpPr/>
            <p:nvPr/>
          </p:nvSpPr>
          <p:spPr>
            <a:xfrm>
              <a:off x="970539" y="2529944"/>
              <a:ext cx="2648585" cy="2347595"/>
            </a:xfrm>
            <a:custGeom>
              <a:rect l="l" t="t" r="r" b="b"/>
              <a:pathLst>
                <a:path w="2648585" h="2347595">
                  <a:moveTo>
                    <a:pt x="1986430" y="2347183"/>
                  </a:moveTo>
                  <a:lnTo>
                    <a:pt x="662143" y="2347183"/>
                  </a:lnTo>
                  <a:lnTo>
                    <a:pt x="0" y="1173591"/>
                  </a:lnTo>
                  <a:lnTo>
                    <a:pt x="662143" y="0"/>
                  </a:lnTo>
                  <a:lnTo>
                    <a:pt x="1986430" y="0"/>
                  </a:lnTo>
                  <a:lnTo>
                    <a:pt x="2648573" y="1173591"/>
                  </a:lnTo>
                  <a:lnTo>
                    <a:pt x="1986430" y="2347183"/>
                  </a:lnTo>
                  <a:close/>
                </a:path>
              </a:pathLst>
            </a:custGeom>
            <a:solidFill>
              <a:srgbClr val="FFFBEF"/>
            </a:solidFill>
          </p:spPr>
          <p:txBody>
            <a:bodyPr wrap="square" lIns="0" tIns="0" rIns="0" bIns="0" rtlCol="0"/>
            <a:lstStyle/>
            <a:p/>
          </p:txBody>
        </p:sp>
        <p:sp>
          <p:nvSpPr>
            <p:cNvPr id="14" name="object 14"/>
            <p:cNvSpPr/>
            <p:nvPr/>
          </p:nvSpPr>
          <p:spPr>
            <a:xfrm>
              <a:off x="970539" y="2529944"/>
              <a:ext cx="2648585" cy="2347595"/>
            </a:xfrm>
            <a:custGeom>
              <a:rect l="l" t="t" r="r" b="b"/>
              <a:pathLst>
                <a:path w="2648585" h="2347595">
                  <a:moveTo>
                    <a:pt x="0" y="1173591"/>
                  </a:moveTo>
                  <a:lnTo>
                    <a:pt x="662143" y="0"/>
                  </a:lnTo>
                  <a:lnTo>
                    <a:pt x="1986430" y="0"/>
                  </a:lnTo>
                  <a:lnTo>
                    <a:pt x="2648573" y="1173591"/>
                  </a:lnTo>
                  <a:lnTo>
                    <a:pt x="1986430" y="2347183"/>
                  </a:lnTo>
                  <a:lnTo>
                    <a:pt x="662143" y="2347183"/>
                  </a:lnTo>
                  <a:lnTo>
                    <a:pt x="0" y="1173591"/>
                  </a:lnTo>
                  <a:close/>
                </a:path>
              </a:pathLst>
            </a:custGeom>
            <a:ln w="76200">
              <a:solidFill>
                <a:srgbClr val="FF6C1A"/>
              </a:solidFill>
            </a:ln>
          </p:spPr>
          <p:txBody>
            <a:bodyPr wrap="square" lIns="0" tIns="0" rIns="0" bIns="0" rtlCol="0"/>
            <a:lstStyle/>
            <a:p/>
          </p:txBody>
        </p:sp>
        <p:sp>
          <p:nvSpPr>
            <p:cNvPr id="15" name="object 15"/>
            <p:cNvSpPr/>
            <p:nvPr/>
          </p:nvSpPr>
          <p:spPr>
            <a:xfrm>
              <a:off x="1655515" y="3001353"/>
              <a:ext cx="1278890" cy="1195705"/>
            </a:xfrm>
            <a:custGeom>
              <a:rect l="l" t="t" r="r" b="b"/>
              <a:pathLst>
                <a:path w="1278889" h="1195704">
                  <a:moveTo>
                    <a:pt x="1278621" y="478075"/>
                  </a:moveTo>
                  <a:lnTo>
                    <a:pt x="0" y="478075"/>
                  </a:lnTo>
                  <a:lnTo>
                    <a:pt x="0" y="358557"/>
                  </a:lnTo>
                  <a:lnTo>
                    <a:pt x="639310" y="0"/>
                  </a:lnTo>
                  <a:lnTo>
                    <a:pt x="1278621" y="358557"/>
                  </a:lnTo>
                  <a:lnTo>
                    <a:pt x="1278621" y="478075"/>
                  </a:lnTo>
                  <a:close/>
                </a:path>
                <a:path w="1278889" h="1195704">
                  <a:moveTo>
                    <a:pt x="1150759" y="1075671"/>
                  </a:moveTo>
                  <a:lnTo>
                    <a:pt x="127862" y="1075671"/>
                  </a:lnTo>
                  <a:lnTo>
                    <a:pt x="127862" y="478075"/>
                  </a:lnTo>
                  <a:lnTo>
                    <a:pt x="383586" y="478075"/>
                  </a:lnTo>
                  <a:lnTo>
                    <a:pt x="383586" y="956152"/>
                  </a:lnTo>
                  <a:lnTo>
                    <a:pt x="1150759" y="956152"/>
                  </a:lnTo>
                  <a:lnTo>
                    <a:pt x="1150759" y="1075671"/>
                  </a:lnTo>
                  <a:close/>
                </a:path>
                <a:path w="1278889" h="1195704">
                  <a:moveTo>
                    <a:pt x="767173" y="956152"/>
                  </a:moveTo>
                  <a:lnTo>
                    <a:pt x="511448" y="956152"/>
                  </a:lnTo>
                  <a:lnTo>
                    <a:pt x="511448" y="478075"/>
                  </a:lnTo>
                  <a:lnTo>
                    <a:pt x="767173" y="478075"/>
                  </a:lnTo>
                  <a:lnTo>
                    <a:pt x="767173" y="956152"/>
                  </a:lnTo>
                  <a:close/>
                </a:path>
                <a:path w="1278889" h="1195704">
                  <a:moveTo>
                    <a:pt x="1150759" y="956152"/>
                  </a:moveTo>
                  <a:lnTo>
                    <a:pt x="895035" y="956152"/>
                  </a:lnTo>
                  <a:lnTo>
                    <a:pt x="895035" y="478075"/>
                  </a:lnTo>
                  <a:lnTo>
                    <a:pt x="1150759" y="478075"/>
                  </a:lnTo>
                  <a:lnTo>
                    <a:pt x="1150759" y="956152"/>
                  </a:lnTo>
                  <a:close/>
                </a:path>
                <a:path w="1278889" h="1195704">
                  <a:moveTo>
                    <a:pt x="1278621" y="1195189"/>
                  </a:moveTo>
                  <a:lnTo>
                    <a:pt x="0" y="1195189"/>
                  </a:lnTo>
                  <a:lnTo>
                    <a:pt x="0" y="1075671"/>
                  </a:lnTo>
                  <a:lnTo>
                    <a:pt x="1278621" y="1075671"/>
                  </a:lnTo>
                  <a:lnTo>
                    <a:pt x="1278621" y="1195189"/>
                  </a:lnTo>
                  <a:close/>
                </a:path>
              </a:pathLst>
            </a:custGeom>
            <a:solidFill>
              <a:srgbClr val="FF6C1A"/>
            </a:solidFill>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3"/>
            <a:stretch>
              <a:fillRect/>
            </a:stretch>
          </p:blipFill>
          <p:spPr>
            <a:xfrm>
              <a:off x="575049" y="455516"/>
              <a:ext cx="78137" cy="7813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5740400" cy="4826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FF6C1A"/>
                </a:solidFill>
                <a:latin typeface="微软雅黑"/>
                <a:cs typeface="微软雅黑"/>
              </a:rPr>
              <a:t>技术创新在化工行业中的应用案例</a:t>
            </a:r>
            <a:endParaRPr sz="30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https://d.book118.com/138055000066006044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万得化工行业报告</vt:lpstr>
      <vt:lpstr>PowerPoint Presentation</vt:lpstr>
      <vt:lpstr>化工行业概述与发展趋势</vt:lpstr>
      <vt:lpstr>化工行业定义及分类</vt:lpstr>
      <vt:lpstr>全球与中国化工市场现状</vt:lpstr>
      <vt:lpstr>发展趋势与前景预测</vt:lpstr>
      <vt:lpstr>原材料供应与价格走势分析</vt:lpstr>
      <vt:lpstr>主要原材料种类及来源</vt:lpstr>
      <vt:lpstr>原材料价格波动因素剖析</vt:lpstr>
      <vt:lpstr>未来原材料市场展望</vt:lpstr>
      <vt:lpstr>产品生产与技术创新解读</vt:lpstr>
      <vt:lpstr>主要产品类型及生产工艺流程</vt:lpstr>
      <vt:lpstr>技术创新在化工行业中的应用案例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2024-09-24T15:57:17.056</cp:lastPrinted>
  <dcterms:created xsi:type="dcterms:W3CDTF">2024-09-24T07:57:17Z</dcterms:created>
  <dcterms:modified xsi:type="dcterms:W3CDTF">2024-09-24T07:57:18Z</dcterms:modified>
</cp:coreProperties>
</file>