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9AEC0-64FD-46A9-BFE6-9781B7E78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12B45-8BC3-44D1-BADF-D99F103E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866B4-669D-405C-B3DA-D78BF662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393CA-0296-4969-B823-7F679FE6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4B872D-8D3F-47B7-A9EA-3AC715C5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1AB86-B789-442C-BFC0-24A05C7F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55713-0BF5-4AAE-9D8A-EF0163C0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E31EA-2F5D-45A8-A2BB-32DBDB04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196A1-41D5-4B65-B16E-FC1869F1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E8B9-2802-45BB-857E-44C81406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04B7-00A1-4A60-AD4F-F708E192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5057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法中的违约责任\n## 1.合同法基本概念及违约责任概述\n### 1.1合同法的基本原则与调整范围\n### 1.2违约责任的定义与类型\n### 1.3违约责任在合同履行中的作用\n## 2.违约责任的构成要件\n### 2.1违约行为与合同义务的关联\n### 2.2违约责任的主体与客体\n### 2.3违约行为的主观与客观因素\n## 3.违约责任的承担方式\n### 3.1合同约定的违约责任承担方式\n### 3.2法定违约责任的承担方式\n### 3.3违约责任的免除与减轻\n## 4.违约责任与合同解除\n### 4.1违约行为与合同解除的关系\n### 4.2合同解除后的违约责任承担\n### 4.3合同解除的法定与约定条件\n## 5.违约责任与损害赔偿\n### 5.1违约责任的损害赔偿原则\n### 5.2损害赔偿的范围与计算方法\n### 5.3合同约定的损害赔偿与法定损害赔偿\n## 6.违约责任与违约金\n### 6.1违约金的性质与功能\n### 6.2违约金的种类与计算方法\n### 6.3违约金与损害赔偿的关系与协调\n## 7.特殊类型合同的违约责任\n### 7.1劳动合同中的违约责任\n### 7.2知识产权合同中的违约责任\n### 7.3国际商务合同中的违约责任\n## 8.违约责任的法律适用与争议解决\n### 8.1违约责任的法律适用原则\n### 8.2违约责任争议解决途径\n### 8.3违约责任诉讼与仲裁的程序与技巧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合同法中的违约责任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合同法基本概念及违约责任概述</a:t>
            </a:r>
            <a:endParaRPr/>
          </a:p>
        </p:txBody>
      </p:sp>
      <p:sp>
        <p:nvSpPr>
          <p:cNvPr id="1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合同法的基本原则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自愿原则：合同双方意思表示一致，自愿签订合同。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平等原则：合同双方地位平等，权利义务对等。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公平原则：合同双方在权利义务分配上公平合理。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诚实信用原则：合同双方诚实守信，遵守合同约定。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合同法的调整范围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合同的订立、变更、解除、终止及其效力。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合同的履行、担保、违约责任及其救济。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合同法的适用及解释。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合同法的基本原则与调整范围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违约责任的定义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违约责任是指合同当事人违反合同约定，应当承担的法律责任。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违约责任的类型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法定违约责任：依据法律规定，合同当事人应当承担的违约责任。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约定违约责任：依据合同约定，合同当事人应当承担的违约责任。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违约责任的竞合：法定违约责任和约定违约责任同时存在，当事人可以选择承担。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违约责任的定义与类型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违约责任对合同履行的保障</a:t>
                </a:r>
                <a:endParaRPr/>
              </a:p>
            </p:txBody>
          </p:sp>
          <p:sp>
            <p:nvSpPr>
              <p:cNvPr id="3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通过追究违约责任，促使合同当事人履行合同义务，实现合同目的。</a:t>
                </a:r>
                <a:endParaRPr/>
              </a:p>
            </p:txBody>
          </p:sp>
        </p:grpSp>
        <p:grpSp>
          <p:nvGrpSpPr>
            <p:cNvPr id="3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违约责任对合同权益的救济</a:t>
                </a:r>
                <a:endParaRPr/>
              </a:p>
            </p:txBody>
          </p:sp>
          <p:sp>
            <p:nvSpPr>
              <p:cNvPr id="3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当合同一方违约时，另一方可以通过追究违约责任，获得法律救济。</a:t>
                </a:r>
                <a:endParaRPr/>
              </a:p>
            </p:txBody>
          </p:sp>
        </p:grpSp>
        <p:grpSp>
          <p:nvGrpSpPr>
            <p:cNvPr id="3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违约责任对合同秩序的维护</a:t>
                </a:r>
                <a:endParaRPr/>
              </a:p>
            </p:txBody>
          </p:sp>
          <p:sp>
            <p:nvSpPr>
              <p:cNvPr id="3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违约责任的规定，有助于维护合同秩序，保障市场经济健康发展。</a:t>
                </a:r>
                <a:endParaRPr/>
              </a:p>
            </p:txBody>
          </p: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违约责任在合同履行中的作用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违约责任的构成要件</a:t>
            </a:r>
            <a:endParaRPr/>
          </a:p>
        </p:txBody>
      </p:sp>
      <p:sp>
        <p:nvSpPr>
          <p:cNvPr id="3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</a:t>
                </a:r>
                <a:endParaRPr/>
              </a:p>
            </p:txBody>
          </p:sp>
          <p:sp>
            <p:nvSpPr>
              <p:cNvPr id="3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违约行为是指合同当事人违反合同约定的行为。</a:t>
                </a:r>
                <a:endParaRPr/>
              </a:p>
            </p:txBody>
          </p:sp>
        </p:grpSp>
        <p:grpSp>
          <p:nvGrpSpPr>
            <p:cNvPr id="3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合同义务</a:t>
                </a:r>
                <a:endParaRPr/>
              </a:p>
            </p:txBody>
          </p:sp>
          <p:sp>
            <p:nvSpPr>
              <p:cNvPr id="3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合同义务是指合同当事人依据合同约定应当履行的义务。</a:t>
                </a:r>
                <a:endParaRPr/>
              </a:p>
            </p:txBody>
          </p:sp>
        </p:grpSp>
        <p:grpSp>
          <p:nvGrpSpPr>
            <p:cNvPr id="3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违约行为与合同义务的关联</a:t>
                </a:r>
                <a:endParaRPr/>
              </a:p>
            </p:txBody>
          </p:sp>
          <p:sp>
            <p:nvSpPr>
              <p:cNvPr id="3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违约行为是合同当事人违反合同义务的表现，合同义务是违约行为的基础。</a:t>
                </a:r>
                <a:endParaRPr/>
              </a:p>
            </p:txBody>
          </p:sp>
        </p:grpSp>
      </p:grpSp>
      <p:pic>
        <p:nvPicPr>
          <p:cNvPr id="3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违约行为与合同义务的关联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违约责任主体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违约责任主体是指违反合同约定的合同当事人。</a:t>
                </a:r>
                <a:endParaRPr/>
              </a:p>
            </p:txBody>
          </p:sp>
          <p:sp>
            <p:nvSpPr>
              <p:cNvPr id="3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违约责任客体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违约责任客体是指合同当事人的权益，包括财产权益和非财产权益。</a:t>
                </a:r>
                <a:endParaRPr/>
              </a:p>
            </p:txBody>
          </p:sp>
          <p:sp>
            <p:nvSpPr>
              <p:cNvPr id="3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违约责任的主体与客体关联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违约责任主体违反合同约定，侵犯违约责任客体的权益，应当承担违约责任。</a:t>
                </a:r>
                <a:endParaRPr/>
              </a:p>
            </p:txBody>
          </p:sp>
          <p:sp>
            <p:nvSpPr>
              <p:cNvPr id="3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违约责任的主体与客体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9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0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0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违约行为的主观因素是指合同当事人的故意或者过失。</a:t>
                </a:r>
                <a:endParaRPr/>
              </a:p>
            </p:txBody>
          </p:sp>
          <p:sp>
            <p:nvSpPr>
              <p:cNvPr id="4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违约行为的主观因素</a:t>
                </a:r>
                <a:endParaRPr/>
              </a:p>
            </p:txBody>
          </p:sp>
        </p:grpSp>
        <p:grpSp>
          <p:nvGrpSpPr>
            <p:cNvPr id="40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0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违约行为的客观因素是指合同当事人违反合同约定的客观表现。</a:t>
                </a:r>
                <a:endParaRPr/>
              </a:p>
            </p:txBody>
          </p:sp>
          <p:sp>
            <p:nvSpPr>
              <p:cNvPr id="40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违约行为的客观因素</a:t>
                </a:r>
                <a:endParaRPr/>
              </a:p>
            </p:txBody>
          </p:sp>
          <p:sp>
            <p:nvSpPr>
              <p:cNvPr id="40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0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违约行为的主观因素和客观因素共同构成违约行为，影响违约责任的承担。</a:t>
                </a:r>
                <a:endParaRPr/>
              </a:p>
            </p:txBody>
          </p:sp>
          <p:sp>
            <p:nvSpPr>
              <p:cNvPr id="41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违约行为的主观与客观因素关联</a:t>
                </a:r>
                <a:endParaRPr/>
              </a:p>
            </p:txBody>
          </p:sp>
          <p:sp>
            <p:nvSpPr>
              <p:cNvPr id="41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违约行为的主观与客观因素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违约责任的承担方式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合同约定的违约责任承担方式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合同约定违约责任承担方式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合同当事人可以在合同中约定违约责任的承担方式，如违约金、损害赔偿等。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合同约定违约责任承担方式的优点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可以根据合同具体情况，灵活约定违约责任承担方式，有利于合同履行。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法定违约责任的承担方式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法定违约责任承担方式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法定违约责任承担方式是指法律规定的违约责任的承担方式，如继续履行、赔偿损失等。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法定违约责任承担方式的优点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可以保障合同当事人的合法权益，维护合同秩序。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违约责任的免除是指合同当事人免除对方承担的违约责任。</a:t>
                </a:r>
                <a:endParaRPr/>
              </a:p>
            </p:txBody>
          </p:sp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违约责任的免除</a:t>
                </a:r>
                <a:endParaRPr/>
              </a:p>
            </p:txBody>
          </p:sp>
        </p:grpSp>
        <p:grpSp>
          <p:nvGrpSpPr>
            <p:cNvPr id="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违约责任的减轻是指合同当事人减轻对方承担的违约责任。</a:t>
                </a:r>
                <a:endParaRPr/>
              </a:p>
            </p:txBody>
          </p:sp>
          <p:sp>
            <p:nvSpPr>
              <p:cNvPr id="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违约责任的减轻</a:t>
                </a:r>
                <a:endParaRPr/>
              </a:p>
            </p:txBody>
          </p:sp>
        </p:grpSp>
        <p:grpSp>
          <p:nvGrpSpPr>
            <p:cNvPr id="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违约责任的免除与减轻需要合同当事人协商一致，或者符合法律规定的条件。</a:t>
                </a:r>
                <a:endParaRPr/>
              </a:p>
            </p:txBody>
          </p:sp>
          <p:sp>
            <p:nvSpPr>
              <p:cNvPr id="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违约责任的免除与减轻的条件</a:t>
                </a:r>
                <a:endParaRPr/>
              </a:p>
            </p:txBody>
          </p:sp>
        </p:grpSp>
      </p:grpSp>
      <p:pic>
        <p:nvPicPr>
          <p:cNvPr id="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违约责任的免除与减轻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违约责任与合同解除</a:t>
            </a:r>
            <a:endParaRPr/>
          </a:p>
        </p:txBody>
      </p:sp>
      <p:sp>
        <p:nvSpPr>
          <p:cNvPr id="5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违约行为是指合同当事人违反合同约定的行为。</a:t>
                </a:r>
                <a:endParaRPr/>
              </a:p>
            </p:txBody>
          </p:sp>
          <p:sp>
            <p:nvSpPr>
              <p:cNvPr id="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合同解除是指合同当事人依法终止合同的行为。</a:t>
                </a:r>
                <a:endParaRPr/>
              </a:p>
            </p:txBody>
          </p:sp>
          <p:sp>
            <p:nvSpPr>
              <p:cNvPr id="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违约行为与合同解除的关系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违约行为可能导致合同解除，合同解除后，违约责任仍需承担。</a:t>
                </a:r>
                <a:endParaRPr/>
              </a:p>
            </p:txBody>
          </p:sp>
          <p:sp>
            <p:nvSpPr>
              <p:cNvPr id="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违约行为与合同解除的关系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合同解除后的违约责任承担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合同解除后的违约责任承担原则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合同解除后，当事人应当根据合同约定或者法律规定承担违约责任。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合同解除后的违约责任承担方式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合同解除后的违约责任承担方式包括违约金、损害赔偿等。</a:t>
                </a:r>
                <a:endParaRPr/>
              </a:p>
            </p:txBody>
          </p:sp>
          <p:pic>
            <p:nvPicPr>
              <p:cNvPr id="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合同解除的法定条件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合同解除的法定条件是指法律规定的合同解除情形，如严重违约等。</a:t>
                </a:r>
                <a:endParaRPr/>
              </a:p>
            </p:txBody>
          </p:sp>
          <p:pic>
            <p:nvPicPr>
              <p:cNvPr id="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合同解除的约定条件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合同解除的约定条件是指合同当事人约定的合同解除情形，如一方提前解除合同等。</a:t>
                </a:r>
                <a:endParaRPr/>
              </a:p>
            </p:txBody>
          </p:sp>
          <p:pic>
            <p:nvPicPr>
              <p:cNvPr id="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合同解除的法定与约定条件关联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合同解除的法定条件与约定条件共同构成合同解除的情形，当事人可以选择适用。</a:t>
                </a:r>
                <a:endParaRPr/>
              </a:p>
            </p:txBody>
          </p:sp>
          <p:pic>
            <p:nvPicPr>
              <p:cNvPr id="1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合同解除的法定与约定条件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https://d.book118.com/138065057003006040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合同法中的违约责任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2024-09-18T02:31:48.256</cp:lastPrinted>
  <dcterms:created xsi:type="dcterms:W3CDTF">2024-09-17T18:31:48Z</dcterms:created>
  <dcterms:modified xsi:type="dcterms:W3CDTF">2024-09-17T18:31:50Z</dcterms:modified>
</cp:coreProperties>
</file>