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FD4B2-2696-4EA5-83A7-896D3F245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571F2A-368E-451E-889A-C7DE59479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E2B3F-62F1-4F15-8FE1-1EAAF51DB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401AB9-A014-4EC9-AE00-419421C4D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5AD574-E8D9-4278-B1EA-E54236796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A87E51-0628-4DEF-95CA-EF1D701AD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6831E1-C20E-4BA3-8855-AA5F05D81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3D16B-DBDB-4560-93BA-341706E25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3D7DD9-F40D-41D3-A0CE-8004A7231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63807-9783-4612-BAEB-6F5032D85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DBE28-5080-49EE-872C-73D798D56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70043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美术美工讲幼儿园墙饰设计与制作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幼儿园墙饰设计要素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幼儿园墙饰制作技巧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幼儿园墙饰主题设计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幼儿园墙饰与教育教学融合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幼儿园墙饰维护与更新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幼儿园墙饰概述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幼儿园墙饰是指幼儿园内墙面上的装饰物和装饰品，包括壁画、挂画、贴纸、装饰线条等。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墙饰的功能包括美化环境、营造氛围、传递信息、教育引导等。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美化环境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营造氛围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传递信息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教育引导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墙饰在幼儿园环境中的作用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墙饰可以作为信息传递的媒介，如公告栏、标语牌等，方便家长和幼儿及时获取重要信息。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墙饰能够营造出不同的主题和氛围，如温馨、活泼、知识性等，为幼儿提供一个良好的学习和生活环境。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墙饰能够增加幼儿园的色彩和层次感，使环境更加美观和宜人。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墙饰可以作为教育教学的辅助工具，如贴画、拼图等，帮助幼儿学习知识和发展能力。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5805" y="1759619"/>
            <a:ext cx="1714500" cy="1636205"/>
            <a:chOff x="385805" y="1759619"/>
            <a:chExt cx="1714500" cy="1636205"/>
          </a:xfrm>
        </p:grpSpPr>
        <p:sp>
          <p:nvSpPr>
            <p:cNvPr id="3" name="AutoShape 3"/>
            <p:cNvSpPr/>
            <p:nvPr/>
          </p:nvSpPr>
          <p:spPr>
            <a:xfrm rot="10800000">
              <a:off x="385805" y="1759619"/>
              <a:ext cx="1714500" cy="1413415"/>
            </a:xfrm>
            <a:prstGeom prst="roundRect">
              <a:avLst>
                <a:gd name="adj" fmla="val 10000"/>
              </a:avLst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647743" y="2927670"/>
              <a:ext cx="1175575" cy="468154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913402" y="2242766"/>
            <a:ext cx="659307" cy="438033"/>
          </a:xfrm>
          <a:custGeom>
            <a:rect l="l" t="t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2899882" y="1755047"/>
            <a:ext cx="1714500" cy="1637729"/>
            <a:chOff x="2899882" y="1755047"/>
            <a:chExt cx="1714500" cy="1637729"/>
          </a:xfrm>
        </p:grpSpPr>
        <p:sp>
          <p:nvSpPr>
            <p:cNvPr id="7" name="AutoShape 7"/>
            <p:cNvSpPr/>
            <p:nvPr/>
          </p:nvSpPr>
          <p:spPr>
            <a:xfrm rot="10800000">
              <a:off x="2899882" y="1755047"/>
              <a:ext cx="1714500" cy="1414939"/>
            </a:xfrm>
            <a:prstGeom prst="roundRect">
              <a:avLst>
                <a:gd name="adj" fmla="val 10000"/>
              </a:avLst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10800000">
              <a:off x="3124195" y="2924622"/>
              <a:ext cx="1177100" cy="468154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Freeform 9"/>
          <p:cNvSpPr/>
          <p:nvPr/>
        </p:nvSpPr>
        <p:spPr>
          <a:xfrm>
            <a:off x="3471884" y="2239756"/>
            <a:ext cx="570496" cy="445559"/>
          </a:xfrm>
          <a:custGeom>
            <a:rect l="l" t="t" r="r" b="b"/>
            <a:pathLst>
              <a:path w="68" h="52">
                <a:moveTo>
                  <a:pt x="68" y="8"/>
                </a:moveTo>
                <a:cubicBezTo>
                  <a:pt x="68" y="9"/>
                  <a:pt x="68" y="9"/>
                  <a:pt x="67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9"/>
                  <a:pt x="0" y="8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8"/>
                </a:lnTo>
                <a:close/>
                <a:moveTo>
                  <a:pt x="13" y="27"/>
                </a:moveTo>
                <a:cubicBezTo>
                  <a:pt x="3" y="38"/>
                  <a:pt x="3" y="38"/>
                  <a:pt x="3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8"/>
                  <a:pt x="0" y="38"/>
                  <a:pt x="0" y="37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4"/>
                  <a:pt x="2" y="14"/>
                </a:cubicBezTo>
                <a:cubicBezTo>
                  <a:pt x="2" y="14"/>
                  <a:pt x="2" y="14"/>
                  <a:pt x="3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7"/>
                  <a:pt x="14" y="27"/>
                  <a:pt x="13" y="27"/>
                </a:cubicBezTo>
                <a:close/>
                <a:moveTo>
                  <a:pt x="68" y="52"/>
                </a:moveTo>
                <a:cubicBezTo>
                  <a:pt x="68" y="52"/>
                  <a:pt x="68" y="53"/>
                  <a:pt x="67" y="53"/>
                </a:cubicBezTo>
                <a:cubicBezTo>
                  <a:pt x="2" y="53"/>
                  <a:pt x="2" y="53"/>
                  <a:pt x="2" y="53"/>
                </a:cubicBezTo>
                <a:cubicBezTo>
                  <a:pt x="1" y="53"/>
                  <a:pt x="0" y="52"/>
                  <a:pt x="0" y="5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3"/>
                  <a:pt x="2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8" y="43"/>
                  <a:pt x="68" y="44"/>
                  <a:pt x="68" y="44"/>
                </a:cubicBezTo>
                <a:lnTo>
                  <a:pt x="68" y="52"/>
                </a:lnTo>
                <a:close/>
                <a:moveTo>
                  <a:pt x="68" y="23"/>
                </a:moveTo>
                <a:cubicBezTo>
                  <a:pt x="68" y="23"/>
                  <a:pt x="68" y="24"/>
                  <a:pt x="67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25" y="24"/>
                  <a:pt x="25" y="23"/>
                  <a:pt x="25" y="23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4"/>
                  <a:pt x="26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8" y="14"/>
                  <a:pt x="68" y="15"/>
                  <a:pt x="68" y="15"/>
                </a:cubicBezTo>
                <a:lnTo>
                  <a:pt x="68" y="23"/>
                </a:lnTo>
                <a:close/>
                <a:moveTo>
                  <a:pt x="68" y="37"/>
                </a:moveTo>
                <a:cubicBezTo>
                  <a:pt x="68" y="38"/>
                  <a:pt x="68" y="38"/>
                  <a:pt x="67" y="38"/>
                </a:cubicBez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7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29"/>
                  <a:pt x="25" y="29"/>
                  <a:pt x="26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8" y="29"/>
                  <a:pt x="68" y="29"/>
                  <a:pt x="68" y="30"/>
                </a:cubicBezTo>
                <a:lnTo>
                  <a:pt x="68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333662" y="1750570"/>
            <a:ext cx="1714500" cy="1678401"/>
            <a:chOff x="5333662" y="1750570"/>
            <a:chExt cx="1714500" cy="1678401"/>
          </a:xfrm>
        </p:grpSpPr>
        <p:sp>
          <p:nvSpPr>
            <p:cNvPr id="11" name="AutoShape 11"/>
            <p:cNvSpPr/>
            <p:nvPr/>
          </p:nvSpPr>
          <p:spPr>
            <a:xfrm rot="10800000">
              <a:off x="5333662" y="1750570"/>
              <a:ext cx="1714500" cy="1414939"/>
            </a:xfrm>
            <a:prstGeom prst="roundRect">
              <a:avLst>
                <a:gd name="adj" fmla="val 10000"/>
              </a:avLst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 rot="10800000">
              <a:off x="5603029" y="2960817"/>
              <a:ext cx="1175575" cy="468154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937274" y="2202125"/>
            <a:ext cx="507275" cy="511791"/>
          </a:xfrm>
          <a:custGeom>
            <a:rect l="l" t="t" r="r" b="b"/>
            <a:pathLst>
              <a:path w="57" h="57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1" y="27"/>
                </a:moveTo>
                <a:cubicBezTo>
                  <a:pt x="30" y="17"/>
                  <a:pt x="30" y="17"/>
                  <a:pt x="30" y="1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48"/>
                  <a:pt x="9" y="48"/>
                  <a:pt x="9" y="48"/>
                </a:cubicBezTo>
                <a:cubicBezTo>
                  <a:pt x="20" y="48"/>
                  <a:pt x="20" y="48"/>
                  <a:pt x="20" y="48"/>
                </a:cubicBezTo>
                <a:lnTo>
                  <a:pt x="41" y="27"/>
                </a:lnTo>
                <a:close/>
                <a:moveTo>
                  <a:pt x="21" y="43"/>
                </a:moveTo>
                <a:cubicBezTo>
                  <a:pt x="19" y="44"/>
                  <a:pt x="19" y="44"/>
                  <a:pt x="19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7" y="41"/>
                  <a:pt x="17" y="41"/>
                  <a:pt x="17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39"/>
                  <a:pt x="13" y="39"/>
                  <a:pt x="13" y="39"/>
                </a:cubicBezTo>
                <a:cubicBezTo>
                  <a:pt x="15" y="37"/>
                  <a:pt x="15" y="37"/>
                  <a:pt x="15" y="37"/>
                </a:cubicBezTo>
                <a:lnTo>
                  <a:pt x="21" y="43"/>
                </a:lnTo>
                <a:close/>
                <a:moveTo>
                  <a:pt x="31" y="23"/>
                </a:moveTo>
                <a:cubicBezTo>
                  <a:pt x="20" y="34"/>
                  <a:pt x="20" y="34"/>
                  <a:pt x="20" y="34"/>
                </a:cubicBezTo>
                <a:cubicBezTo>
                  <a:pt x="19" y="34"/>
                  <a:pt x="19" y="35"/>
                  <a:pt x="19" y="34"/>
                </a:cubicBezTo>
                <a:cubicBezTo>
                  <a:pt x="18" y="34"/>
                  <a:pt x="18" y="33"/>
                  <a:pt x="19" y="33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1" y="22"/>
                  <a:pt x="31" y="22"/>
                </a:cubicBezTo>
                <a:cubicBezTo>
                  <a:pt x="31" y="22"/>
                  <a:pt x="31" y="23"/>
                  <a:pt x="31" y="23"/>
                </a:cubicBezTo>
                <a:close/>
                <a:moveTo>
                  <a:pt x="47" y="22"/>
                </a:moveTo>
                <a:cubicBezTo>
                  <a:pt x="48" y="20"/>
                  <a:pt x="48" y="18"/>
                  <a:pt x="47" y="16"/>
                </a:cubicBezTo>
                <a:cubicBezTo>
                  <a:pt x="41" y="11"/>
                  <a:pt x="41" y="11"/>
                  <a:pt x="41" y="11"/>
                </a:cubicBezTo>
                <a:cubicBezTo>
                  <a:pt x="40" y="9"/>
                  <a:pt x="37" y="9"/>
                  <a:pt x="36" y="11"/>
                </a:cubicBezTo>
                <a:cubicBezTo>
                  <a:pt x="33" y="14"/>
                  <a:pt x="33" y="14"/>
                  <a:pt x="33" y="14"/>
                </a:cubicBezTo>
                <a:cubicBezTo>
                  <a:pt x="43" y="25"/>
                  <a:pt x="43" y="25"/>
                  <a:pt x="43" y="25"/>
                </a:cubicBezTo>
                <a:lnTo>
                  <a:pt x="47" y="2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7749583" y="1764096"/>
            <a:ext cx="1714500" cy="1636205"/>
            <a:chOff x="7749583" y="1764096"/>
            <a:chExt cx="1714500" cy="1636205"/>
          </a:xfrm>
        </p:grpSpPr>
        <p:sp>
          <p:nvSpPr>
            <p:cNvPr id="15" name="AutoShape 15"/>
            <p:cNvSpPr/>
            <p:nvPr/>
          </p:nvSpPr>
          <p:spPr>
            <a:xfrm rot="10800000">
              <a:off x="7749583" y="1764096"/>
              <a:ext cx="1714500" cy="1413415"/>
            </a:xfrm>
            <a:prstGeom prst="roundRect">
              <a:avLst>
                <a:gd name="adj" fmla="val 10000"/>
              </a:avLst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 rot="10800000">
              <a:off x="7973896" y="2932147"/>
              <a:ext cx="1177100" cy="468154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8319327" y="2241262"/>
            <a:ext cx="575012" cy="459106"/>
          </a:xfrm>
          <a:custGeom>
            <a:rect l="l" t="t" r="r" b="b"/>
            <a:pathLst>
              <a:path w="73" h="57">
                <a:moveTo>
                  <a:pt x="73" y="52"/>
                </a:moveTo>
                <a:cubicBezTo>
                  <a:pt x="73" y="55"/>
                  <a:pt x="71" y="58"/>
                  <a:pt x="67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1" y="0"/>
                  <a:pt x="73" y="2"/>
                  <a:pt x="73" y="6"/>
                </a:cubicBezTo>
                <a:lnTo>
                  <a:pt x="73" y="52"/>
                </a:lnTo>
                <a:close/>
                <a:moveTo>
                  <a:pt x="7" y="4"/>
                </a:moveTo>
                <a:cubicBezTo>
                  <a:pt x="6" y="4"/>
                  <a:pt x="5" y="5"/>
                  <a:pt x="5" y="6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6" y="53"/>
                  <a:pt x="7" y="53"/>
                </a:cubicBezTo>
                <a:cubicBezTo>
                  <a:pt x="67" y="53"/>
                  <a:pt x="67" y="53"/>
                  <a:pt x="67" y="53"/>
                </a:cubicBezTo>
                <a:cubicBezTo>
                  <a:pt x="68" y="53"/>
                  <a:pt x="68" y="52"/>
                  <a:pt x="68" y="52"/>
                </a:cubicBezTo>
                <a:cubicBezTo>
                  <a:pt x="68" y="6"/>
                  <a:pt x="68" y="6"/>
                  <a:pt x="68" y="6"/>
                </a:cubicBezTo>
                <a:cubicBezTo>
                  <a:pt x="68" y="5"/>
                  <a:pt x="68" y="4"/>
                  <a:pt x="67" y="4"/>
                </a:cubicBezTo>
                <a:lnTo>
                  <a:pt x="7" y="4"/>
                </a:lnTo>
                <a:close/>
                <a:moveTo>
                  <a:pt x="17" y="24"/>
                </a:moveTo>
                <a:cubicBezTo>
                  <a:pt x="13" y="24"/>
                  <a:pt x="10" y="21"/>
                  <a:pt x="10" y="17"/>
                </a:cubicBezTo>
                <a:cubicBezTo>
                  <a:pt x="10" y="13"/>
                  <a:pt x="13" y="9"/>
                  <a:pt x="17" y="9"/>
                </a:cubicBezTo>
                <a:cubicBezTo>
                  <a:pt x="21" y="9"/>
                  <a:pt x="25" y="13"/>
                  <a:pt x="25" y="17"/>
                </a:cubicBezTo>
                <a:cubicBezTo>
                  <a:pt x="25" y="21"/>
                  <a:pt x="21" y="24"/>
                  <a:pt x="17" y="24"/>
                </a:cubicBezTo>
                <a:close/>
                <a:moveTo>
                  <a:pt x="64" y="48"/>
                </a:moveTo>
                <a:cubicBezTo>
                  <a:pt x="10" y="48"/>
                  <a:pt x="10" y="48"/>
                  <a:pt x="10" y="48"/>
                </a:cubicBezTo>
                <a:cubicBezTo>
                  <a:pt x="10" y="41"/>
                  <a:pt x="10" y="41"/>
                  <a:pt x="10" y="41"/>
                </a:cubicBezTo>
                <a:cubicBezTo>
                  <a:pt x="22" y="29"/>
                  <a:pt x="22" y="29"/>
                  <a:pt x="22" y="29"/>
                </a:cubicBezTo>
                <a:cubicBezTo>
                  <a:pt x="28" y="35"/>
                  <a:pt x="28" y="35"/>
                  <a:pt x="28" y="35"/>
                </a:cubicBezTo>
                <a:cubicBezTo>
                  <a:pt x="48" y="15"/>
                  <a:pt x="48" y="15"/>
                  <a:pt x="48" y="15"/>
                </a:cubicBezTo>
                <a:cubicBezTo>
                  <a:pt x="64" y="31"/>
                  <a:pt x="64" y="31"/>
                  <a:pt x="64" y="31"/>
                </a:cubicBezTo>
                <a:lnTo>
                  <a:pt x="64" y="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10111306" y="1764096"/>
            <a:ext cx="1714500" cy="1636205"/>
            <a:chOff x="10111306" y="1764096"/>
            <a:chExt cx="1714500" cy="1636205"/>
          </a:xfrm>
        </p:grpSpPr>
        <p:sp>
          <p:nvSpPr>
            <p:cNvPr id="19" name="AutoShape 19"/>
            <p:cNvSpPr/>
            <p:nvPr/>
          </p:nvSpPr>
          <p:spPr>
            <a:xfrm rot="10800000">
              <a:off x="10111306" y="1764096"/>
              <a:ext cx="1714500" cy="1413415"/>
            </a:xfrm>
            <a:prstGeom prst="roundRect">
              <a:avLst>
                <a:gd name="adj" fmla="val 10000"/>
              </a:avLst>
            </a:prstGeom>
            <a:noFill/>
            <a:ln w="9525">
              <a:solidFill>
                <a:schemeClr val="accent5">
                  <a:alpha val="100000"/>
                </a:schemeClr>
              </a:solidFill>
              <a:prstDash val="solid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 rot="10800000">
              <a:off x="10380769" y="2932147"/>
              <a:ext cx="1175575" cy="468154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alpha val="100000"/>
              </a:schemeClr>
            </a:solidFill>
            <a:ln w="9525">
              <a:solidFill>
                <a:schemeClr val="accent5">
                  <a:alpha val="100000"/>
                </a:schemeClr>
              </a:solidFill>
              <a:prstDash val="solid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10760435" y="2227297"/>
            <a:ext cx="416242" cy="487108"/>
            <a:chOff x="10760435" y="2227297"/>
            <a:chExt cx="416242" cy="487108"/>
          </a:xfrm>
        </p:grpSpPr>
        <p:sp>
          <p:nvSpPr>
            <p:cNvPr id="22" name="Freeform 22"/>
            <p:cNvSpPr/>
            <p:nvPr/>
          </p:nvSpPr>
          <p:spPr>
            <a:xfrm>
              <a:off x="10777008" y="2227297"/>
              <a:ext cx="399669" cy="383762"/>
            </a:xfrm>
            <a:custGeom>
              <a:rect l="l" t="t" r="r" b="b"/>
              <a:pathLst>
                <a:path w="262" h="251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10760435" y="2539431"/>
              <a:ext cx="197930" cy="174974"/>
            </a:xfrm>
            <a:custGeom>
              <a:rect l="l" t="t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813478" y="2898857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27554" y="2908239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61334" y="292767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77256" y="2908239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538979" y="2908239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9130" y="3740054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714144" y="3740054"/>
            <a:ext cx="208597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47924" y="3740054"/>
            <a:ext cx="208597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艺术性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563845" y="3740054"/>
            <a:ext cx="208597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925569" y="3740054"/>
            <a:ext cx="208597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耐用性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墙饰设计的原则与要求</a:t>
              </a:r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200068" y="4148223"/>
            <a:ext cx="2085975" cy="19526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墙饰材料应安全无毒，边缘光滑无锐角，安装牢固不易脱落。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714144" y="4148223"/>
            <a:ext cx="2085975" cy="19526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墙饰内容应符合幼儿认知特点和发展需要，具有教育意义和价值。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147924" y="4148223"/>
            <a:ext cx="2085975" cy="19526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墙饰设计应注重色彩搭配、造型美观和整体协调，营造出良好的艺术氛围。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563845" y="4148223"/>
            <a:ext cx="2085975" cy="19526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墙饰设计应考虑幼儿的参与性和互动性，如设置可更换的图片或可操作的装置等，增加幼儿对环境的探索和体验。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925569" y="4148223"/>
            <a:ext cx="2085975" cy="19526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墙饰材料应具有一定的耐用性和抗污性，方便清洁和维护。同时，设计时应考虑到易于更新和替换的可能性，以适应幼儿园环境的变化和发展需要。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幼儿园墙饰设计要素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601" r="560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色彩与主题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了解色彩心理学对幼儿教育的影响，选择适合幼儿成长的颜色。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掌握基本色彩搭配原则，如对比色、类似色、冷暖色等，创造和谐、生动的视觉效果。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结合幼儿园教育主题和季节变化，运用色彩表达相应的氛围和情感。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色彩搭配与运用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图案造型与组合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运用点、线、面等设计元素，创造丰富多样的图案造型。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通过不同的造型组合方式，如重复、对称、渐变等，构建具有美感的整体效果。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选择符合幼儿认知特点的图案造型，激发幼儿的兴趣和想象力。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图案设计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造型组合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图案与幼儿认知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材料种类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材料特性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材料运用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材料选择与运用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掌握不同材料的特性，如颜色、质地、可塑性等，以便选择合适的材料。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根据设计需求和材料特性，合理运用材料，制作出具有实用性和美观性的墙饰作品。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了解各种可用于墙饰制作的材料，如纸张、布料、塑料、木材等。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幼儿园墙饰制作技巧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选择适合的主题和色彩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绘制草图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上色与描边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修饰与调整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手绘技巧与步骤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根据幼儿园的教育理念和特色，选择适合的主题和色彩进行手绘，营造出温馨、活泼的氛围。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在墙面上轻轻勾画出草图，确定各元素的布局和比例关系。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运用色彩搭配技巧，为各元素上色，注意色彩的层次感和明暗变化；同时用黑色或深色笔进行描边，使画面更加清晰。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添加阴影、高光等细节，增强立体感和质感；对整体画面进行调整和完善，确保视觉效果和谐统一。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9003" b="290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剪纸、拼贴等手工制作技巧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剪纸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选择合适的纸张和剪刀，根据设计好的图案进行裁剪，注意线条的流畅和细节的呈现。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拼贴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将裁剪好的各元素进行拼贴组合，运用胶水、双面胶等固定材料将其粘贴在墙面上，注意布局的层次感和立体感。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其他手工制作技巧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如折纸、编织等，可以根据实际需要选择合适的手工制作技巧来丰富墙面装饰的效果。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综合材料的选择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除了常见的纸张、布料、塑料等材料外，还可以尝试运用木片、金属片、玻璃等综合材料来制作墙饰，营造出更加独特的效果。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创意表现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鼓励孩子们发挥想象力和创造力，参与到墙饰的设计和制作过程中来。可以通过引导孩子们观察自然、了解文化等方式来激发他们的创意灵感。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安全与环保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在选择综合材料和制作过程中，要注意安全和环保问题。避免使用有毒有害的材料和工具，确保孩子们在制作过程中的安全；同时尽量选择可回收再利用的材料，减少对环境的污染。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综合材料运用与创意表现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https://d.book118.com/138070043052006035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2024-09-14T03:54:47.526</cp:lastPrinted>
  <dcterms:created xsi:type="dcterms:W3CDTF">2024-09-13T19:54:47Z</dcterms:created>
  <dcterms:modified xsi:type="dcterms:W3CDTF">2024-09-13T19:54:49Z</dcterms:modified>
</cp:coreProperties>
</file>