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8EE857-F40F-4D89-BE7A-BDDA3B4A9E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7E5C5D-2B65-4275-AAEF-DEC83B2B7A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8D07EF-9FA9-4D4E-997B-F8F211692E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C68D5B-6AFC-4E73-A927-3FE417C34A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ED702C-3EC3-4B92-B978-6292D99653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D2BFBD-0E53-45A9-B60E-6D3FA49406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25472B-62D1-4BA4-B694-7389B1F227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B3E343-CED2-4245-8597-97561D27A1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2DED22-CBAB-4395-98FB-0B239D5536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73D754-EB2D-442C-976B-3F2C5DF0B1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6FC748-8887-4EFB-9D58-CC78131639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07300503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新生儿血氧监护仪的使用</a:t>
            </a:r>
            <a:endParaRPr lang="en-US" sz="1100"/>
          </a:p>
        </p:txBody>
      </p:sp>
      <p:sp>
        <p:nvSpPr>
          <p:cNvPr id="4" name="AutoShape 4"/>
          <p:cNvSpPr/>
          <p:nvPr/>
        </p:nvSpPr>
        <p:spPr>
          <a:xfrm>
            <a:off x="714375" y="4095750"/>
            <a:ext cx="4956128" cy="52487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血氧监护仪简介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新生儿血氧监护的必要性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新生儿血氧监护仪的使用方法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血氧监护仪的维护与保养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注意事项与建议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血氧监护仪简介</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48839" y="1881235"/>
            <a:ext cx="1897380" cy="739140"/>
            <a:chOff x="1648839" y="1881235"/>
            <a:chExt cx="1897380" cy="739140"/>
          </a:xfrm>
        </p:grpSpPr>
        <p:sp>
          <p:nvSpPr>
            <p:cNvPr id="21" name="TextBox 21"/>
            <p:cNvSpPr txBox="1"/>
            <p:nvPr/>
          </p:nvSpPr>
          <p:spPr>
            <a:xfrm>
              <a:off x="164883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grpSp>
      <p:grpSp>
        <p:nvGrpSpPr>
          <p:cNvPr id="22" name="Group 22"/>
          <p:cNvGrpSpPr/>
          <p:nvPr/>
        </p:nvGrpSpPr>
        <p:grpSpPr>
          <a:xfrm>
            <a:off x="7599459" y="1881235"/>
            <a:ext cx="1897380" cy="739140"/>
            <a:chOff x="7599459" y="1881235"/>
            <a:chExt cx="1897380" cy="739140"/>
          </a:xfrm>
        </p:grpSpPr>
        <p:sp>
          <p:nvSpPr>
            <p:cNvPr id="23" name="TextBox 23"/>
            <p:cNvSpPr txBox="1"/>
            <p:nvPr/>
          </p:nvSpPr>
          <p:spPr>
            <a:xfrm>
              <a:off x="759945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grpSp>
      <p:grpSp>
        <p:nvGrpSpPr>
          <p:cNvPr id="24" name="Group 24"/>
          <p:cNvGrpSpPr/>
          <p:nvPr/>
        </p:nvGrpSpPr>
        <p:grpSpPr>
          <a:xfrm>
            <a:off x="854583" y="3639788"/>
            <a:ext cx="248317" cy="552641"/>
            <a:chOff x="854583" y="3639788"/>
            <a:chExt cx="248317" cy="552641"/>
          </a:xfrm>
        </p:grpSpPr>
        <p:sp>
          <p:nvSpPr>
            <p:cNvPr id="25" name="AutoShape 25"/>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863537" y="3450812"/>
            <a:ext cx="226885" cy="256032"/>
            <a:chOff x="863537" y="3450812"/>
            <a:chExt cx="226885" cy="256032"/>
          </a:xfrm>
        </p:grpSpPr>
        <p:sp>
          <p:nvSpPr>
            <p:cNvPr id="31" name="Freeform 31"/>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1316450" y="3639788"/>
            <a:ext cx="248317" cy="552641"/>
            <a:chOff x="1316450" y="3639788"/>
            <a:chExt cx="248317" cy="552641"/>
          </a:xfrm>
        </p:grpSpPr>
        <p:sp>
          <p:nvSpPr>
            <p:cNvPr id="35" name="AutoShape 35"/>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1325404" y="3450812"/>
            <a:ext cx="226885" cy="256032"/>
            <a:chOff x="1325404" y="3450812"/>
            <a:chExt cx="226885" cy="256032"/>
          </a:xfrm>
        </p:grpSpPr>
        <p:sp>
          <p:nvSpPr>
            <p:cNvPr id="41" name="Freeform 41"/>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1778317" y="3639788"/>
            <a:ext cx="248318" cy="552641"/>
            <a:chOff x="1778317" y="3639788"/>
            <a:chExt cx="248318" cy="552641"/>
          </a:xfrm>
        </p:grpSpPr>
        <p:sp>
          <p:nvSpPr>
            <p:cNvPr id="45" name="AutoShape 45"/>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0" name="Group 50"/>
          <p:cNvGrpSpPr/>
          <p:nvPr/>
        </p:nvGrpSpPr>
        <p:grpSpPr>
          <a:xfrm>
            <a:off x="1787271" y="3450812"/>
            <a:ext cx="226885" cy="256032"/>
            <a:chOff x="1787271" y="3450812"/>
            <a:chExt cx="226885" cy="256032"/>
          </a:xfrm>
        </p:grpSpPr>
        <p:sp>
          <p:nvSpPr>
            <p:cNvPr id="51" name="Freeform 51"/>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4" name="Group 54"/>
          <p:cNvGrpSpPr/>
          <p:nvPr/>
        </p:nvGrpSpPr>
        <p:grpSpPr>
          <a:xfrm>
            <a:off x="2240185" y="3639788"/>
            <a:ext cx="248317" cy="552641"/>
            <a:chOff x="2240185" y="3639788"/>
            <a:chExt cx="248317" cy="552641"/>
          </a:xfrm>
        </p:grpSpPr>
        <p:sp>
          <p:nvSpPr>
            <p:cNvPr id="55" name="AutoShape 55"/>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2249138" y="3450812"/>
            <a:ext cx="226885" cy="256032"/>
            <a:chOff x="2249138" y="3450812"/>
            <a:chExt cx="226885" cy="256032"/>
          </a:xfrm>
        </p:grpSpPr>
        <p:sp>
          <p:nvSpPr>
            <p:cNvPr id="61" name="Freeform 61"/>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4" name="Group 64"/>
          <p:cNvGrpSpPr/>
          <p:nvPr/>
        </p:nvGrpSpPr>
        <p:grpSpPr>
          <a:xfrm>
            <a:off x="2702052" y="3639788"/>
            <a:ext cx="248317" cy="552641"/>
            <a:chOff x="2702052" y="3639788"/>
            <a:chExt cx="248317" cy="552641"/>
          </a:xfrm>
        </p:grpSpPr>
        <p:sp>
          <p:nvSpPr>
            <p:cNvPr id="65" name="AutoShape 65"/>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2711005" y="3450812"/>
            <a:ext cx="226885" cy="256032"/>
            <a:chOff x="2711005" y="3450812"/>
            <a:chExt cx="226885" cy="256032"/>
          </a:xfrm>
        </p:grpSpPr>
        <p:sp>
          <p:nvSpPr>
            <p:cNvPr id="71" name="Freeform 71"/>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Freeform 72"/>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4" name="Group 74"/>
          <p:cNvGrpSpPr/>
          <p:nvPr/>
        </p:nvGrpSpPr>
        <p:grpSpPr>
          <a:xfrm>
            <a:off x="3163919" y="3639788"/>
            <a:ext cx="248317" cy="552641"/>
            <a:chOff x="3163919" y="3639788"/>
            <a:chExt cx="248317" cy="552641"/>
          </a:xfrm>
        </p:grpSpPr>
        <p:sp>
          <p:nvSpPr>
            <p:cNvPr id="75" name="AutoShape 75"/>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0" name="Group 80"/>
          <p:cNvGrpSpPr/>
          <p:nvPr/>
        </p:nvGrpSpPr>
        <p:grpSpPr>
          <a:xfrm>
            <a:off x="3172873" y="3450812"/>
            <a:ext cx="226885" cy="256032"/>
            <a:chOff x="3172873" y="3450812"/>
            <a:chExt cx="226885" cy="256032"/>
          </a:xfrm>
        </p:grpSpPr>
        <p:sp>
          <p:nvSpPr>
            <p:cNvPr id="81" name="Freeform 81"/>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4" name="Group 84"/>
          <p:cNvGrpSpPr/>
          <p:nvPr/>
        </p:nvGrpSpPr>
        <p:grpSpPr>
          <a:xfrm>
            <a:off x="3625787" y="3639788"/>
            <a:ext cx="248316" cy="552641"/>
            <a:chOff x="3625787" y="3639788"/>
            <a:chExt cx="248316" cy="552641"/>
          </a:xfrm>
        </p:grpSpPr>
        <p:sp>
          <p:nvSpPr>
            <p:cNvPr id="85" name="AutoShape 85"/>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0" name="Group 90"/>
          <p:cNvGrpSpPr/>
          <p:nvPr/>
        </p:nvGrpSpPr>
        <p:grpSpPr>
          <a:xfrm>
            <a:off x="3634740" y="3450812"/>
            <a:ext cx="226885" cy="256032"/>
            <a:chOff x="3634740" y="3450812"/>
            <a:chExt cx="226885" cy="256032"/>
          </a:xfrm>
        </p:grpSpPr>
        <p:sp>
          <p:nvSpPr>
            <p:cNvPr id="91" name="Freeform 91"/>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4" name="Group 94"/>
          <p:cNvGrpSpPr/>
          <p:nvPr/>
        </p:nvGrpSpPr>
        <p:grpSpPr>
          <a:xfrm>
            <a:off x="4087654" y="3639788"/>
            <a:ext cx="248317" cy="552641"/>
            <a:chOff x="4087654" y="3639788"/>
            <a:chExt cx="248317" cy="552641"/>
          </a:xfrm>
        </p:grpSpPr>
        <p:sp>
          <p:nvSpPr>
            <p:cNvPr id="95" name="AutoShape 95"/>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4096607" y="3450812"/>
            <a:ext cx="226885" cy="256032"/>
            <a:chOff x="4096607" y="3450812"/>
            <a:chExt cx="226885" cy="256032"/>
          </a:xfrm>
        </p:grpSpPr>
        <p:sp>
          <p:nvSpPr>
            <p:cNvPr id="101" name="Freeform 101"/>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4" name="Group 104"/>
          <p:cNvGrpSpPr/>
          <p:nvPr/>
        </p:nvGrpSpPr>
        <p:grpSpPr>
          <a:xfrm>
            <a:off x="4549521" y="3639788"/>
            <a:ext cx="248317" cy="552641"/>
            <a:chOff x="4549521" y="3639788"/>
            <a:chExt cx="248317" cy="552641"/>
          </a:xfrm>
        </p:grpSpPr>
        <p:sp>
          <p:nvSpPr>
            <p:cNvPr id="105" name="AutoShape 105"/>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AutoShape 107"/>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0" name="Group 110"/>
          <p:cNvGrpSpPr/>
          <p:nvPr/>
        </p:nvGrpSpPr>
        <p:grpSpPr>
          <a:xfrm>
            <a:off x="4558474" y="3450812"/>
            <a:ext cx="226885" cy="256032"/>
            <a:chOff x="4558474" y="3450812"/>
            <a:chExt cx="226885" cy="256032"/>
          </a:xfrm>
        </p:grpSpPr>
        <p:sp>
          <p:nvSpPr>
            <p:cNvPr id="111" name="Freeform 111"/>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4" name="Group 114"/>
          <p:cNvGrpSpPr/>
          <p:nvPr/>
        </p:nvGrpSpPr>
        <p:grpSpPr>
          <a:xfrm>
            <a:off x="5011388" y="3639788"/>
            <a:ext cx="248317" cy="552641"/>
            <a:chOff x="5011388" y="3639788"/>
            <a:chExt cx="248317" cy="552641"/>
          </a:xfrm>
        </p:grpSpPr>
        <p:sp>
          <p:nvSpPr>
            <p:cNvPr id="115" name="AutoShape 115"/>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AutoShape 116"/>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AutoShape 117"/>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0" name="Group 120"/>
          <p:cNvGrpSpPr/>
          <p:nvPr/>
        </p:nvGrpSpPr>
        <p:grpSpPr>
          <a:xfrm>
            <a:off x="5020342" y="3450812"/>
            <a:ext cx="226885" cy="256032"/>
            <a:chOff x="5020342" y="3450812"/>
            <a:chExt cx="226885" cy="256032"/>
          </a:xfrm>
        </p:grpSpPr>
        <p:sp>
          <p:nvSpPr>
            <p:cNvPr id="121" name="Freeform 121"/>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4" name="Group 124"/>
          <p:cNvGrpSpPr/>
          <p:nvPr/>
        </p:nvGrpSpPr>
        <p:grpSpPr>
          <a:xfrm>
            <a:off x="854583" y="4613529"/>
            <a:ext cx="248317" cy="552641"/>
            <a:chOff x="854583" y="4613529"/>
            <a:chExt cx="248317" cy="552641"/>
          </a:xfrm>
        </p:grpSpPr>
        <p:sp>
          <p:nvSpPr>
            <p:cNvPr id="125" name="AutoShape 125"/>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0" name="Group 130"/>
          <p:cNvGrpSpPr/>
          <p:nvPr/>
        </p:nvGrpSpPr>
        <p:grpSpPr>
          <a:xfrm>
            <a:off x="863537" y="4424553"/>
            <a:ext cx="226885" cy="256032"/>
            <a:chOff x="863537" y="4424553"/>
            <a:chExt cx="226885" cy="256032"/>
          </a:xfrm>
        </p:grpSpPr>
        <p:sp>
          <p:nvSpPr>
            <p:cNvPr id="131" name="Freeform 131"/>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4" name="Group 134"/>
          <p:cNvGrpSpPr/>
          <p:nvPr/>
        </p:nvGrpSpPr>
        <p:grpSpPr>
          <a:xfrm>
            <a:off x="1316450" y="4613529"/>
            <a:ext cx="248317" cy="552641"/>
            <a:chOff x="1316450" y="4613529"/>
            <a:chExt cx="248317" cy="552641"/>
          </a:xfrm>
        </p:grpSpPr>
        <p:sp>
          <p:nvSpPr>
            <p:cNvPr id="135" name="AutoShape 135"/>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0" name="Group 140"/>
          <p:cNvGrpSpPr/>
          <p:nvPr/>
        </p:nvGrpSpPr>
        <p:grpSpPr>
          <a:xfrm>
            <a:off x="1325404" y="4424553"/>
            <a:ext cx="226885" cy="256032"/>
            <a:chOff x="1325404" y="4424553"/>
            <a:chExt cx="226885" cy="256032"/>
          </a:xfrm>
        </p:grpSpPr>
        <p:sp>
          <p:nvSpPr>
            <p:cNvPr id="141" name="Freeform 141"/>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4" name="Group 144"/>
          <p:cNvGrpSpPr/>
          <p:nvPr/>
        </p:nvGrpSpPr>
        <p:grpSpPr>
          <a:xfrm>
            <a:off x="1778317" y="4613529"/>
            <a:ext cx="248318" cy="552641"/>
            <a:chOff x="1778317" y="4613529"/>
            <a:chExt cx="248318" cy="552641"/>
          </a:xfrm>
        </p:grpSpPr>
        <p:sp>
          <p:nvSpPr>
            <p:cNvPr id="145" name="AutoShape 145"/>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0" name="Group 150"/>
          <p:cNvGrpSpPr/>
          <p:nvPr/>
        </p:nvGrpSpPr>
        <p:grpSpPr>
          <a:xfrm>
            <a:off x="1787271" y="4424553"/>
            <a:ext cx="226885" cy="256032"/>
            <a:chOff x="1787271" y="4424553"/>
            <a:chExt cx="226885" cy="256032"/>
          </a:xfrm>
        </p:grpSpPr>
        <p:sp>
          <p:nvSpPr>
            <p:cNvPr id="151" name="Freeform 151"/>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Freeform 152"/>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Freeform 153"/>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2240185" y="4613529"/>
            <a:ext cx="248317" cy="552641"/>
            <a:chOff x="2240185" y="4613529"/>
            <a:chExt cx="248317" cy="552641"/>
          </a:xfrm>
        </p:grpSpPr>
        <p:sp>
          <p:nvSpPr>
            <p:cNvPr id="155" name="AutoShape 155"/>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AutoShape 156"/>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AutoShape 157"/>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0" name="Group 160"/>
          <p:cNvGrpSpPr/>
          <p:nvPr/>
        </p:nvGrpSpPr>
        <p:grpSpPr>
          <a:xfrm>
            <a:off x="2249138" y="4424553"/>
            <a:ext cx="226885" cy="256032"/>
            <a:chOff x="2249138" y="4424553"/>
            <a:chExt cx="226885" cy="256032"/>
          </a:xfrm>
        </p:grpSpPr>
        <p:sp>
          <p:nvSpPr>
            <p:cNvPr id="161" name="Freeform 161"/>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Freeform 162"/>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Freeform 163"/>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4" name="Group 164"/>
          <p:cNvGrpSpPr/>
          <p:nvPr/>
        </p:nvGrpSpPr>
        <p:grpSpPr>
          <a:xfrm>
            <a:off x="2702052" y="4613529"/>
            <a:ext cx="248317" cy="552641"/>
            <a:chOff x="2702052" y="4613529"/>
            <a:chExt cx="248317" cy="552641"/>
          </a:xfrm>
        </p:grpSpPr>
        <p:sp>
          <p:nvSpPr>
            <p:cNvPr id="165" name="AutoShape 165"/>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0" name="Group 170"/>
          <p:cNvGrpSpPr/>
          <p:nvPr/>
        </p:nvGrpSpPr>
        <p:grpSpPr>
          <a:xfrm>
            <a:off x="2711005" y="4424553"/>
            <a:ext cx="226885" cy="256032"/>
            <a:chOff x="2711005" y="4424553"/>
            <a:chExt cx="226885" cy="256032"/>
          </a:xfrm>
        </p:grpSpPr>
        <p:sp>
          <p:nvSpPr>
            <p:cNvPr id="171" name="Freeform 171"/>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Freeform 172"/>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Freeform 173"/>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4" name="Group 174"/>
          <p:cNvGrpSpPr/>
          <p:nvPr/>
        </p:nvGrpSpPr>
        <p:grpSpPr>
          <a:xfrm>
            <a:off x="3163919" y="4613529"/>
            <a:ext cx="248317" cy="552641"/>
            <a:chOff x="3163919" y="4613529"/>
            <a:chExt cx="248317" cy="552641"/>
          </a:xfrm>
        </p:grpSpPr>
        <p:sp>
          <p:nvSpPr>
            <p:cNvPr id="175" name="AutoShape 175"/>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0" name="Group 180"/>
          <p:cNvGrpSpPr/>
          <p:nvPr/>
        </p:nvGrpSpPr>
        <p:grpSpPr>
          <a:xfrm>
            <a:off x="3172873" y="4424553"/>
            <a:ext cx="226885" cy="256032"/>
            <a:chOff x="3172873" y="4424553"/>
            <a:chExt cx="226885" cy="256032"/>
          </a:xfrm>
        </p:grpSpPr>
        <p:sp>
          <p:nvSpPr>
            <p:cNvPr id="181" name="Freeform 181"/>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2" name="Freeform 182"/>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3" name="Freeform 183"/>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4" name="Group 184"/>
          <p:cNvGrpSpPr/>
          <p:nvPr/>
        </p:nvGrpSpPr>
        <p:grpSpPr>
          <a:xfrm>
            <a:off x="3625787" y="4613529"/>
            <a:ext cx="248316" cy="552641"/>
            <a:chOff x="3625787" y="4613529"/>
            <a:chExt cx="248316" cy="552641"/>
          </a:xfrm>
        </p:grpSpPr>
        <p:sp>
          <p:nvSpPr>
            <p:cNvPr id="185" name="AutoShape 185"/>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0" name="Group 190"/>
          <p:cNvGrpSpPr/>
          <p:nvPr/>
        </p:nvGrpSpPr>
        <p:grpSpPr>
          <a:xfrm>
            <a:off x="3634740" y="4424553"/>
            <a:ext cx="226885" cy="256032"/>
            <a:chOff x="3634740" y="4424553"/>
            <a:chExt cx="226885" cy="256032"/>
          </a:xfrm>
        </p:grpSpPr>
        <p:sp>
          <p:nvSpPr>
            <p:cNvPr id="191" name="Freeform 191"/>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2" name="Freeform 192"/>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3" name="Freeform 193"/>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4" name="Group 194"/>
          <p:cNvGrpSpPr/>
          <p:nvPr/>
        </p:nvGrpSpPr>
        <p:grpSpPr>
          <a:xfrm>
            <a:off x="4087654" y="4613529"/>
            <a:ext cx="248317" cy="552641"/>
            <a:chOff x="4087654" y="4613529"/>
            <a:chExt cx="248317" cy="552641"/>
          </a:xfrm>
        </p:grpSpPr>
        <p:sp>
          <p:nvSpPr>
            <p:cNvPr id="195" name="AutoShape 195"/>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AutoShape 197"/>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0" name="Group 200"/>
          <p:cNvGrpSpPr/>
          <p:nvPr/>
        </p:nvGrpSpPr>
        <p:grpSpPr>
          <a:xfrm>
            <a:off x="4096607" y="4424553"/>
            <a:ext cx="226885" cy="256032"/>
            <a:chOff x="4096607" y="4424553"/>
            <a:chExt cx="226885" cy="256032"/>
          </a:xfrm>
        </p:grpSpPr>
        <p:sp>
          <p:nvSpPr>
            <p:cNvPr id="201" name="Freeform 201"/>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2" name="Freeform 202"/>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3" name="Freeform 203"/>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4" name="Group 204"/>
          <p:cNvGrpSpPr/>
          <p:nvPr/>
        </p:nvGrpSpPr>
        <p:grpSpPr>
          <a:xfrm>
            <a:off x="4549521" y="4613529"/>
            <a:ext cx="248317" cy="552641"/>
            <a:chOff x="4549521" y="4613529"/>
            <a:chExt cx="248317" cy="552641"/>
          </a:xfrm>
        </p:grpSpPr>
        <p:sp>
          <p:nvSpPr>
            <p:cNvPr id="205" name="AutoShape 205"/>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AutoShape 207"/>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0" name="Group 210"/>
          <p:cNvGrpSpPr/>
          <p:nvPr/>
        </p:nvGrpSpPr>
        <p:grpSpPr>
          <a:xfrm>
            <a:off x="4558474" y="4424553"/>
            <a:ext cx="226885" cy="256032"/>
            <a:chOff x="4558474" y="4424553"/>
            <a:chExt cx="226885" cy="256032"/>
          </a:xfrm>
        </p:grpSpPr>
        <p:sp>
          <p:nvSpPr>
            <p:cNvPr id="211" name="Freeform 211"/>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 name="Freeform 212"/>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 name="Freeform 213"/>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4" name="Group 214"/>
          <p:cNvGrpSpPr/>
          <p:nvPr/>
        </p:nvGrpSpPr>
        <p:grpSpPr>
          <a:xfrm>
            <a:off x="5011388" y="4613529"/>
            <a:ext cx="248317" cy="552641"/>
            <a:chOff x="5011388" y="4613529"/>
            <a:chExt cx="248317" cy="552641"/>
          </a:xfrm>
        </p:grpSpPr>
        <p:sp>
          <p:nvSpPr>
            <p:cNvPr id="215" name="AutoShape 215"/>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0" name="Group 220"/>
          <p:cNvGrpSpPr/>
          <p:nvPr/>
        </p:nvGrpSpPr>
        <p:grpSpPr>
          <a:xfrm>
            <a:off x="5020342" y="4424553"/>
            <a:ext cx="226885" cy="256032"/>
            <a:chOff x="5020342" y="4424553"/>
            <a:chExt cx="226885" cy="256032"/>
          </a:xfrm>
        </p:grpSpPr>
        <p:sp>
          <p:nvSpPr>
            <p:cNvPr id="221" name="Freeform 221"/>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2" name="Freeform 222"/>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3" name="Freeform 223"/>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4" name="Group 224"/>
          <p:cNvGrpSpPr/>
          <p:nvPr/>
        </p:nvGrpSpPr>
        <p:grpSpPr>
          <a:xfrm>
            <a:off x="6807708" y="3451003"/>
            <a:ext cx="236315" cy="430816"/>
            <a:chOff x="6807708" y="3451003"/>
            <a:chExt cx="236315" cy="430816"/>
          </a:xfrm>
        </p:grpSpPr>
        <p:sp>
          <p:nvSpPr>
            <p:cNvPr id="225" name="AutoShape 225"/>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AutoShape 226"/>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7" name="AutoShape 227"/>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Freeform 228"/>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9" name="Group 229"/>
          <p:cNvGrpSpPr/>
          <p:nvPr/>
        </p:nvGrpSpPr>
        <p:grpSpPr>
          <a:xfrm>
            <a:off x="6842665" y="3811905"/>
            <a:ext cx="164211" cy="381952"/>
            <a:chOff x="6842665" y="3811905"/>
            <a:chExt cx="164211" cy="381952"/>
          </a:xfrm>
        </p:grpSpPr>
        <p:sp>
          <p:nvSpPr>
            <p:cNvPr id="230" name="AutoShape 230"/>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1" name="AutoShape 231"/>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2" name="Group 232"/>
          <p:cNvGrpSpPr/>
          <p:nvPr/>
        </p:nvGrpSpPr>
        <p:grpSpPr>
          <a:xfrm>
            <a:off x="7270909" y="3451003"/>
            <a:ext cx="236315" cy="430816"/>
            <a:chOff x="7270909" y="3451003"/>
            <a:chExt cx="236315" cy="430816"/>
          </a:xfrm>
        </p:grpSpPr>
        <p:sp>
          <p:nvSpPr>
            <p:cNvPr id="233" name="AutoShape 233"/>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AutoShape 234"/>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5" name="AutoShape 235"/>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Freeform 236"/>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7" name="Group 237"/>
          <p:cNvGrpSpPr/>
          <p:nvPr/>
        </p:nvGrpSpPr>
        <p:grpSpPr>
          <a:xfrm>
            <a:off x="7305866" y="3811905"/>
            <a:ext cx="164210" cy="381952"/>
            <a:chOff x="7305866" y="3811905"/>
            <a:chExt cx="164210" cy="381952"/>
          </a:xfrm>
        </p:grpSpPr>
        <p:sp>
          <p:nvSpPr>
            <p:cNvPr id="238" name="AutoShape 238"/>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9" name="AutoShape 239"/>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0" name="Group 240"/>
          <p:cNvGrpSpPr/>
          <p:nvPr/>
        </p:nvGrpSpPr>
        <p:grpSpPr>
          <a:xfrm>
            <a:off x="7734109" y="3451003"/>
            <a:ext cx="236316" cy="430816"/>
            <a:chOff x="7734109" y="3451003"/>
            <a:chExt cx="236316" cy="430816"/>
          </a:xfrm>
        </p:grpSpPr>
        <p:sp>
          <p:nvSpPr>
            <p:cNvPr id="241" name="AutoShape 241"/>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AutoShape 242"/>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3" name="AutoShape 243"/>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Freeform 244"/>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5" name="Group 245"/>
          <p:cNvGrpSpPr/>
          <p:nvPr/>
        </p:nvGrpSpPr>
        <p:grpSpPr>
          <a:xfrm>
            <a:off x="7769066" y="3811905"/>
            <a:ext cx="164211" cy="381952"/>
            <a:chOff x="7769066" y="3811905"/>
            <a:chExt cx="164211" cy="381952"/>
          </a:xfrm>
        </p:grpSpPr>
        <p:sp>
          <p:nvSpPr>
            <p:cNvPr id="246" name="AutoShape 246"/>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7" name="AutoShape 247"/>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8" name="Group 248"/>
          <p:cNvGrpSpPr/>
          <p:nvPr/>
        </p:nvGrpSpPr>
        <p:grpSpPr>
          <a:xfrm>
            <a:off x="8197310" y="3451003"/>
            <a:ext cx="236316" cy="430816"/>
            <a:chOff x="8197310" y="3451003"/>
            <a:chExt cx="236316" cy="430816"/>
          </a:xfrm>
        </p:grpSpPr>
        <p:sp>
          <p:nvSpPr>
            <p:cNvPr id="249" name="AutoShape 249"/>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AutoShape 250"/>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1" name="AutoShape 251"/>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Freeform 252"/>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3" name="Group 253"/>
          <p:cNvGrpSpPr/>
          <p:nvPr/>
        </p:nvGrpSpPr>
        <p:grpSpPr>
          <a:xfrm>
            <a:off x="8232267" y="3811905"/>
            <a:ext cx="164211" cy="381952"/>
            <a:chOff x="8232267" y="3811905"/>
            <a:chExt cx="164211" cy="381952"/>
          </a:xfrm>
        </p:grpSpPr>
        <p:sp>
          <p:nvSpPr>
            <p:cNvPr id="254" name="AutoShape 254"/>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5" name="AutoShape 255"/>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6" name="Group 256"/>
          <p:cNvGrpSpPr/>
          <p:nvPr/>
        </p:nvGrpSpPr>
        <p:grpSpPr>
          <a:xfrm>
            <a:off x="8660511" y="3451003"/>
            <a:ext cx="236316" cy="430816"/>
            <a:chOff x="8660511" y="3451003"/>
            <a:chExt cx="236316" cy="430816"/>
          </a:xfrm>
        </p:grpSpPr>
        <p:sp>
          <p:nvSpPr>
            <p:cNvPr id="257" name="AutoShape 257"/>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AutoShape 258"/>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9" name="AutoShape 259"/>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Freeform 260"/>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1" name="Group 261"/>
          <p:cNvGrpSpPr/>
          <p:nvPr/>
        </p:nvGrpSpPr>
        <p:grpSpPr>
          <a:xfrm>
            <a:off x="8695467" y="3811905"/>
            <a:ext cx="164212" cy="381952"/>
            <a:chOff x="8695467" y="3811905"/>
            <a:chExt cx="164212" cy="381952"/>
          </a:xfrm>
        </p:grpSpPr>
        <p:sp>
          <p:nvSpPr>
            <p:cNvPr id="262" name="AutoShape 262"/>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3" name="AutoShape 263"/>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4" name="Group 264"/>
          <p:cNvGrpSpPr/>
          <p:nvPr/>
        </p:nvGrpSpPr>
        <p:grpSpPr>
          <a:xfrm>
            <a:off x="9123712" y="3451003"/>
            <a:ext cx="236315" cy="430816"/>
            <a:chOff x="9123712" y="3451003"/>
            <a:chExt cx="236315" cy="430816"/>
          </a:xfrm>
        </p:grpSpPr>
        <p:sp>
          <p:nvSpPr>
            <p:cNvPr id="265" name="AutoShape 265"/>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AutoShape 266"/>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7" name="AutoShape 267"/>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Freeform 268"/>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9" name="Group 269"/>
          <p:cNvGrpSpPr/>
          <p:nvPr/>
        </p:nvGrpSpPr>
        <p:grpSpPr>
          <a:xfrm>
            <a:off x="9158668" y="3811905"/>
            <a:ext cx="164212" cy="381952"/>
            <a:chOff x="9158668" y="3811905"/>
            <a:chExt cx="164212" cy="381952"/>
          </a:xfrm>
        </p:grpSpPr>
        <p:sp>
          <p:nvSpPr>
            <p:cNvPr id="270" name="AutoShape 270"/>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1" name="AutoShape 271"/>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2" name="Group 272"/>
          <p:cNvGrpSpPr/>
          <p:nvPr/>
        </p:nvGrpSpPr>
        <p:grpSpPr>
          <a:xfrm>
            <a:off x="9586913" y="3451003"/>
            <a:ext cx="236315" cy="430816"/>
            <a:chOff x="9586913" y="3451003"/>
            <a:chExt cx="236315" cy="430816"/>
          </a:xfrm>
        </p:grpSpPr>
        <p:sp>
          <p:nvSpPr>
            <p:cNvPr id="273" name="AutoShape 273"/>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AutoShape 274"/>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5" name="AutoShape 275"/>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Freeform 276"/>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7" name="Group 277"/>
          <p:cNvGrpSpPr/>
          <p:nvPr/>
        </p:nvGrpSpPr>
        <p:grpSpPr>
          <a:xfrm>
            <a:off x="9621869" y="3811905"/>
            <a:ext cx="164211" cy="381952"/>
            <a:chOff x="9621869" y="3811905"/>
            <a:chExt cx="164211" cy="381952"/>
          </a:xfrm>
        </p:grpSpPr>
        <p:sp>
          <p:nvSpPr>
            <p:cNvPr id="278" name="AutoShape 278"/>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9" name="AutoShape 279"/>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0" name="Group 280"/>
          <p:cNvGrpSpPr/>
          <p:nvPr/>
        </p:nvGrpSpPr>
        <p:grpSpPr>
          <a:xfrm>
            <a:off x="10050113" y="3451003"/>
            <a:ext cx="236316" cy="430816"/>
            <a:chOff x="10050113" y="3451003"/>
            <a:chExt cx="236316" cy="430816"/>
          </a:xfrm>
        </p:grpSpPr>
        <p:sp>
          <p:nvSpPr>
            <p:cNvPr id="281" name="AutoShape 281"/>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AutoShape 282"/>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3" name="AutoShape 283"/>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Freeform 284"/>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5" name="Group 285"/>
          <p:cNvGrpSpPr/>
          <p:nvPr/>
        </p:nvGrpSpPr>
        <p:grpSpPr>
          <a:xfrm>
            <a:off x="10085070" y="3811905"/>
            <a:ext cx="164211" cy="381952"/>
            <a:chOff x="10085070" y="3811905"/>
            <a:chExt cx="164211" cy="381952"/>
          </a:xfrm>
        </p:grpSpPr>
        <p:sp>
          <p:nvSpPr>
            <p:cNvPr id="286" name="AutoShape 286"/>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7" name="AutoShape 287"/>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8" name="Group 288"/>
          <p:cNvGrpSpPr/>
          <p:nvPr/>
        </p:nvGrpSpPr>
        <p:grpSpPr>
          <a:xfrm>
            <a:off x="10513409" y="3451003"/>
            <a:ext cx="236221" cy="430816"/>
            <a:chOff x="10513409" y="3451003"/>
            <a:chExt cx="236221" cy="430816"/>
          </a:xfrm>
        </p:grpSpPr>
        <p:sp>
          <p:nvSpPr>
            <p:cNvPr id="289" name="AutoShape 289"/>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AutoShape 290"/>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1" name="AutoShape 291"/>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Freeform 292"/>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3" name="Group 293"/>
          <p:cNvGrpSpPr/>
          <p:nvPr/>
        </p:nvGrpSpPr>
        <p:grpSpPr>
          <a:xfrm>
            <a:off x="10548271" y="3811905"/>
            <a:ext cx="164211" cy="381952"/>
            <a:chOff x="10548271" y="3811905"/>
            <a:chExt cx="164211" cy="381952"/>
          </a:xfrm>
        </p:grpSpPr>
        <p:sp>
          <p:nvSpPr>
            <p:cNvPr id="294" name="AutoShape 294"/>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5" name="AutoShape 295"/>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6" name="Group 296"/>
          <p:cNvGrpSpPr/>
          <p:nvPr/>
        </p:nvGrpSpPr>
        <p:grpSpPr>
          <a:xfrm>
            <a:off x="10976610" y="3451003"/>
            <a:ext cx="236220" cy="430816"/>
            <a:chOff x="10976610" y="3451003"/>
            <a:chExt cx="236220" cy="430816"/>
          </a:xfrm>
        </p:grpSpPr>
        <p:sp>
          <p:nvSpPr>
            <p:cNvPr id="297" name="AutoShape 297"/>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AutoShape 298"/>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9" name="AutoShape 299"/>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Freeform 300"/>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1" name="Group 301"/>
          <p:cNvGrpSpPr/>
          <p:nvPr/>
        </p:nvGrpSpPr>
        <p:grpSpPr>
          <a:xfrm>
            <a:off x="11011472" y="3811905"/>
            <a:ext cx="164211" cy="381952"/>
            <a:chOff x="11011472" y="3811905"/>
            <a:chExt cx="164211" cy="381952"/>
          </a:xfrm>
        </p:grpSpPr>
        <p:sp>
          <p:nvSpPr>
            <p:cNvPr id="302" name="AutoShape 302"/>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3" name="AutoShape 303"/>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4" name="Group 304"/>
          <p:cNvGrpSpPr/>
          <p:nvPr/>
        </p:nvGrpSpPr>
        <p:grpSpPr>
          <a:xfrm>
            <a:off x="6807708" y="4424744"/>
            <a:ext cx="236315" cy="430911"/>
            <a:chOff x="6807708" y="4424744"/>
            <a:chExt cx="236315" cy="430911"/>
          </a:xfrm>
        </p:grpSpPr>
        <p:sp>
          <p:nvSpPr>
            <p:cNvPr id="305" name="AutoShape 305"/>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AutoShape 306"/>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7" name="AutoShape 307"/>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Freeform 308"/>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9" name="Group 309"/>
          <p:cNvGrpSpPr/>
          <p:nvPr/>
        </p:nvGrpSpPr>
        <p:grpSpPr>
          <a:xfrm>
            <a:off x="6842665" y="4785646"/>
            <a:ext cx="164211" cy="381952"/>
            <a:chOff x="6842665" y="4785646"/>
            <a:chExt cx="164211" cy="381952"/>
          </a:xfrm>
        </p:grpSpPr>
        <p:sp>
          <p:nvSpPr>
            <p:cNvPr id="310" name="AutoShape 310"/>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1" name="AutoShape 311"/>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2" name="Group 312"/>
          <p:cNvGrpSpPr/>
          <p:nvPr/>
        </p:nvGrpSpPr>
        <p:grpSpPr>
          <a:xfrm>
            <a:off x="7270909" y="4424744"/>
            <a:ext cx="236315" cy="430911"/>
            <a:chOff x="7270909" y="4424744"/>
            <a:chExt cx="236315" cy="430911"/>
          </a:xfrm>
        </p:grpSpPr>
        <p:sp>
          <p:nvSpPr>
            <p:cNvPr id="313" name="AutoShape 313"/>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AutoShape 314"/>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5" name="AutoShape 315"/>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Freeform 316"/>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7" name="Group 317"/>
          <p:cNvGrpSpPr/>
          <p:nvPr/>
        </p:nvGrpSpPr>
        <p:grpSpPr>
          <a:xfrm>
            <a:off x="7305866" y="4785646"/>
            <a:ext cx="164210" cy="381952"/>
            <a:chOff x="7305866" y="4785646"/>
            <a:chExt cx="164210" cy="381952"/>
          </a:xfrm>
        </p:grpSpPr>
        <p:sp>
          <p:nvSpPr>
            <p:cNvPr id="318" name="AutoShape 318"/>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9" name="AutoShape 319"/>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0" name="Group 320"/>
          <p:cNvGrpSpPr/>
          <p:nvPr/>
        </p:nvGrpSpPr>
        <p:grpSpPr>
          <a:xfrm>
            <a:off x="7734109" y="4424744"/>
            <a:ext cx="236316" cy="430911"/>
            <a:chOff x="7734109" y="4424744"/>
            <a:chExt cx="236316" cy="430911"/>
          </a:xfrm>
        </p:grpSpPr>
        <p:sp>
          <p:nvSpPr>
            <p:cNvPr id="321" name="AutoShape 321"/>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2" name="AutoShape 322"/>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3" name="AutoShape 323"/>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Freeform 324"/>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5" name="Group 325"/>
          <p:cNvGrpSpPr/>
          <p:nvPr/>
        </p:nvGrpSpPr>
        <p:grpSpPr>
          <a:xfrm>
            <a:off x="7769066" y="4785646"/>
            <a:ext cx="164211" cy="381952"/>
            <a:chOff x="7769066" y="4785646"/>
            <a:chExt cx="164211" cy="381952"/>
          </a:xfrm>
        </p:grpSpPr>
        <p:sp>
          <p:nvSpPr>
            <p:cNvPr id="326" name="AutoShape 326"/>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7" name="AutoShape 327"/>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8" name="Group 328"/>
          <p:cNvGrpSpPr/>
          <p:nvPr/>
        </p:nvGrpSpPr>
        <p:grpSpPr>
          <a:xfrm>
            <a:off x="8197310" y="4424744"/>
            <a:ext cx="236316" cy="430911"/>
            <a:chOff x="8197310" y="4424744"/>
            <a:chExt cx="236316" cy="430911"/>
          </a:xfrm>
        </p:grpSpPr>
        <p:sp>
          <p:nvSpPr>
            <p:cNvPr id="329" name="AutoShape 329"/>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0" name="AutoShape 330"/>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1" name="AutoShape 331"/>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Freeform 332"/>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3" name="Group 333"/>
          <p:cNvGrpSpPr/>
          <p:nvPr/>
        </p:nvGrpSpPr>
        <p:grpSpPr>
          <a:xfrm>
            <a:off x="8232267" y="4785646"/>
            <a:ext cx="164211" cy="381952"/>
            <a:chOff x="8232267" y="4785646"/>
            <a:chExt cx="164211" cy="381952"/>
          </a:xfrm>
        </p:grpSpPr>
        <p:sp>
          <p:nvSpPr>
            <p:cNvPr id="334" name="AutoShape 334"/>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5" name="AutoShape 335"/>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6" name="Group 336"/>
          <p:cNvGrpSpPr/>
          <p:nvPr/>
        </p:nvGrpSpPr>
        <p:grpSpPr>
          <a:xfrm>
            <a:off x="8660511" y="4424744"/>
            <a:ext cx="236316" cy="430911"/>
            <a:chOff x="8660511" y="4424744"/>
            <a:chExt cx="236316" cy="430911"/>
          </a:xfrm>
        </p:grpSpPr>
        <p:sp>
          <p:nvSpPr>
            <p:cNvPr id="337" name="AutoShape 337"/>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8" name="AutoShape 338"/>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9" name="AutoShape 339"/>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Freeform 340"/>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1" name="Group 341"/>
          <p:cNvGrpSpPr/>
          <p:nvPr/>
        </p:nvGrpSpPr>
        <p:grpSpPr>
          <a:xfrm>
            <a:off x="8695467" y="4785646"/>
            <a:ext cx="164212" cy="381952"/>
            <a:chOff x="8695467" y="4785646"/>
            <a:chExt cx="164212" cy="381952"/>
          </a:xfrm>
        </p:grpSpPr>
        <p:sp>
          <p:nvSpPr>
            <p:cNvPr id="342" name="AutoShape 342"/>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3" name="AutoShape 343"/>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4" name="Group 344"/>
          <p:cNvGrpSpPr/>
          <p:nvPr/>
        </p:nvGrpSpPr>
        <p:grpSpPr>
          <a:xfrm>
            <a:off x="9123712" y="4424744"/>
            <a:ext cx="236315" cy="430911"/>
            <a:chOff x="9123712" y="4424744"/>
            <a:chExt cx="236315" cy="430911"/>
          </a:xfrm>
        </p:grpSpPr>
        <p:sp>
          <p:nvSpPr>
            <p:cNvPr id="345" name="AutoShape 345"/>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6" name="AutoShape 346"/>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7" name="AutoShape 347"/>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Freeform 348"/>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9" name="Group 349"/>
          <p:cNvGrpSpPr/>
          <p:nvPr/>
        </p:nvGrpSpPr>
        <p:grpSpPr>
          <a:xfrm>
            <a:off x="9158668" y="4785646"/>
            <a:ext cx="164212" cy="381952"/>
            <a:chOff x="9158668" y="4785646"/>
            <a:chExt cx="164212" cy="381952"/>
          </a:xfrm>
        </p:grpSpPr>
        <p:sp>
          <p:nvSpPr>
            <p:cNvPr id="350" name="AutoShape 350"/>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1" name="AutoShape 351"/>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2" name="Group 352"/>
          <p:cNvGrpSpPr/>
          <p:nvPr/>
        </p:nvGrpSpPr>
        <p:grpSpPr>
          <a:xfrm>
            <a:off x="9586913" y="4424744"/>
            <a:ext cx="236315" cy="430911"/>
            <a:chOff x="9586913" y="4424744"/>
            <a:chExt cx="236315" cy="430911"/>
          </a:xfrm>
        </p:grpSpPr>
        <p:sp>
          <p:nvSpPr>
            <p:cNvPr id="353" name="AutoShape 353"/>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4" name="AutoShape 354"/>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5" name="AutoShape 355"/>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Freeform 356"/>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7" name="Group 357"/>
          <p:cNvGrpSpPr/>
          <p:nvPr/>
        </p:nvGrpSpPr>
        <p:grpSpPr>
          <a:xfrm>
            <a:off x="9621869" y="4785646"/>
            <a:ext cx="164211" cy="381952"/>
            <a:chOff x="9621869" y="4785646"/>
            <a:chExt cx="164211" cy="381952"/>
          </a:xfrm>
        </p:grpSpPr>
        <p:sp>
          <p:nvSpPr>
            <p:cNvPr id="358" name="AutoShape 358"/>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9" name="AutoShape 359"/>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0" name="Group 360"/>
          <p:cNvGrpSpPr/>
          <p:nvPr/>
        </p:nvGrpSpPr>
        <p:grpSpPr>
          <a:xfrm>
            <a:off x="10050113" y="4424744"/>
            <a:ext cx="236316" cy="430911"/>
            <a:chOff x="10050113" y="4424744"/>
            <a:chExt cx="236316" cy="430911"/>
          </a:xfrm>
        </p:grpSpPr>
        <p:sp>
          <p:nvSpPr>
            <p:cNvPr id="361" name="AutoShape 361"/>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2" name="AutoShape 362"/>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3" name="AutoShape 363"/>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Freeform 364"/>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5" name="Group 365"/>
          <p:cNvGrpSpPr/>
          <p:nvPr/>
        </p:nvGrpSpPr>
        <p:grpSpPr>
          <a:xfrm>
            <a:off x="10085070" y="4785646"/>
            <a:ext cx="164211" cy="381952"/>
            <a:chOff x="10085070" y="4785646"/>
            <a:chExt cx="164211" cy="381952"/>
          </a:xfrm>
        </p:grpSpPr>
        <p:sp>
          <p:nvSpPr>
            <p:cNvPr id="366" name="AutoShape 366"/>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7" name="AutoShape 367"/>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8" name="Group 368"/>
          <p:cNvGrpSpPr/>
          <p:nvPr/>
        </p:nvGrpSpPr>
        <p:grpSpPr>
          <a:xfrm>
            <a:off x="10513409" y="4424744"/>
            <a:ext cx="236221" cy="430911"/>
            <a:chOff x="10513409" y="4424744"/>
            <a:chExt cx="236221" cy="430911"/>
          </a:xfrm>
        </p:grpSpPr>
        <p:sp>
          <p:nvSpPr>
            <p:cNvPr id="369" name="AutoShape 369"/>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0" name="AutoShape 370"/>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1" name="AutoShape 371"/>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Freeform 372"/>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3" name="Group 373"/>
          <p:cNvGrpSpPr/>
          <p:nvPr/>
        </p:nvGrpSpPr>
        <p:grpSpPr>
          <a:xfrm>
            <a:off x="10548271" y="4785646"/>
            <a:ext cx="164211" cy="381952"/>
            <a:chOff x="10548271" y="4785646"/>
            <a:chExt cx="164211" cy="381952"/>
          </a:xfrm>
        </p:grpSpPr>
        <p:sp>
          <p:nvSpPr>
            <p:cNvPr id="374" name="AutoShape 374"/>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5" name="AutoShape 375"/>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6" name="Group 376"/>
          <p:cNvGrpSpPr/>
          <p:nvPr/>
        </p:nvGrpSpPr>
        <p:grpSpPr>
          <a:xfrm>
            <a:off x="10976610" y="4424744"/>
            <a:ext cx="236220" cy="430911"/>
            <a:chOff x="10976610" y="4424744"/>
            <a:chExt cx="236220" cy="430911"/>
          </a:xfrm>
        </p:grpSpPr>
        <p:sp>
          <p:nvSpPr>
            <p:cNvPr id="377" name="AutoShape 377"/>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8" name="AutoShape 378"/>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9" name="AutoShape 379"/>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Freeform 380"/>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1" name="Group 381"/>
          <p:cNvGrpSpPr/>
          <p:nvPr/>
        </p:nvGrpSpPr>
        <p:grpSpPr>
          <a:xfrm>
            <a:off x="11011472" y="4785646"/>
            <a:ext cx="164211" cy="381952"/>
            <a:chOff x="11011472" y="4785646"/>
            <a:chExt cx="164211" cy="381952"/>
          </a:xfrm>
        </p:grpSpPr>
        <p:sp>
          <p:nvSpPr>
            <p:cNvPr id="382" name="AutoShape 382"/>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3" name="AutoShape 383"/>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4" name="AutoShape 384"/>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血氧监护仪是一种用于监测人体血液中氧气饱和度的医疗设备。</a:t>
            </a:r>
            <a:endParaRPr lang="en-US" sz="1100"/>
          </a:p>
        </p:txBody>
      </p:sp>
      <p:sp>
        <p:nvSpPr>
          <p:cNvPr id="385" name="AutoShape 385"/>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它通过测量人体组织中的氧合血红蛋白和还原血红蛋白对光的吸收程度，计算出血液中的氧饱和度。</a:t>
            </a:r>
            <a:endParaRPr lang="en-US" sz="1100"/>
          </a:p>
        </p:txBody>
      </p:sp>
      <p:grpSp>
        <p:nvGrpSpPr>
          <p:cNvPr id="386" name="Group 386"/>
          <p:cNvGrpSpPr/>
          <p:nvPr/>
        </p:nvGrpSpPr>
        <p:grpSpPr>
          <a:xfrm>
            <a:off x="454963" y="93878"/>
            <a:ext cx="10641129" cy="914400"/>
            <a:chOff x="454963" y="93878"/>
            <a:chExt cx="10641129" cy="914400"/>
          </a:xfrm>
        </p:grpSpPr>
        <p:sp>
          <p:nvSpPr>
            <p:cNvPr id="387" name="AutoShape 38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8" name="AutoShape 38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9" name="AutoShape 38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TextBox 40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血氧监护仪的定义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血氧监护仪的原理</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血氧监护仪利用光电容积描记（PPG）技术，通过测量特定波长的光线在人体组织中的透射或反射强度，计算出血液中的氧饱和度。</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血氧监护仪通常采用指夹式、耳夹式或头罩式等接触式测量方式，以便持续监测新生儿的血氧饱和度。</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便携式血氧监护仪</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便于携带，适合在床旁、手术室、急诊室等移动场景下使用。</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台式血氧监护仪</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固定在床旁或手术台上，适合持续监测患者血氧饱和度。</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无创血氧监护仪</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无需侵入人体，通过测量皮肤表面的光反射或透射强度来计算血氧饱和度。</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血氧监护仪的种类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新生儿血氧监护的必要性</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新生儿血氧水平波动较大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由于新生儿的心肺功能尚未完全发育，血氧水平容易受到多种因素的影响，如呼吸、心率、体位等。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血氧饱和度监测的准确性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血氧饱和度是反映血氧水平的重要指标，通过新生儿血氧监护仪可以实时监测血氧饱和度，为医护人员提供准确的数据。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新生儿血氧水平的特点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缺氧</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呼吸窘迫综合征</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长时间的血氧水平过低会导致新生儿缺氧，影响大脑和身体发育，甚至可能导致永久性的损伤。</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新生儿血氧水平过高或过低都可能导致呼吸窘迫综合征，表现为呼吸困难、发绀等症状。</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血氧水平异常对新生儿的影响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通过持续监测新生儿的血氧饱和度，医护人员可以及时发现异常情况，采取相应的治疗措施。</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及时发现异常</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有效的血氧监护可以预防因缺氧或过度通气引起的并发症，如脑瘫、癫痫等。</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预防并发症</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通过实时监测和数据分析，医护人员可以更好地了解新生儿的生理状态，制定更加精准的护理计划。</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提高护理质量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血氧监护在新生儿护理中的重要性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新生儿血氧监护仪的使用方法</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https://d.book118.com/138073005032006040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2024-09-18T11:47:41.279</cp:lastPrinted>
  <dcterms:created xsi:type="dcterms:W3CDTF">2024-09-18T03:47:41Z</dcterms:created>
  <dcterms:modified xsi:type="dcterms:W3CDTF">2024-09-18T03:47:43Z</dcterms:modified>
</cp:coreProperties>
</file>