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15CCE6B-FD1F-4FD1-886B-965135E225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8D43D10-77BE-4F98-AEA4-D60C2BA746C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6B0F6D1-177A-4BC9-96CB-756B1304AA7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7D85172-0FA6-4228-831E-2001FBFC9FC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CD01C13-1C4C-4496-9A02-A067BD4FE0C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74F5305-A059-4029-B4B8-FACC2A4B087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1132607-1401-4B9D-B581-A632E2182FE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1421AF9-B511-4B0E-81A7-D2040425759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5A27A1F-7618-4AD2-8E6E-F686C5564F1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8918ABA-C6AA-46D1-9E14-E19CA6A684E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59D48CC-5627-48FC-A6A7-896B3CA9E04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png" /><Relationship Id="rId3" Type="http://schemas.openxmlformats.org/officeDocument/2006/relationships/image" Target="../media/image7.png" /><Relationship Id="rId4"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png" /><Relationship Id="rId3" Type="http://schemas.openxmlformats.org/officeDocument/2006/relationships/image" Target="../media/image6.png" /><Relationship Id="rId4" Type="http://schemas.openxmlformats.org/officeDocument/2006/relationships/image" Target="../media/image10.pn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38075130033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昆虫行为与种群生态学研究</a:t>
            </a:r>
            <a:endParaRPr lang="en-US" sz="1100"/>
          </a:p>
        </p:txBody>
      </p:sp>
      <p:sp>
        <p:nvSpPr>
          <p:cNvPr id="5" name="AutoShape 5"/>
          <p:cNvSpPr/>
          <p:nvPr/>
        </p:nvSpPr>
        <p:spPr>
          <a:xfrm>
            <a:off x="5838648" y="4167778"/>
            <a:ext cx="2333375"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汇报人：XX</a:t>
            </a:r>
            <a:endParaRPr lang="en-US" sz="1100"/>
          </a:p>
        </p:txBody>
      </p:sp>
      <p:sp>
        <p:nvSpPr>
          <p:cNvPr id="6" name="AutoShape 6"/>
          <p:cNvSpPr/>
          <p:nvPr/>
        </p:nvSpPr>
        <p:spPr>
          <a:xfrm>
            <a:off x="8587678" y="4167778"/>
            <a:ext cx="2820047"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2024-01-21</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引言</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昆虫行为学基础</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种群生态学基础</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昆虫行为与种群数量动态</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昆虫行为在生态系统中的作用</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昆虫行为与种群生态学研究方法与技术</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引言</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35447" b="35447"/>
          <a:stretch>
            <a:fillRect/>
          </a:stretch>
        </p:blipFill>
        <p:spPr>
          <a:xfrm>
            <a:off x="6230112" y="1739062"/>
            <a:ext cx="5058969" cy="2163307"/>
          </a:xfrm>
          <a:prstGeom prst="rect">
            <a:avLst/>
          </a:prstGeom>
          <a:ln w="19050">
            <a:solidFill>
              <a:schemeClr val="dk1"/>
            </a:solidFill>
          </a:ln>
        </p:spPr>
      </p:pic>
      <p:pic>
        <p:nvPicPr>
          <p:cNvPr id="3" name="Picture 3"/>
          <p:cNvPicPr>
            <a:picLocks noChangeAspect="1"/>
          </p:cNvPicPr>
          <p:nvPr/>
        </p:nvPicPr>
        <p:blipFill>
          <a:blip r:embed="rId3"/>
          <a:srcRect t="17921" b="17921"/>
          <a:stretch>
            <a:fillRect/>
          </a:stretch>
        </p:blipFill>
        <p:spPr>
          <a:xfrm>
            <a:off x="6233164" y="3914561"/>
            <a:ext cx="5058969" cy="2163307"/>
          </a:xfrm>
          <a:prstGeom prst="rect">
            <a:avLst/>
          </a:prstGeom>
          <a:ln w="19050">
            <a:solidFill>
              <a:schemeClr val="dk1"/>
            </a:solidFill>
          </a:ln>
        </p:spPr>
      </p:pic>
      <p:sp>
        <p:nvSpPr>
          <p:cNvPr id="4" name="AutoShape 4"/>
          <p:cNvSpPr/>
          <p:nvPr/>
        </p:nvSpPr>
        <p:spPr>
          <a:xfrm>
            <a:off x="763829" y="1852480"/>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89066" y="1938594"/>
            <a:ext cx="391119" cy="269367"/>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1306341" y="1467193"/>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昆虫是地球上数量最多、种类最丰富的动物群体，对生态系统具有重要影响。</a:t>
            </a:r>
            <a:endParaRPr lang="en-US" sz="1100"/>
          </a:p>
        </p:txBody>
      </p:sp>
      <p:sp>
        <p:nvSpPr>
          <p:cNvPr id="7" name="AutoShape 7"/>
          <p:cNvSpPr/>
          <p:nvPr/>
        </p:nvSpPr>
        <p:spPr>
          <a:xfrm>
            <a:off x="763829" y="3650029"/>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74314" y="3736142"/>
            <a:ext cx="416357" cy="269367"/>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425">
                <a:solidFill>
                  <a:srgbClr val="FFFFFF">
                    <a:alpha val="100000"/>
                  </a:srgbClr>
                </a:solidFill>
                <a:latin typeface="Microsoft Yahei"/>
                <a:ea typeface="Microsoft Yahei"/>
                <a:cs typeface="Microsoft Yahei"/>
              </a:rPr>
              <a:t>02</a:t>
            </a:r>
          </a:p>
        </p:txBody>
      </p:sp>
      <p:sp>
        <p:nvSpPr>
          <p:cNvPr id="9" name="AutoShape 9"/>
          <p:cNvSpPr/>
          <p:nvPr/>
        </p:nvSpPr>
        <p:spPr>
          <a:xfrm>
            <a:off x="1306341" y="3264741"/>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昆虫行为与种群生态学是研究昆虫行为模式、生态位、种间关系及其对环境的适应性的重要分支学科。</a:t>
            </a:r>
            <a:endParaRPr lang="en-US" sz="1100"/>
          </a:p>
        </p:txBody>
      </p:sp>
      <p:sp>
        <p:nvSpPr>
          <p:cNvPr id="10" name="AutoShape 10"/>
          <p:cNvSpPr/>
          <p:nvPr/>
        </p:nvSpPr>
        <p:spPr>
          <a:xfrm>
            <a:off x="763829" y="544148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773583" y="5527602"/>
            <a:ext cx="441594" cy="269367"/>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1425">
                <a:solidFill>
                  <a:srgbClr val="FFFFFF">
                    <a:alpha val="100000"/>
                  </a:srgbClr>
                </a:solidFill>
                <a:latin typeface="Microsoft Yahei"/>
                <a:ea typeface="Microsoft Yahei"/>
                <a:cs typeface="Microsoft Yahei"/>
              </a:rPr>
              <a:t>03</a:t>
            </a:r>
          </a:p>
        </p:txBody>
      </p:sp>
      <p:sp>
        <p:nvSpPr>
          <p:cNvPr id="12" name="AutoShape 12"/>
          <p:cNvSpPr/>
          <p:nvPr/>
        </p:nvSpPr>
        <p:spPr>
          <a:xfrm>
            <a:off x="1306341" y="5062289"/>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昆虫行为与种群生态学研究对于揭示昆虫的适应机制、预测昆虫种群动态、指导害虫综合治理等具有重要意义。</a:t>
            </a:r>
            <a:endParaRPr lang="en-US" sz="1100"/>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sp>
        <p:nvSpPr>
          <p:cNvPr id="2" name="AutoShape 2"/>
          <p:cNvSpPr/>
          <p:nvPr/>
        </p:nvSpPr>
        <p:spPr>
          <a:xfrm>
            <a:off x="921227" y="2201509"/>
            <a:ext cx="3650041" cy="1295400"/>
          </a:xfrm>
          <a:prstGeom prst="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21227" y="3917777"/>
            <a:ext cx="3650041" cy="1295400"/>
          </a:xfrm>
          <a:prstGeom prst="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20731" y="2201509"/>
            <a:ext cx="3650041" cy="1295400"/>
          </a:xfrm>
          <a:prstGeom prst="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620731" y="3917777"/>
            <a:ext cx="3650041" cy="1295400"/>
          </a:xfrm>
          <a:prstGeom prst="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51871" y="2379350"/>
            <a:ext cx="3619398" cy="96864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描述昆虫行为模式及其与环境的相互作用。</a:t>
            </a:r>
            <a:endParaRPr lang="en-US" sz="1100"/>
          </a:p>
        </p:txBody>
      </p:sp>
      <p:sp>
        <p:nvSpPr>
          <p:cNvPr id="7" name="AutoShape 7"/>
          <p:cNvSpPr/>
          <p:nvPr/>
        </p:nvSpPr>
        <p:spPr>
          <a:xfrm>
            <a:off x="951871" y="4098300"/>
            <a:ext cx="3619398" cy="96864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探讨昆虫种间关系及其对生态系统的影响。</a:t>
            </a:r>
            <a:endParaRPr lang="en-US" sz="1100"/>
          </a:p>
        </p:txBody>
      </p:sp>
      <p:sp>
        <p:nvSpPr>
          <p:cNvPr id="8" name="AutoShape 8"/>
          <p:cNvSpPr/>
          <p:nvPr/>
        </p:nvSpPr>
        <p:spPr>
          <a:xfrm>
            <a:off x="7675726" y="2379350"/>
            <a:ext cx="3595046" cy="96864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揭示昆虫种群动态及其影响因素。</a:t>
            </a:r>
            <a:endParaRPr lang="en-US" sz="1100"/>
          </a:p>
        </p:txBody>
      </p:sp>
      <p:sp>
        <p:nvSpPr>
          <p:cNvPr id="9" name="AutoShape 9"/>
          <p:cNvSpPr/>
          <p:nvPr/>
        </p:nvSpPr>
        <p:spPr>
          <a:xfrm>
            <a:off x="7620854" y="4098300"/>
            <a:ext cx="3595046" cy="96864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提出害虫综合治理策略，为农业生产提供科学依据。</a:t>
            </a:r>
            <a:endParaRPr lang="en-US" sz="1100"/>
          </a:p>
        </p:txBody>
      </p:sp>
      <p:sp>
        <p:nvSpPr>
          <p:cNvPr id="10" name="AutoShape 10"/>
          <p:cNvSpPr/>
          <p:nvPr/>
        </p:nvSpPr>
        <p:spPr>
          <a:xfrm>
            <a:off x="6325453" y="2201509"/>
            <a:ext cx="1295400" cy="12954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71268" y="3917777"/>
            <a:ext cx="1295400" cy="12954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325453" y="3917777"/>
            <a:ext cx="1295400" cy="129540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6867022" y="2819156"/>
            <a:ext cx="211409" cy="225430"/>
          </a:xfrm>
          <a:custGeom>
            <a:rect l="l" t="t" r="r" b="b"/>
            <a:pathLst>
              <a:path w="265" h="281">
                <a:moveTo>
                  <a:pt x="0" y="131"/>
                </a:moveTo>
                <a:lnTo>
                  <a:pt x="38" y="169"/>
                </a:lnTo>
                <a:lnTo>
                  <a:pt x="107" y="102"/>
                </a:lnTo>
                <a:lnTo>
                  <a:pt x="105" y="281"/>
                </a:lnTo>
                <a:lnTo>
                  <a:pt x="159" y="281"/>
                </a:lnTo>
                <a:lnTo>
                  <a:pt x="159" y="102"/>
                </a:lnTo>
                <a:lnTo>
                  <a:pt x="227" y="169"/>
                </a:lnTo>
                <a:lnTo>
                  <a:pt x="265" y="131"/>
                </a:lnTo>
                <a:lnTo>
                  <a:pt x="132" y="0"/>
                </a:lnTo>
                <a:lnTo>
                  <a:pt x="0" y="13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915761" y="4291457"/>
            <a:ext cx="606417" cy="547958"/>
          </a:xfrm>
          <a:custGeom>
            <a:rect l="l" t="t" r="r" b="b"/>
            <a:pathLst>
              <a:path w="746" h="638">
                <a:moveTo>
                  <a:pt x="689" y="125"/>
                </a:moveTo>
                <a:cubicBezTo>
                  <a:pt x="552" y="125"/>
                  <a:pt x="552" y="125"/>
                  <a:pt x="552" y="125"/>
                </a:cubicBezTo>
                <a:cubicBezTo>
                  <a:pt x="552" y="57"/>
                  <a:pt x="552" y="57"/>
                  <a:pt x="552" y="57"/>
                </a:cubicBezTo>
                <a:cubicBezTo>
                  <a:pt x="552" y="26"/>
                  <a:pt x="526" y="0"/>
                  <a:pt x="495" y="0"/>
                </a:cubicBezTo>
                <a:cubicBezTo>
                  <a:pt x="253" y="0"/>
                  <a:pt x="253" y="0"/>
                  <a:pt x="253" y="0"/>
                </a:cubicBezTo>
                <a:cubicBezTo>
                  <a:pt x="221" y="0"/>
                  <a:pt x="196" y="26"/>
                  <a:pt x="196" y="57"/>
                </a:cubicBezTo>
                <a:cubicBezTo>
                  <a:pt x="196" y="125"/>
                  <a:pt x="196" y="125"/>
                  <a:pt x="196" y="125"/>
                </a:cubicBezTo>
                <a:cubicBezTo>
                  <a:pt x="57" y="125"/>
                  <a:pt x="57" y="125"/>
                  <a:pt x="57" y="125"/>
                </a:cubicBezTo>
                <a:cubicBezTo>
                  <a:pt x="25" y="125"/>
                  <a:pt x="0" y="151"/>
                  <a:pt x="0" y="182"/>
                </a:cubicBezTo>
                <a:cubicBezTo>
                  <a:pt x="0" y="581"/>
                  <a:pt x="0" y="581"/>
                  <a:pt x="0" y="581"/>
                </a:cubicBezTo>
                <a:cubicBezTo>
                  <a:pt x="0" y="612"/>
                  <a:pt x="25" y="638"/>
                  <a:pt x="57" y="638"/>
                </a:cubicBezTo>
                <a:cubicBezTo>
                  <a:pt x="689" y="638"/>
                  <a:pt x="689" y="638"/>
                  <a:pt x="689" y="638"/>
                </a:cubicBezTo>
                <a:cubicBezTo>
                  <a:pt x="721" y="638"/>
                  <a:pt x="746" y="612"/>
                  <a:pt x="746" y="581"/>
                </a:cubicBezTo>
                <a:cubicBezTo>
                  <a:pt x="746" y="182"/>
                  <a:pt x="746" y="182"/>
                  <a:pt x="746" y="182"/>
                </a:cubicBezTo>
                <a:cubicBezTo>
                  <a:pt x="746" y="151"/>
                  <a:pt x="721" y="125"/>
                  <a:pt x="689" y="125"/>
                </a:cubicBezTo>
                <a:close/>
                <a:moveTo>
                  <a:pt x="239" y="57"/>
                </a:moveTo>
                <a:cubicBezTo>
                  <a:pt x="239" y="50"/>
                  <a:pt x="245" y="44"/>
                  <a:pt x="253" y="44"/>
                </a:cubicBezTo>
                <a:cubicBezTo>
                  <a:pt x="495" y="44"/>
                  <a:pt x="495" y="44"/>
                  <a:pt x="495" y="44"/>
                </a:cubicBezTo>
                <a:cubicBezTo>
                  <a:pt x="502" y="44"/>
                  <a:pt x="508" y="50"/>
                  <a:pt x="508" y="57"/>
                </a:cubicBezTo>
                <a:cubicBezTo>
                  <a:pt x="508" y="125"/>
                  <a:pt x="508" y="125"/>
                  <a:pt x="508" y="125"/>
                </a:cubicBezTo>
                <a:cubicBezTo>
                  <a:pt x="239" y="125"/>
                  <a:pt x="239" y="125"/>
                  <a:pt x="239" y="125"/>
                </a:cubicBezTo>
                <a:lnTo>
                  <a:pt x="239" y="57"/>
                </a:lnTo>
                <a:close/>
                <a:moveTo>
                  <a:pt x="57" y="169"/>
                </a:moveTo>
                <a:cubicBezTo>
                  <a:pt x="689" y="169"/>
                  <a:pt x="689" y="169"/>
                  <a:pt x="689" y="169"/>
                </a:cubicBezTo>
                <a:cubicBezTo>
                  <a:pt x="697" y="169"/>
                  <a:pt x="703" y="175"/>
                  <a:pt x="703" y="182"/>
                </a:cubicBezTo>
                <a:cubicBezTo>
                  <a:pt x="703" y="295"/>
                  <a:pt x="703" y="295"/>
                  <a:pt x="703" y="295"/>
                </a:cubicBezTo>
                <a:cubicBezTo>
                  <a:pt x="545" y="295"/>
                  <a:pt x="545" y="295"/>
                  <a:pt x="545" y="295"/>
                </a:cubicBezTo>
                <a:cubicBezTo>
                  <a:pt x="545" y="267"/>
                  <a:pt x="545" y="267"/>
                  <a:pt x="545" y="267"/>
                </a:cubicBezTo>
                <a:cubicBezTo>
                  <a:pt x="501" y="267"/>
                  <a:pt x="501" y="267"/>
                  <a:pt x="501" y="267"/>
                </a:cubicBezTo>
                <a:cubicBezTo>
                  <a:pt x="501" y="295"/>
                  <a:pt x="501" y="295"/>
                  <a:pt x="501" y="295"/>
                </a:cubicBezTo>
                <a:cubicBezTo>
                  <a:pt x="245" y="295"/>
                  <a:pt x="245" y="295"/>
                  <a:pt x="245" y="295"/>
                </a:cubicBezTo>
                <a:cubicBezTo>
                  <a:pt x="245" y="266"/>
                  <a:pt x="245" y="266"/>
                  <a:pt x="245" y="266"/>
                </a:cubicBezTo>
                <a:cubicBezTo>
                  <a:pt x="201" y="266"/>
                  <a:pt x="201" y="266"/>
                  <a:pt x="201" y="266"/>
                </a:cubicBezTo>
                <a:cubicBezTo>
                  <a:pt x="201" y="295"/>
                  <a:pt x="201" y="295"/>
                  <a:pt x="201" y="295"/>
                </a:cubicBezTo>
                <a:cubicBezTo>
                  <a:pt x="43" y="295"/>
                  <a:pt x="43" y="295"/>
                  <a:pt x="43" y="295"/>
                </a:cubicBezTo>
                <a:cubicBezTo>
                  <a:pt x="43" y="182"/>
                  <a:pt x="43" y="182"/>
                  <a:pt x="43" y="182"/>
                </a:cubicBezTo>
                <a:cubicBezTo>
                  <a:pt x="43" y="175"/>
                  <a:pt x="49" y="169"/>
                  <a:pt x="57" y="169"/>
                </a:cubicBezTo>
                <a:close/>
                <a:moveTo>
                  <a:pt x="689" y="594"/>
                </a:moveTo>
                <a:cubicBezTo>
                  <a:pt x="57" y="594"/>
                  <a:pt x="57" y="594"/>
                  <a:pt x="57" y="594"/>
                </a:cubicBezTo>
                <a:cubicBezTo>
                  <a:pt x="49" y="594"/>
                  <a:pt x="43" y="588"/>
                  <a:pt x="43" y="581"/>
                </a:cubicBezTo>
                <a:cubicBezTo>
                  <a:pt x="43" y="338"/>
                  <a:pt x="43" y="338"/>
                  <a:pt x="43" y="338"/>
                </a:cubicBezTo>
                <a:cubicBezTo>
                  <a:pt x="201" y="338"/>
                  <a:pt x="201" y="338"/>
                  <a:pt x="201" y="338"/>
                </a:cubicBezTo>
                <a:cubicBezTo>
                  <a:pt x="201" y="368"/>
                  <a:pt x="201" y="368"/>
                  <a:pt x="201" y="368"/>
                </a:cubicBezTo>
                <a:cubicBezTo>
                  <a:pt x="245" y="368"/>
                  <a:pt x="245" y="368"/>
                  <a:pt x="245" y="368"/>
                </a:cubicBezTo>
                <a:cubicBezTo>
                  <a:pt x="245" y="338"/>
                  <a:pt x="245" y="338"/>
                  <a:pt x="245" y="338"/>
                </a:cubicBezTo>
                <a:cubicBezTo>
                  <a:pt x="501" y="338"/>
                  <a:pt x="501" y="338"/>
                  <a:pt x="501" y="338"/>
                </a:cubicBezTo>
                <a:cubicBezTo>
                  <a:pt x="501" y="369"/>
                  <a:pt x="501" y="369"/>
                  <a:pt x="501" y="369"/>
                </a:cubicBezTo>
                <a:cubicBezTo>
                  <a:pt x="545" y="369"/>
                  <a:pt x="545" y="369"/>
                  <a:pt x="545" y="369"/>
                </a:cubicBezTo>
                <a:cubicBezTo>
                  <a:pt x="545" y="338"/>
                  <a:pt x="545" y="338"/>
                  <a:pt x="545" y="338"/>
                </a:cubicBezTo>
                <a:cubicBezTo>
                  <a:pt x="703" y="338"/>
                  <a:pt x="703" y="338"/>
                  <a:pt x="703" y="338"/>
                </a:cubicBezTo>
                <a:cubicBezTo>
                  <a:pt x="703" y="581"/>
                  <a:pt x="703" y="581"/>
                  <a:pt x="703" y="581"/>
                </a:cubicBezTo>
                <a:cubicBezTo>
                  <a:pt x="703" y="588"/>
                  <a:pt x="697" y="594"/>
                  <a:pt x="689" y="59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6609466" y="2608738"/>
            <a:ext cx="727375" cy="547787"/>
          </a:xfrm>
          <a:custGeom>
            <a:rect l="l" t="t" r="r" b="b"/>
            <a:pathLst>
              <a:path w="747" h="562">
                <a:moveTo>
                  <a:pt x="692" y="240"/>
                </a:moveTo>
                <a:cubicBezTo>
                  <a:pt x="661" y="210"/>
                  <a:pt x="622" y="191"/>
                  <a:pt x="579" y="186"/>
                </a:cubicBezTo>
                <a:cubicBezTo>
                  <a:pt x="574" y="139"/>
                  <a:pt x="554" y="95"/>
                  <a:pt x="520" y="61"/>
                </a:cubicBezTo>
                <a:cubicBezTo>
                  <a:pt x="481" y="22"/>
                  <a:pt x="429" y="0"/>
                  <a:pt x="374" y="0"/>
                </a:cubicBezTo>
                <a:cubicBezTo>
                  <a:pt x="318" y="0"/>
                  <a:pt x="267" y="22"/>
                  <a:pt x="228" y="61"/>
                </a:cubicBezTo>
                <a:cubicBezTo>
                  <a:pt x="193" y="95"/>
                  <a:pt x="173" y="139"/>
                  <a:pt x="168" y="186"/>
                </a:cubicBezTo>
                <a:cubicBezTo>
                  <a:pt x="125" y="191"/>
                  <a:pt x="86" y="210"/>
                  <a:pt x="55" y="240"/>
                </a:cubicBezTo>
                <a:cubicBezTo>
                  <a:pt x="20" y="276"/>
                  <a:pt x="0" y="323"/>
                  <a:pt x="0" y="374"/>
                </a:cubicBezTo>
                <a:cubicBezTo>
                  <a:pt x="0" y="424"/>
                  <a:pt x="20" y="471"/>
                  <a:pt x="55" y="507"/>
                </a:cubicBezTo>
                <a:cubicBezTo>
                  <a:pt x="91" y="542"/>
                  <a:pt x="138" y="562"/>
                  <a:pt x="189" y="562"/>
                </a:cubicBezTo>
                <a:cubicBezTo>
                  <a:pt x="559" y="562"/>
                  <a:pt x="559" y="562"/>
                  <a:pt x="559" y="562"/>
                </a:cubicBezTo>
                <a:cubicBezTo>
                  <a:pt x="609" y="562"/>
                  <a:pt x="657" y="542"/>
                  <a:pt x="692" y="507"/>
                </a:cubicBezTo>
                <a:cubicBezTo>
                  <a:pt x="728" y="471"/>
                  <a:pt x="747" y="424"/>
                  <a:pt x="747" y="374"/>
                </a:cubicBezTo>
                <a:cubicBezTo>
                  <a:pt x="747" y="323"/>
                  <a:pt x="728" y="276"/>
                  <a:pt x="692" y="240"/>
                </a:cubicBezTo>
                <a:close/>
                <a:moveTo>
                  <a:pt x="559" y="518"/>
                </a:moveTo>
                <a:cubicBezTo>
                  <a:pt x="189" y="518"/>
                  <a:pt x="189" y="518"/>
                  <a:pt x="189" y="518"/>
                </a:cubicBezTo>
                <a:cubicBezTo>
                  <a:pt x="109" y="518"/>
                  <a:pt x="44" y="453"/>
                  <a:pt x="44" y="374"/>
                </a:cubicBezTo>
                <a:cubicBezTo>
                  <a:pt x="44" y="294"/>
                  <a:pt x="109" y="229"/>
                  <a:pt x="188" y="229"/>
                </a:cubicBezTo>
                <a:cubicBezTo>
                  <a:pt x="211" y="229"/>
                  <a:pt x="211" y="229"/>
                  <a:pt x="211" y="229"/>
                </a:cubicBezTo>
                <a:cubicBezTo>
                  <a:pt x="211" y="207"/>
                  <a:pt x="211" y="207"/>
                  <a:pt x="211" y="207"/>
                </a:cubicBezTo>
                <a:cubicBezTo>
                  <a:pt x="211" y="207"/>
                  <a:pt x="211" y="207"/>
                  <a:pt x="211" y="207"/>
                </a:cubicBezTo>
                <a:cubicBezTo>
                  <a:pt x="211" y="117"/>
                  <a:pt x="284" y="44"/>
                  <a:pt x="374" y="44"/>
                </a:cubicBezTo>
                <a:cubicBezTo>
                  <a:pt x="463" y="44"/>
                  <a:pt x="536" y="117"/>
                  <a:pt x="536" y="206"/>
                </a:cubicBezTo>
                <a:cubicBezTo>
                  <a:pt x="536" y="207"/>
                  <a:pt x="536" y="207"/>
                  <a:pt x="536" y="207"/>
                </a:cubicBezTo>
                <a:cubicBezTo>
                  <a:pt x="536" y="229"/>
                  <a:pt x="536" y="229"/>
                  <a:pt x="536" y="229"/>
                </a:cubicBezTo>
                <a:cubicBezTo>
                  <a:pt x="558" y="229"/>
                  <a:pt x="558" y="229"/>
                  <a:pt x="558" y="229"/>
                </a:cubicBezTo>
                <a:cubicBezTo>
                  <a:pt x="559" y="229"/>
                  <a:pt x="559" y="229"/>
                  <a:pt x="559" y="229"/>
                </a:cubicBezTo>
                <a:cubicBezTo>
                  <a:pt x="639" y="229"/>
                  <a:pt x="704" y="294"/>
                  <a:pt x="704" y="374"/>
                </a:cubicBezTo>
                <a:cubicBezTo>
                  <a:pt x="704" y="453"/>
                  <a:pt x="639" y="518"/>
                  <a:pt x="559" y="51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71268" y="2201509"/>
            <a:ext cx="1295400" cy="129540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stretch>
            <a:fillRect/>
          </a:stretch>
        </p:blipFill>
        <p:spPr>
          <a:xfrm>
            <a:off x="4901854" y="2602017"/>
            <a:ext cx="634228" cy="494386"/>
          </a:xfrm>
          <a:prstGeom prst="rect">
            <a:avLst/>
          </a:prstGeom>
        </p:spPr>
      </p:pic>
      <p:pic>
        <p:nvPicPr>
          <p:cNvPr id="18" name="Picture 18"/>
          <p:cNvPicPr>
            <a:picLocks noChangeAspect="1"/>
          </p:cNvPicPr>
          <p:nvPr/>
        </p:nvPicPr>
        <p:blipFill>
          <a:blip r:embed="rId3"/>
          <a:stretch>
            <a:fillRect/>
          </a:stretch>
        </p:blipFill>
        <p:spPr>
          <a:xfrm>
            <a:off x="6722669" y="4270675"/>
            <a:ext cx="500969" cy="589605"/>
          </a:xfrm>
          <a:prstGeom prst="rect">
            <a:avLst/>
          </a:prstGeom>
        </p:spPr>
      </p:pic>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研究目的和问题</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7921" b="17921"/>
          <a:stretch>
            <a:fillRect/>
          </a:stretch>
        </p:blipFill>
        <p:spPr>
          <a:xfrm>
            <a:off x="1040081" y="1665908"/>
            <a:ext cx="5058967" cy="2163307"/>
          </a:xfrm>
          <a:prstGeom prst="rect">
            <a:avLst/>
          </a:prstGeom>
        </p:spPr>
      </p:pic>
      <p:pic>
        <p:nvPicPr>
          <p:cNvPr id="3" name="Picture 3"/>
          <p:cNvPicPr>
            <a:picLocks noChangeAspect="1"/>
          </p:cNvPicPr>
          <p:nvPr/>
        </p:nvPicPr>
        <p:blipFill>
          <a:blip r:embed="rId3"/>
          <a:srcRect t="17921" b="17921"/>
          <a:stretch>
            <a:fillRect/>
          </a:stretch>
        </p:blipFill>
        <p:spPr>
          <a:xfrm>
            <a:off x="6099049" y="3829217"/>
            <a:ext cx="5058967" cy="2163307"/>
          </a:xfrm>
          <a:prstGeom prst="rect">
            <a:avLst/>
          </a:prstGeom>
        </p:spPr>
      </p:pic>
      <p:grpSp>
        <p:nvGrpSpPr>
          <p:cNvPr id="4" name="Group 4"/>
          <p:cNvGrpSpPr/>
          <p:nvPr/>
        </p:nvGrpSpPr>
        <p:grpSpPr>
          <a:xfrm>
            <a:off x="6099048" y="1666037"/>
            <a:ext cx="5058949" cy="2163348"/>
            <a:chOff x="6099048" y="1666037"/>
            <a:chExt cx="5058949" cy="2163348"/>
          </a:xfrm>
        </p:grpSpPr>
        <p:sp>
          <p:nvSpPr>
            <p:cNvPr id="5" name="AutoShape 5"/>
            <p:cNvSpPr/>
            <p:nvPr/>
          </p:nvSpPr>
          <p:spPr>
            <a:xfrm>
              <a:off x="6099048" y="1666037"/>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40100" y="3829263"/>
            <a:ext cx="5058949" cy="2163348"/>
            <a:chOff x="1040100" y="3829263"/>
            <a:chExt cx="5058949" cy="2163348"/>
          </a:xfrm>
        </p:grpSpPr>
        <p:sp>
          <p:nvSpPr>
            <p:cNvPr id="7" name="AutoShape 7"/>
            <p:cNvSpPr/>
            <p:nvPr/>
          </p:nvSpPr>
          <p:spPr>
            <a:xfrm>
              <a:off x="1040100" y="3829263"/>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199338" y="3902273"/>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研究限制</a:t>
            </a:r>
            <a:endParaRPr lang="en-US" sz="1100"/>
          </a:p>
        </p:txBody>
      </p:sp>
      <p:sp>
        <p:nvSpPr>
          <p:cNvPr id="9" name="AutoShape 9"/>
          <p:cNvSpPr/>
          <p:nvPr/>
        </p:nvSpPr>
        <p:spPr>
          <a:xfrm>
            <a:off x="1199338" y="4309545"/>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由于昆虫种类繁多，研究可能仅针对某一类或几种昆虫进行；同时，环境因素对昆虫行为的影响也可能因地域、气候等条件而异，需要具体分析。</a:t>
            </a:r>
            <a:endParaRPr lang="en-US" sz="1100"/>
          </a:p>
        </p:txBody>
      </p:sp>
      <p:sp>
        <p:nvSpPr>
          <p:cNvPr id="10" name="AutoShape 10"/>
          <p:cNvSpPr/>
          <p:nvPr/>
        </p:nvSpPr>
        <p:spPr>
          <a:xfrm>
            <a:off x="6258305" y="1738966"/>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研究范围</a:t>
            </a:r>
            <a:endParaRPr lang="en-US" sz="1100"/>
          </a:p>
        </p:txBody>
      </p:sp>
      <p:sp>
        <p:nvSpPr>
          <p:cNvPr id="11" name="AutoShape 11"/>
          <p:cNvSpPr/>
          <p:nvPr/>
        </p:nvSpPr>
        <p:spPr>
          <a:xfrm>
            <a:off x="6258305" y="2146237"/>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2">
                    <a:alpha val="100000"/>
                  </a:schemeClr>
                </a:solidFill>
                <a:latin typeface="Microsoft Yahei"/>
                <a:ea typeface="Microsoft Yahei"/>
                <a:cs typeface="Microsoft Yahei"/>
              </a:rPr>
              <a:t>昆虫的行为模式、生态位、种间关系及其对环境的适应性。</a:t>
            </a:r>
            <a:endParaRPr lang="en-US" sz="1100"/>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研究范围和限制</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昆虫行为学基础</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1167764" y="1600641"/>
            <a:ext cx="9862567" cy="409766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127391" y="2241399"/>
            <a:ext cx="8135183" cy="1244966"/>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500">
                <a:solidFill>
                  <a:srgbClr val="FFFFFF">
                    <a:alpha val="100000"/>
                  </a:srgbClr>
                </a:solidFill>
                <a:latin typeface="Microsoft Yahei"/>
                <a:ea typeface="Microsoft Yahei"/>
                <a:cs typeface="Microsoft Yahei"/>
              </a:rPr>
              <a:t>行为学是研究生物体行为的科学，包括行为的起因、发展、变化以及与环境和其他生物体的相互作用。</a:t>
            </a:r>
            <a:endParaRPr lang="en-US" sz="1100"/>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4" name="AutoShape 4"/>
          <p:cNvSpPr/>
          <p:nvPr/>
        </p:nvSpPr>
        <p:spPr>
          <a:xfrm>
            <a:off x="1552790" y="1859908"/>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27391" y="4182260"/>
            <a:ext cx="8135183" cy="113329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450"/>
              </a:spcBef>
              <a:defRPr/>
            </a:pPr>
            <a:r>
              <a:rPr lang="en-US" sz="1500">
                <a:solidFill>
                  <a:srgbClr val="FFFFFF">
                    <a:alpha val="100000"/>
                  </a:srgbClr>
                </a:solidFill>
                <a:latin typeface="Microsoft Yahei"/>
                <a:ea typeface="Microsoft Yahei"/>
                <a:cs typeface="Microsoft Yahei"/>
              </a:rPr>
              <a:t>昆虫行为学的研究方法主要包括观察法、实验法和比较法。观察法是对昆虫在自然状态下的行为进行直接观察；实验法是通过控制某些变量来研究昆虫行为的方法；比较法则是通过比较不同物种或不同环境下的昆虫行为来揭示行为的一般规律。</a:t>
            </a:r>
            <a:endParaRPr lang="en-US" sz="1100"/>
          </a:p>
          <a:p>
            <a:endParaRPr lang="en-US" sz="1500">
              <a:solidFill>
                <a:srgbClr val="FFFFFF">
                  <a:alpha val="100000"/>
                </a:srgbClr>
              </a:solidFill>
              <a:latin typeface="Microsoft Yahei"/>
              <a:ea typeface="Microsoft Yahei"/>
              <a:cs typeface="Microsoft Yahei"/>
            </a:endParaRPr>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6" name="AutoShape 6"/>
          <p:cNvSpPr/>
          <p:nvPr/>
        </p:nvSpPr>
        <p:spPr>
          <a:xfrm>
            <a:off x="2127391" y="1747914"/>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行为学定义</a:t>
            </a:r>
            <a:endParaRPr lang="en-US" sz="1100"/>
          </a:p>
        </p:txBody>
      </p:sp>
      <p:sp>
        <p:nvSpPr>
          <p:cNvPr id="7" name="AutoShape 7"/>
          <p:cNvSpPr/>
          <p:nvPr/>
        </p:nvSpPr>
        <p:spPr>
          <a:xfrm>
            <a:off x="2127391" y="3718013"/>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研究方法</a:t>
            </a:r>
            <a:endParaRPr lang="en-US" sz="1100"/>
          </a:p>
        </p:txBody>
      </p:sp>
      <p:sp>
        <p:nvSpPr>
          <p:cNvPr id="8" name="AutoShape 8"/>
          <p:cNvSpPr/>
          <p:nvPr/>
        </p:nvSpPr>
        <p:spPr>
          <a:xfrm>
            <a:off x="1552790" y="3813832"/>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8927447" y="1235878"/>
            <a:ext cx="5386942" cy="5386942"/>
            <a:chOff x="8927447" y="1235878"/>
            <a:chExt cx="5386942" cy="5386942"/>
          </a:xfrm>
        </p:grpSpPr>
        <p:sp>
          <p:nvSpPr>
            <p:cNvPr id="10" name="AutoShape 10"/>
            <p:cNvSpPr/>
            <p:nvPr/>
          </p:nvSpPr>
          <p:spPr>
            <a:xfrm>
              <a:off x="11148379" y="3456810"/>
              <a:ext cx="945078" cy="945078"/>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926285" y="3234717"/>
              <a:ext cx="1389264" cy="1389264"/>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704193" y="3012624"/>
              <a:ext cx="1833451" cy="1833451"/>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0482100" y="2790531"/>
              <a:ext cx="2277637" cy="2277637"/>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260006" y="2568437"/>
              <a:ext cx="2721823" cy="272182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037913" y="2346344"/>
              <a:ext cx="3166010" cy="3166010"/>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815819" y="2124251"/>
              <a:ext cx="3610196" cy="361019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593727" y="1902158"/>
              <a:ext cx="4054383" cy="405438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371633" y="1680064"/>
              <a:ext cx="4498569" cy="4498569"/>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149540" y="1457971"/>
              <a:ext cx="4942756" cy="494275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927447" y="1235878"/>
              <a:ext cx="5386942" cy="5386942"/>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行为学定义及研究方法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昆虫的行为可分为觅食行为、繁殖行为、防御行为、社会行为和迁徙行为等。</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行为分类</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昆虫行为具有多样性、适应性和可塑性等特点。多样性表现为不同种类的昆虫具有不同的行为方式；适应性是指昆虫能够根据环境变化调整自己的行为；可塑性则是指昆虫在个体发育过程中，行为能够随着经验和环境的变化而发生改变。</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行为特点</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昆虫行为分类及特点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环境对昆虫行为的影响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环境因素如温度、湿度、光照和食物等都会对昆虫的行为产生影响。例如，温度和湿度可以影响昆虫的繁殖和发育，光照可以影响昆虫的昼夜节律和迁徙行为，食物则直接影响昆虫的觅食和营养摄取行为。</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昆虫行为对环境的适应</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昆虫能够通过调整自己的行为来适应环境的变化。例如，一些昆虫在食物短缺时会改变觅食策略，寻找新的食物来源；在遭遇天敌时，昆虫会采取防御措施，如逃跑、伪装或释放毒素等。这些行为调整有助于昆虫在复杂多变的环境中生存和繁衍。</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行为与环境关系</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种群生态学基础</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100" r="-100"/>
          </a:stretch>
        </a:blipFill>
      </p:bgPr>
    </p:bg>
    <p:spTree>
      <p:nvGrpSpPr>
        <p:cNvPr id="1" name=""/>
        <p:cNvGrpSpPr/>
        <p:nvPr/>
      </p:nvGrpSpPr>
      <p:grpSpPr>
        <a:xfrm>
          <a:off x="0" y="0"/>
          <a:ext cx="0" cy="0"/>
        </a:xfrm>
      </p:grpSpPr>
      <p:sp>
        <p:nvSpPr>
          <p:cNvPr id="2" name="AutoShape 2"/>
          <p:cNvSpPr/>
          <p:nvPr/>
        </p:nvSpPr>
        <p:spPr>
          <a:xfrm>
            <a:off x="1040081" y="3060169"/>
            <a:ext cx="10117937" cy="1602668"/>
          </a:xfrm>
          <a:prstGeom prst="rightArrow">
            <a:avLst/>
          </a:prstGeom>
          <a:solidFill>
            <a:schemeClr val="accent1">
              <a:lumMod val="50000"/>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142098" y="3230392"/>
            <a:ext cx="1262116" cy="12621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tretch>
            <a:fillRect/>
          </a:stretch>
        </p:blipFill>
        <p:spPr>
          <a:xfrm>
            <a:off x="5522732" y="3566769"/>
            <a:ext cx="500969" cy="589605"/>
          </a:xfrm>
          <a:prstGeom prst="rect">
            <a:avLst/>
          </a:prstGeom>
        </p:spPr>
      </p:pic>
      <p:sp>
        <p:nvSpPr>
          <p:cNvPr id="5" name="AutoShape 5"/>
          <p:cNvSpPr/>
          <p:nvPr/>
        </p:nvSpPr>
        <p:spPr>
          <a:xfrm>
            <a:off x="1942673" y="3198205"/>
            <a:ext cx="1262116" cy="12621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tretch>
            <a:fillRect/>
          </a:stretch>
        </p:blipFill>
        <p:spPr>
          <a:xfrm>
            <a:off x="2256617" y="3614318"/>
            <a:ext cx="634228" cy="494386"/>
          </a:xfrm>
          <a:prstGeom prst="rect">
            <a:avLst/>
          </a:prstGeom>
        </p:spPr>
      </p:pic>
      <p:sp>
        <p:nvSpPr>
          <p:cNvPr id="7" name="AutoShape 7"/>
          <p:cNvSpPr/>
          <p:nvPr/>
        </p:nvSpPr>
        <p:spPr>
          <a:xfrm>
            <a:off x="8341523" y="3198205"/>
            <a:ext cx="1262116" cy="12621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tretch>
            <a:fillRect/>
          </a:stretch>
        </p:blipFill>
        <p:spPr>
          <a:xfrm>
            <a:off x="8678997" y="3563234"/>
            <a:ext cx="587411" cy="531815"/>
          </a:xfrm>
          <a:prstGeom prst="rect">
            <a:avLst/>
          </a:prstGeom>
        </p:spPr>
      </p:pic>
      <p:sp>
        <p:nvSpPr>
          <p:cNvPr id="9" name="AutoShape 9"/>
          <p:cNvSpPr/>
          <p:nvPr/>
        </p:nvSpPr>
        <p:spPr>
          <a:xfrm>
            <a:off x="4650304" y="4577174"/>
            <a:ext cx="2628129"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研究方法</a:t>
            </a:r>
            <a:endParaRPr lang="en-US" sz="1100"/>
          </a:p>
        </p:txBody>
      </p:sp>
      <p:sp>
        <p:nvSpPr>
          <p:cNvPr id="10" name="AutoShape 10"/>
          <p:cNvSpPr/>
          <p:nvPr/>
        </p:nvSpPr>
        <p:spPr>
          <a:xfrm>
            <a:off x="4650305" y="4975638"/>
            <a:ext cx="2311548" cy="1232821"/>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包括野外调查、实验模拟、数学建模等。</a:t>
            </a:r>
            <a:endParaRPr lang="en-US" sz="1100"/>
          </a:p>
        </p:txBody>
      </p:sp>
      <p:sp>
        <p:nvSpPr>
          <p:cNvPr id="11" name="AutoShape 11"/>
          <p:cNvSpPr/>
          <p:nvPr/>
        </p:nvSpPr>
        <p:spPr>
          <a:xfrm>
            <a:off x="1564104" y="1428884"/>
            <a:ext cx="2567247"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种群生态学定义</a:t>
            </a:r>
            <a:endParaRPr lang="en-US" sz="1100"/>
          </a:p>
        </p:txBody>
      </p:sp>
      <p:sp>
        <p:nvSpPr>
          <p:cNvPr id="12" name="AutoShape 12"/>
          <p:cNvSpPr/>
          <p:nvPr/>
        </p:nvSpPr>
        <p:spPr>
          <a:xfrm>
            <a:off x="1564104" y="1827351"/>
            <a:ext cx="2335900" cy="1232821"/>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研究生物种群数量、分布、动态及其与环境相互关系的科学。</a:t>
            </a:r>
            <a:endParaRPr lang="en-US" sz="1100"/>
          </a:p>
        </p:txBody>
      </p:sp>
      <p:sp>
        <p:nvSpPr>
          <p:cNvPr id="13" name="AutoShape 13"/>
          <p:cNvSpPr/>
          <p:nvPr/>
        </p:nvSpPr>
        <p:spPr>
          <a:xfrm>
            <a:off x="7908169" y="1428887"/>
            <a:ext cx="2555072"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关键概念</a:t>
            </a:r>
            <a:endParaRPr lang="en-US" sz="1100"/>
          </a:p>
        </p:txBody>
      </p:sp>
      <p:sp>
        <p:nvSpPr>
          <p:cNvPr id="14" name="AutoShape 14"/>
          <p:cNvSpPr/>
          <p:nvPr/>
        </p:nvSpPr>
        <p:spPr>
          <a:xfrm>
            <a:off x="7908170" y="1827351"/>
            <a:ext cx="2311548" cy="1232821"/>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种群密度、出生率、死亡率、迁入率、迁出率等。</a:t>
            </a:r>
            <a:endParaRPr lang="en-US" sz="1100"/>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种群生态学概念及研究方法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调节机制</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包括密度制约因素（如食物、天敌、疾病等）和非密度制约因素（如气候、地理条件等）。</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数量变化类型</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包括稳定型、增长型、减少型和波动型等。</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种群数量动态</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研究种群数量在时间和空间上的变化规律。</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种群数量动态与调节机制</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7071" b="27071"/>
          <a:stretch>
            <a:fillRect/>
          </a:stretch>
        </p:blipFill>
        <p:spPr>
          <a:xfrm>
            <a:off x="6230112" y="1739062"/>
            <a:ext cx="5058969" cy="2163307"/>
          </a:xfrm>
          <a:prstGeom prst="rect">
            <a:avLst/>
          </a:prstGeom>
          <a:ln w="19050">
            <a:solidFill>
              <a:schemeClr val="accent1">
                <a:lumMod val="50000"/>
              </a:schemeClr>
            </a:solidFill>
          </a:ln>
        </p:spPr>
      </p:pic>
      <p:pic>
        <p:nvPicPr>
          <p:cNvPr id="3" name="Picture 3"/>
          <p:cNvPicPr>
            <a:picLocks noChangeAspect="1"/>
          </p:cNvPicPr>
          <p:nvPr/>
        </p:nvPicPr>
        <p:blipFill>
          <a:blip r:embed="rId3"/>
          <a:srcRect t="17921" b="17921"/>
          <a:stretch>
            <a:fillRect/>
          </a:stretch>
        </p:blipFill>
        <p:spPr>
          <a:xfrm>
            <a:off x="6233164" y="3914561"/>
            <a:ext cx="5058969" cy="2163307"/>
          </a:xfrm>
          <a:prstGeom prst="rect">
            <a:avLst/>
          </a:prstGeom>
          <a:ln w="19050">
            <a:solidFill>
              <a:schemeClr val="accent1">
                <a:lumMod val="50000"/>
              </a:schemeClr>
            </a:solidFill>
          </a:ln>
        </p:spPr>
      </p:pic>
      <p:sp>
        <p:nvSpPr>
          <p:cNvPr id="4" name="AutoShape 4"/>
          <p:cNvSpPr/>
          <p:nvPr/>
        </p:nvSpPr>
        <p:spPr>
          <a:xfrm>
            <a:off x="763829" y="1409026"/>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63829" y="1494370"/>
            <a:ext cx="390525"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1306341" y="1382445"/>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种间关系类型</a:t>
            </a:r>
            <a:endParaRPr lang="en-US" sz="1100"/>
          </a:p>
        </p:txBody>
      </p:sp>
      <p:sp>
        <p:nvSpPr>
          <p:cNvPr id="7" name="AutoShape 7"/>
          <p:cNvSpPr/>
          <p:nvPr/>
        </p:nvSpPr>
        <p:spPr>
          <a:xfrm>
            <a:off x="1306341" y="1734252"/>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包括竞争、捕食、寄生和互利共生等。</a:t>
            </a:r>
            <a:endParaRPr lang="en-US" sz="1100"/>
          </a:p>
        </p:txBody>
      </p:sp>
      <p:sp>
        <p:nvSpPr>
          <p:cNvPr id="8" name="AutoShape 8"/>
          <p:cNvSpPr/>
          <p:nvPr/>
        </p:nvSpPr>
        <p:spPr>
          <a:xfrm>
            <a:off x="763829" y="3104812"/>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63829" y="3198934"/>
            <a:ext cx="41910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02</a:t>
            </a:r>
          </a:p>
        </p:txBody>
      </p:sp>
      <p:sp>
        <p:nvSpPr>
          <p:cNvPr id="10" name="AutoShape 10"/>
          <p:cNvSpPr/>
          <p:nvPr/>
        </p:nvSpPr>
        <p:spPr>
          <a:xfrm>
            <a:off x="1306341" y="3074046"/>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协同进化</a:t>
            </a:r>
            <a:endParaRPr lang="en-US" sz="1100"/>
          </a:p>
        </p:txBody>
      </p:sp>
      <p:sp>
        <p:nvSpPr>
          <p:cNvPr id="11" name="AutoShape 11"/>
          <p:cNvSpPr/>
          <p:nvPr/>
        </p:nvSpPr>
        <p:spPr>
          <a:xfrm>
            <a:off x="1306341" y="3486814"/>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不同物种在进化过程中相互影响、共同适应，形成紧密的生态关系。</a:t>
            </a:r>
            <a:endParaRPr lang="en-US" sz="1100"/>
          </a:p>
        </p:txBody>
      </p:sp>
      <p:sp>
        <p:nvSpPr>
          <p:cNvPr id="12" name="AutoShape 12"/>
          <p:cNvSpPr/>
          <p:nvPr/>
        </p:nvSpPr>
        <p:spPr>
          <a:xfrm>
            <a:off x="763829" y="490227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763829" y="4996400"/>
            <a:ext cx="43815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03</a:t>
            </a:r>
          </a:p>
        </p:txBody>
      </p:sp>
      <p:sp>
        <p:nvSpPr>
          <p:cNvPr id="14" name="AutoShape 14"/>
          <p:cNvSpPr/>
          <p:nvPr/>
        </p:nvSpPr>
        <p:spPr>
          <a:xfrm>
            <a:off x="1306341" y="4870494"/>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研究方法</a:t>
            </a:r>
            <a:endParaRPr lang="en-US" sz="1100"/>
          </a:p>
        </p:txBody>
      </p:sp>
      <p:sp>
        <p:nvSpPr>
          <p:cNvPr id="15" name="AutoShape 15"/>
          <p:cNvSpPr/>
          <p:nvPr/>
        </p:nvSpPr>
        <p:spPr>
          <a:xfrm>
            <a:off x="1306341" y="5222301"/>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包括观察法、实验法和比较法等，用于揭示种间关系的本质和协同进化的机制。</a:t>
            </a:r>
            <a:endParaRPr lang="en-US" sz="1100"/>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种间关系及协同进化</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昆虫行为与种群数量动态</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04</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https://d.book118.com/138075130033006044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2024-09-24T04:53:53.987</cp:lastPrinted>
  <dcterms:created xsi:type="dcterms:W3CDTF">2024-09-23T20:53:54Z</dcterms:created>
  <dcterms:modified xsi:type="dcterms:W3CDTF">2024-09-23T20:53:55Z</dcterms:modified>
</cp:coreProperties>
</file>