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12" r:id="rId2"/>
    <p:sldMasterId id="2147483717" r:id="rId3"/>
    <p:sldMasterId id="2147483722" r:id="rId4"/>
    <p:sldMasterId id="2147483727" r:id="rId5"/>
  </p:sldMasterIdLst>
  <p:sldIdLst>
    <p:sldId id="259" r:id="rId6"/>
    <p:sldId id="262" r:id="rId7"/>
    <p:sldId id="265" r:id="rId8"/>
    <p:sldId id="268" r:id="rId9"/>
    <p:sldId id="271" r:id="rId10"/>
    <p:sldId id="274" r:id="rId11"/>
    <p:sldId id="277" r:id="rId12"/>
    <p:sldId id="280" r:id="rId13"/>
    <p:sldId id="283" r:id="rId14"/>
    <p:sldId id="286" r:id="rId15"/>
    <p:sldId id="289" r:id="rId16"/>
    <p:sldId id="292" r:id="rId17"/>
    <p:sldId id="295" r:id="rId18"/>
    <p:sldId id="298" r:id="rId19"/>
    <p:sldId id="301" r:id="rId20"/>
    <p:sldId id="303" r:id="rId21"/>
  </p:sldIdLst>
  <p:sldSz cx="9144000" cy="51435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Master" Target="slideMasters/slideMaster4.xml" /><Relationship Id="rId5" Type="http://schemas.openxmlformats.org/officeDocument/2006/relationships/slideMaster" Target="slideMasters/slideMaster5.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4.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4.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4.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4.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5.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5.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5.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92B98B3-72F7-4DCA-B6CC-A524DBB1C8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095D9E-AC4D-4C60-AB2D-FA020B3F64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D0A21F0-50F8-4DC3-9CE2-E8F086C0FF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F3924E-B329-4138-8545-F23633D8F5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6F4C61-7BBE-4189-A2F0-5D060C53B85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077E5A8-DA4C-4791-83AC-575956B3635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CFA4F5-AEDB-49BC-974D-7C91D1D2A39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F5DE8B-29F2-475F-93A1-37911A8910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C2BE5E-5C43-4E57-B963-CD95059C62B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31FADE-E8E0-4A60-B03A-534137ACDA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09F834-8E96-40A2-9D90-9105568781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spd="med">
    <p:fade/>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4180648189"/>
      </p:ext>
    </p:extLst>
  </p:cSld>
  <p:clrMapOvr>
    <a:masterClrMapping/>
  </p:clrMapOvr>
  <p:transition spd="med">
    <p:fade/>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分页">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3790657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blipFill>
          <a:blip r:embed="rId1"/>
          <a:stretch>
            <a:fillRect/>
          </a:stretch>
        </a:blipFill>
        <a:effectLst/>
      </p:bgPr>
    </p:bg>
    <p:spTree>
      <p:nvGrpSpPr>
        <p:cNvPr id="1" name=""/>
        <p:cNvGrpSpPr/>
        <p:nvPr/>
      </p:nvGrpSpPr>
      <p:grpSpPr>
        <a:xfrm>
          <a:off x="0" y="0"/>
          <a:ext cx="0" cy="0"/>
        </a:xfrm>
      </p:grpSpPr>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42841970"/>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spd="med">
    <p:fade/>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4180648189"/>
      </p:ext>
    </p:extLst>
  </p:cSld>
  <p:clrMapOvr>
    <a:masterClrMapping/>
  </p:clrMapOvr>
  <p:transition spd="med">
    <p:fade/>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分页">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3790657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blipFill>
          <a:blip r:embed="rId1"/>
          <a:stretch>
            <a:fillRect/>
          </a:stretch>
        </a:blipFill>
        <a:effectLst/>
      </p:bgPr>
    </p:bg>
    <p:spTree>
      <p:nvGrpSpPr>
        <p:cNvPr id="1" name=""/>
        <p:cNvGrpSpPr/>
        <p:nvPr/>
      </p:nvGrpSpPr>
      <p:grpSpPr>
        <a:xfrm>
          <a:off x="0" y="0"/>
          <a:ext cx="0" cy="0"/>
        </a:xfrm>
      </p:grpSpPr>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42841970"/>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spd="med">
    <p:fade/>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4180648189"/>
      </p:ext>
    </p:extLst>
  </p:cSld>
  <p:clrMapOvr>
    <a:masterClrMapping/>
  </p:clrMapOvr>
  <p:transition spd="med">
    <p:fade/>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分页">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3790657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blipFill>
          <a:blip r:embed="rId1"/>
          <a:stretch>
            <a:fillRect/>
          </a:stretch>
        </a:blipFill>
        <a:effectLst/>
      </p:bgPr>
    </p:bg>
    <p:spTree>
      <p:nvGrpSpPr>
        <p:cNvPr id="1" name=""/>
        <p:cNvGrpSpPr/>
        <p:nvPr/>
      </p:nvGrpSpPr>
      <p:grpSpPr>
        <a:xfrm>
          <a:off x="0" y="0"/>
          <a:ext cx="0" cy="0"/>
        </a:xfrm>
      </p:grpSpPr>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42841970"/>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blipFill>
          <a:blip r:embed="rId1"/>
          <a:stretch>
            <a:fillRect/>
          </a:stretch>
        </a:blipFill>
        <a:effectLst/>
      </p:bgPr>
    </p:bg>
    <p:spTree>
      <p:nvGrpSpPr>
        <p:cNvPr id="1" name=""/>
        <p:cNvGrpSpPr/>
        <p:nvPr/>
      </p:nvGrpSpPr>
      <p:grpSpPr>
        <a:xfrm>
          <a:off x="0" y="0"/>
          <a:ext cx="0" cy="0"/>
        </a:xfrm>
      </p:grpSpPr>
    </p:spTree>
  </p:cSld>
  <p:clrMapOvr>
    <a:masterClrMapping/>
  </p:clrMapOvr>
  <p:transition spd="med">
    <p:fade/>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4180648189"/>
      </p:ext>
    </p:extLst>
  </p:cSld>
  <p:clrMapOvr>
    <a:masterClrMapping/>
  </p:clrMapOvr>
  <p:transition spd="med">
    <p:fade/>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分页">
    <p:bg>
      <p:bgPr>
        <a:blipFill>
          <a:blip r:embed="rId1"/>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3790657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blipFill>
          <a:blip r:embed="rId1"/>
          <a:stretch>
            <a:fillRect/>
          </a:stretch>
        </a:blipFill>
        <a:effectLst/>
      </p:bgPr>
    </p:bg>
    <p:spTree>
      <p:nvGrpSpPr>
        <p:cNvPr id="1" name=""/>
        <p:cNvGrpSpPr/>
        <p:nvPr/>
      </p:nvGrpSpPr>
      <p:grpSpPr>
        <a:xfrm>
          <a:off x="0" y="0"/>
          <a:ext cx="0" cy="0"/>
        </a:xfrm>
      </p:grpSpPr>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4284197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image" Target="../media/image1.png" /><Relationship Id="rId6"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slideLayout" Target="../slideLayouts/slideLayout17.xml" /><Relationship Id="rId3" Type="http://schemas.openxmlformats.org/officeDocument/2006/relationships/slideLayout" Target="../slideLayouts/slideLayout18.xml" /><Relationship Id="rId4" Type="http://schemas.openxmlformats.org/officeDocument/2006/relationships/slideLayout" Target="../slideLayouts/slideLayout19.xml" /><Relationship Id="rId5" Type="http://schemas.openxmlformats.org/officeDocument/2006/relationships/image" Target="../media/image1.png" /><Relationship Id="rId6"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slideLayout" Target="../slideLayouts/slideLayout21.xml" /><Relationship Id="rId3" Type="http://schemas.openxmlformats.org/officeDocument/2006/relationships/slideLayout" Target="../slideLayouts/slideLayout22.xml" /><Relationship Id="rId4" Type="http://schemas.openxmlformats.org/officeDocument/2006/relationships/slideLayout" Target="../slideLayouts/slideLayout23.xml" /><Relationship Id="rId5" Type="http://schemas.openxmlformats.org/officeDocument/2006/relationships/image" Target="../media/image1.png" /><Relationship Id="rId6"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slideLayout" Target="../slideLayouts/slideLayout25.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image" Target="../media/image1.png" /><Relationship Id="rId6" Type="http://schemas.openxmlformats.org/officeDocument/2006/relationships/theme" Target="../theme/theme5.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a:blip r:embed="rId5"/>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 id="2147483671" r:id="rId2"/>
    <p:sldLayoutId id="2147483708" r:id="rId3"/>
    <p:sldLayoutId id="2147483711" r:id="rId4"/>
  </p:sldLayoutIdLst>
  <p:transition spd="med">
    <p:fade/>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a:blip r:embed="rId5"/>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Lst>
  <p:transition spd="med">
    <p:fade/>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a:blip r:embed="rId5"/>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transition spd="med">
    <p:fade/>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a:blip r:embed="rId5"/>
          <a:stretch>
            <a:fillRect/>
          </a:stretch>
        </a:blipFill>
        <a:effectLst/>
      </p:bgPr>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Lst>
  <p:transition spd="med">
    <p:fade/>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1.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image" Target="../media/image15.png" /><Relationship Id="rId3" Type="http://schemas.openxmlformats.org/officeDocument/2006/relationships/image" Target="../media/image16.png" /><Relationship Id="rId4"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8077135047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 name="标题 1"/>
          <p:cNvSpPr txBox="1"/>
          <p:nvPr/>
        </p:nvSpPr>
        <p:spPr>
          <a:xfrm>
            <a:off x="0" y="1745806"/>
            <a:ext cx="9144000" cy="925166"/>
          </a:xfrm>
          <a:prstGeom prst="rect">
            <a:avLst/>
          </a:prstGeom>
        </p:spPr>
        <p:txBody>
          <a:bodyPr vert="horz" lIns="91440" tIns="45720" rIns="91440" bIns="45720" rtlCol="0" anchor="ctr">
            <a:noAutofit/>
          </a:bodyPr>
          <a:lstStyle>
            <a:defPPr>
              <a:defRPr lang="zh-CN"/>
            </a:defPPr>
            <a:lvl1pPr marL="0" lvl="0" indent="0" algn="ctr" defTabSz="685800" rtl="0" eaLnBrk="1" fontAlgn="base" latinLnBrk="0" hangingPunct="1">
              <a:lnSpc>
                <a:spcPct val="90000"/>
              </a:lnSpc>
              <a:spcBef>
                <a:spcPct val="0"/>
              </a:spcBef>
              <a:spcAft>
                <a:spcPct val="0"/>
              </a:spcAft>
              <a:buFont typeface="Arial" pitchFamily="34" charset="0"/>
              <a:buNone/>
              <a:defRPr sz="4500" b="0" i="0" u="none" kern="1200" baseline="0">
                <a:solidFill>
                  <a:schemeClr val="tx1"/>
                </a:solidFill>
                <a:latin typeface="+mj-lt"/>
                <a:ea typeface="+mj-ea"/>
                <a:cs typeface="+mj-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fontAlgn="auto">
              <a:lnSpc>
                <a:spcPct val="100000"/>
              </a:lnSpc>
              <a:spcAft>
                <a:spcPct val="0"/>
              </a:spcAft>
              <a:buFontTx/>
            </a:pPr>
            <a:r>
              <a:rPr lang="zh-CN" altLang="en-US" sz="3600" b="1">
                <a:solidFill>
                  <a:srgbClr val="087CDC"/>
                </a:solidFill>
                <a:latin typeface="微软雅黑" panose="020b0503020204020204" pitchFamily="34" charset="-122"/>
              </a:rPr>
              <a:t>复线直供正常供电时</a:t>
            </a:r>
            <a:endParaRPr lang="en-US" altLang="zh-CN" sz="3600" b="1">
              <a:solidFill>
                <a:srgbClr val="087CDC"/>
              </a:solidFill>
              <a:latin typeface="微软雅黑" panose="020b0503020204020204" pitchFamily="34" charset="-122"/>
            </a:endParaRPr>
          </a:p>
          <a:p>
            <a:pPr fontAlgn="auto">
              <a:lnSpc>
                <a:spcPct val="150000"/>
              </a:lnSpc>
              <a:spcAft>
                <a:spcPct val="0"/>
              </a:spcAft>
              <a:buFontTx/>
            </a:pPr>
            <a:r>
              <a:rPr lang="zh-CN" altLang="en-US" sz="3600" b="1">
                <a:solidFill>
                  <a:srgbClr val="087CDC"/>
                </a:solidFill>
                <a:latin typeface="微软雅黑" panose="020b0503020204020204" pitchFamily="34" charset="-122"/>
              </a:rPr>
              <a:t>变电所馈线低压起动过电流保护</a:t>
            </a:r>
          </a:p>
        </p:txBody>
      </p:sp>
    </p:spTree>
    <p:extLst>
      <p:ext uri="{BB962C8B-B14F-4D97-AF65-F5344CB8AC3E}">
        <p14:creationId xmlns:p14="http://schemas.microsoft.com/office/powerpoint/2010/main" val="1053829577"/>
      </p:ext>
    </p:extLst>
  </p:cSld>
  <p:clrMapOvr>
    <a:masterClrMapping/>
  </p:clrMapOvr>
  <p:transition spd="med">
    <p:fade/>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4204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复线直供正常供电馈线低压起动过电流</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动作电压</a:t>
            </a:r>
          </a:p>
        </p:txBody>
      </p:sp>
      <p:sp>
        <p:nvSpPr>
          <p:cNvPr id="2" name="矩形 1"/>
          <p:cNvSpPr/>
          <p:nvPr/>
        </p:nvSpPr>
        <p:spPr>
          <a:xfrm>
            <a:off x="590870" y="1315223"/>
            <a:ext cx="8692054" cy="40011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r>
              <a:rPr lang="zh-CN" altLang="zh-CN" sz="2000"/>
              <a:t>动作电压按照躲过最低运行电压整定</a:t>
            </a:r>
            <a:r>
              <a:rPr lang="zh-CN" altLang="en-US" sz="2000"/>
              <a:t>，</a:t>
            </a:r>
            <a:r>
              <a:rPr lang="zh-CN" altLang="zh-CN" sz="2000"/>
              <a:t>如</a:t>
            </a:r>
            <a:r>
              <a:rPr lang="zh-CN" altLang="en-US" sz="2000"/>
              <a:t>下</a:t>
            </a:r>
            <a:r>
              <a:rPr lang="zh-CN" altLang="zh-CN" sz="2000"/>
              <a:t>公式所示</a:t>
            </a:r>
          </a:p>
        </p:txBody>
      </p:sp>
      <mc:AlternateContent>
        <mc:Choice Requires="a14">
          <p:sp>
            <p:nvSpPr>
              <p:cNvPr id="10" name="矩形 9"/>
              <p:cNvSpPr/>
              <p:nvPr/>
            </p:nvSpPr>
            <p:spPr>
              <a:xfrm>
                <a:off x="335508" y="2822611"/>
                <a:ext cx="8679282" cy="961289"/>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r>
                  <a:rPr lang="zh-CN" altLang="zh-CN" sz="2000"/>
                  <a:t>式中，</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𝑈</m:t>
                          </m:r>
                        </m:e>
                        <m:sub>
                          <m:r>
                            <a:rPr lang="en-US" altLang="zh-CN" sz="2000" i="1">
                              <a:latin typeface="Cambria Math" panose="02040503050406030204" pitchFamily="18" charset="0"/>
                            </a:rPr>
                            <m:t>𝑚𝑖𝑛</m:t>
                          </m:r>
                        </m:sub>
                      </m:sSub>
                    </m:oMath>
                  </m:oMathPara>
                </a14:m>
                <a:r>
                  <a:rPr lang="zh-CN" altLang="zh-CN" sz="2000"/>
                  <a:t>表示母线最低运行电压；</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𝑘</m:t>
                          </m:r>
                        </m:sub>
                      </m:sSub>
                    </m:oMath>
                  </m:oMathPara>
                </a14:m>
                <a:r>
                  <a:rPr lang="zh-CN" altLang="zh-CN" sz="2000"/>
                  <a:t>表示可靠系数，取</a:t>
                </a:r>
                <a:r>
                  <a:rPr lang="en-US" altLang="zh-CN" sz="2000"/>
                  <a:t>1.2</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𝑃𝑇</m:t>
                          </m:r>
                        </m:sub>
                      </m:sSub>
                    </m:oMath>
                  </m:oMathPara>
                </a14:m>
                <a:r>
                  <a:rPr lang="zh-CN" altLang="zh-CN" sz="2000"/>
                  <a:t>表示电压互感器变比。</a:t>
                </a:r>
              </a:p>
            </p:txBody>
          </p:sp>
        </mc:Choice>
        <mc:Fallback>
          <p:sp>
            <p:nvSpPr>
              <p:cNvPr id="10" name="矩形 9"/>
              <p:cNvSpPr>
                <a:spLocks noRot="1" noChangeAspect="1" noMove="1" noResize="1" noEditPoints="1" noAdjustHandles="1" noChangeArrowheads="1" noChangeShapeType="1" noTextEdit="1"/>
              </p:cNvSpPr>
              <p:nvPr/>
            </p:nvSpPr>
            <p:spPr>
              <a:xfrm>
                <a:off x="335508" y="2822611"/>
                <a:ext cx="8679282" cy="961289"/>
              </a:xfrm>
              <a:prstGeom prst="rect">
                <a:avLst/>
              </a:prstGeom>
              <a:blipFill rotWithShape="0">
                <a:blip r:embed="rId2"/>
                <a:stretch>
                  <a:fillRect l="-702" b="-10127"/>
                </a:stretch>
              </a:blipFill>
            </p:spPr>
            <p:txBody>
              <a:bodyPr/>
              <a:lstStyle/>
              <a:p>
                <a:r>
                  <a:rPr lang="zh-CN" altLang="en-US">
                    <a:noFill/>
                  </a:rPr>
                  <a:t> </a:t>
                </a:r>
              </a:p>
            </p:txBody>
          </p:sp>
        </mc:Fallback>
      </mc:AlternateContent>
      <mc:AlternateContent>
        <mc:Choice Requires="a14">
          <p:sp>
            <p:nvSpPr>
              <p:cNvPr id="3" name="矩形 2"/>
              <p:cNvSpPr/>
              <p:nvPr/>
            </p:nvSpPr>
            <p:spPr>
              <a:xfrm>
                <a:off x="2754307" y="1985464"/>
                <a:ext cx="3635385" cy="657552"/>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𝑈</m:t>
                          </m:r>
                        </m:e>
                        <m:sub>
                          <m:r>
                            <a:rPr lang="en-US" altLang="zh-CN" sz="1800" i="1">
                              <a:latin typeface="Cambria Math" panose="02040503050406030204" pitchFamily="18" charset="0"/>
                            </a:rPr>
                            <m:t>𝑠𝑒𝑡</m:t>
                          </m:r>
                        </m:sub>
                      </m:sSub>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𝑈</m:t>
                              </m:r>
                            </m:e>
                            <m:sub>
                              <m:r>
                                <a:rPr lang="en-US" altLang="zh-CN" sz="1800" i="1">
                                  <a:latin typeface="Cambria Math" panose="02040503050406030204" pitchFamily="18" charset="0"/>
                                </a:rPr>
                                <m:t>𝑚𝑖𝑛</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𝑘</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𝑃𝑇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2754307" y="1985464"/>
                <a:ext cx="3635385" cy="657552"/>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297681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4204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复线直供正常供电馈线低压起动过电流</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动作电流</a:t>
            </a:r>
          </a:p>
        </p:txBody>
      </p:sp>
      <p:sp>
        <p:nvSpPr>
          <p:cNvPr id="2" name="矩形 1"/>
          <p:cNvSpPr/>
          <p:nvPr/>
        </p:nvSpPr>
        <p:spPr>
          <a:xfrm>
            <a:off x="590870" y="1315223"/>
            <a:ext cx="8692054" cy="499624"/>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zh-CN" sz="2000"/>
              <a:t>动作电流值按躲过馈线最大负荷电流并保证末端故障有足够灵敏度整定</a:t>
            </a:r>
            <a:r>
              <a:rPr lang="zh-CN" altLang="en-US" sz="2000"/>
              <a:t>。</a:t>
            </a:r>
          </a:p>
        </p:txBody>
      </p:sp>
      <mc:AlternateContent>
        <mc:Choice Requires="a14">
          <p:sp>
            <p:nvSpPr>
              <p:cNvPr id="10" name="矩形 9"/>
              <p:cNvSpPr/>
              <p:nvPr/>
            </p:nvSpPr>
            <p:spPr>
              <a:xfrm>
                <a:off x="335508" y="2822611"/>
                <a:ext cx="8679282" cy="146662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just">
                  <a:lnSpc>
                    <a:spcPct val="150000"/>
                  </a:lnSpc>
                </a:pPr>
                <a:r>
                  <a:rPr lang="en-US" altLang="zh-CN" sz="2000"/>
                  <a:t>       </a:t>
                </a:r>
                <a:r>
                  <a:rPr lang="zh-CN" altLang="zh-CN" sz="2000"/>
                  <a:t>式中，</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𝑘</m:t>
                          </m:r>
                        </m:sub>
                      </m:sSub>
                    </m:oMath>
                  </m:oMathPara>
                </a14:m>
                <a:r>
                  <a:rPr lang="zh-CN" altLang="zh-CN" sz="2000"/>
                  <a:t>表示可靠系数，取</a:t>
                </a:r>
                <a:r>
                  <a:rPr lang="en-US" altLang="zh-CN" sz="2000"/>
                  <a:t>1.2</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𝑙𝑚</m:t>
                          </m:r>
                        </m:sub>
                      </m:sSub>
                    </m:oMath>
                  </m:oMathPara>
                </a14:m>
                <a:r>
                  <a:rPr lang="zh-CN" altLang="zh-CN" sz="2000"/>
                  <a:t>表示灵敏系数，一般取</a:t>
                </a:r>
                <a:r>
                  <a:rPr lang="en-US" altLang="zh-CN" sz="2000"/>
                  <a:t>1.2</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𝑓ℎ</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表示在该运行方式下，馈线最大负荷电流，单位为安培（</a:t>
                </a:r>
                <a:r>
                  <a:rPr lang="en-US" altLang="zh-CN" sz="2000"/>
                  <a:t>A</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𝑑𝑚𝑖𝑛</m:t>
                          </m:r>
                        </m:sub>
                      </m:sSub>
                    </m:oMath>
                  </m:oMathPara>
                </a14:m>
                <a:r>
                  <a:rPr lang="zh-CN" altLang="zh-CN" sz="2000"/>
                  <a:t>表示本线路末端最小短路电流，单位为安培（</a:t>
                </a:r>
                <a:r>
                  <a:rPr lang="en-US" altLang="zh-CN" sz="2000"/>
                  <a:t>A</a:t>
                </a:r>
                <a:r>
                  <a:rPr lang="zh-CN" altLang="zh-CN" sz="2000"/>
                  <a:t>）；</a:t>
                </a:r>
                <a14:m>
                  <m:oMathPara>
                    <m:oMathParaPr>
                      <m:jc/>
                    </m:oMathParaPr>
                    <m:oMath>
                      <m:r>
                        <m:rPr>
                          <m:sty m:val="p"/>
                        </m:rPr>
                        <a:rPr lang="zh-CN" altLang="zh-CN" sz="2000">
                          <a:latin typeface="Cambria Math" panose="02040503050406030204" pitchFamily="18" charset="0"/>
                        </a:rPr>
                        <m:t> </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𝐶𝑇</m:t>
                          </m:r>
                        </m:sub>
                      </m:sSub>
                    </m:oMath>
                  </m:oMathPara>
                </a14:m>
                <a:r>
                  <a:rPr lang="zh-CN" altLang="zh-CN" sz="2000"/>
                  <a:t>表示电流互感器变比。</a:t>
                </a:r>
                <a:endParaRPr lang="zh-CN" altLang="en-US" sz="2000" kern="100">
                  <a:cs typeface="Times New Roman" panose="02020603050405020304" pitchFamily="18" charset="0"/>
                </a:endParaRPr>
              </a:p>
            </p:txBody>
          </p:sp>
        </mc:Choice>
        <mc:Fallback>
          <p:sp>
            <p:nvSpPr>
              <p:cNvPr id="10" name="矩形 9"/>
              <p:cNvSpPr>
                <a:spLocks noRot="1" noChangeAspect="1" noMove="1" noResize="1" noEditPoints="1" noAdjustHandles="1" noChangeArrowheads="1" noChangeShapeType="1" noTextEdit="1"/>
              </p:cNvSpPr>
              <p:nvPr/>
            </p:nvSpPr>
            <p:spPr>
              <a:xfrm>
                <a:off x="335508" y="2822611"/>
                <a:ext cx="8679282" cy="1466620"/>
              </a:xfrm>
              <a:prstGeom prst="rect">
                <a:avLst/>
              </a:prstGeom>
              <a:blipFill rotWithShape="0">
                <a:blip r:embed="rId2"/>
                <a:stretch>
                  <a:fillRect l="-702" r="-772" b="-6224"/>
                </a:stretch>
              </a:blipFill>
            </p:spPr>
            <p:txBody>
              <a:bodyPr/>
              <a:lstStyle/>
              <a:p>
                <a:r>
                  <a:rPr lang="zh-CN" altLang="en-US">
                    <a:noFill/>
                  </a:rPr>
                  <a:t> </a:t>
                </a:r>
              </a:p>
            </p:txBody>
          </p:sp>
        </mc:Fallback>
      </mc:AlternateContent>
      <mc:AlternateContent>
        <mc:Choice Requires="a14">
          <p:sp>
            <p:nvSpPr>
              <p:cNvPr id="3" name="矩形 2"/>
              <p:cNvSpPr/>
              <p:nvPr/>
            </p:nvSpPr>
            <p:spPr>
              <a:xfrm>
                <a:off x="2123091" y="1985464"/>
                <a:ext cx="4266601" cy="714683"/>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𝑠𝑒𝑡</m:t>
                          </m:r>
                        </m:sub>
                      </m:sSub>
                      <m:r>
                        <m:rPr>
                          <m:sty m:val="p"/>
                        </m:rPr>
                        <a:rPr lang="en-US" altLang="zh-CN" sz="1800">
                          <a:latin typeface="Cambria Math" panose="02040503050406030204" pitchFamily="18" charset="0"/>
                        </a:rPr>
                        <m:t>=</m:t>
                      </m:r>
                      <m:r>
                        <m:rPr>
                          <m:sty m:val="p"/>
                        </m:rPr>
                        <a:rPr lang="en-US" altLang="zh-CN" sz="1800">
                          <a:latin typeface="Cambria Math" panose="02040503050406030204" pitchFamily="18" charset="0"/>
                        </a:rPr>
                        <m:t>min</m:t>
                      </m:r>
                      <m:d>
                        <m:dPr>
                          <m:begChr m:val="("/>
                          <m:sepChr m:val="|"/>
                          <m:endChr m:val=")"/>
                          <m:grow m:val="on"/>
                          <m:shp m:val="centered"/>
                          <m:ctrlPr>
                            <a:rPr lang="zh-CN" altLang="zh-CN" sz="1800" i="1">
                              <a:latin typeface="Cambria Math" panose="02040503050406030204" pitchFamily="18" charset="0"/>
                            </a:rPr>
                          </m:ctrlPr>
                        </m:dPr>
                        <m:e>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𝑘</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𝑓ℎ</m:t>
                              </m:r>
                              <m:r>
                                <m:rPr>
                                  <m:sty m:val="p"/>
                                </m:rPr>
                                <a:rPr lang="en-US" altLang="zh-CN" sz="1800">
                                  <a:latin typeface="Cambria Math" panose="02040503050406030204" pitchFamily="18" charset="0"/>
                                </a:rPr>
                                <m:t>.</m:t>
                              </m:r>
                              <m:r>
                                <a:rPr lang="en-US" altLang="zh-CN" sz="1800" i="1">
                                  <a:latin typeface="Cambria Math" panose="02040503050406030204" pitchFamily="18" charset="0"/>
                                </a:rPr>
                                <m:t>𝑚𝑎𝑥</m:t>
                              </m:r>
                            </m:sub>
                          </m:sSub>
                          <m:r>
                            <m:rPr>
                              <m:sty m:val="p"/>
                            </m:rPr>
                            <a:rPr lang="zh-CN" altLang="zh-CN" sz="1800">
                              <a:latin typeface="Cambria Math" panose="02040503050406030204" pitchFamily="18" charset="0"/>
                            </a:rPr>
                            <m:t>，</m:t>
                          </m:r>
                          <m:f>
                            <m:fPr>
                              <m:type m:val="bar"/>
                              <m:ctrlPr>
                                <a:rPr lang="zh-CN" altLang="zh-CN" sz="1800" i="1">
                                  <a:latin typeface="Cambria Math" panose="02040503050406030204" pitchFamily="18" charset="0"/>
                                </a:rPr>
                              </m:ctrlPr>
                            </m:fPr>
                            <m:num>
                              <m:r>
                                <a:rPr lang="en-US" altLang="zh-CN" sz="1800" i="1">
                                  <a:latin typeface="Cambria Math" panose="02040503050406030204" pitchFamily="18" charset="0"/>
                                </a:rPr>
                                <m:t>1</m:t>
                              </m:r>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𝑙𝑚</m:t>
                                  </m:r>
                                </m:sub>
                              </m:sSub>
                            </m:den>
                          </m:f>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𝑑𝑚𝑖𝑛</m:t>
                              </m:r>
                            </m:sub>
                          </m:sSub>
                        </m:e>
                      </m:d>
                      <m:f>
                        <m:fPr>
                          <m:type m:val="bar"/>
                          <m:ctrlPr>
                            <a:rPr lang="zh-CN" altLang="zh-CN" sz="1800" i="1">
                              <a:latin typeface="Cambria Math" panose="02040503050406030204" pitchFamily="18" charset="0"/>
                            </a:rPr>
                          </m:ctrlPr>
                        </m:fPr>
                        <m:num>
                          <m:r>
                            <a:rPr lang="en-US" altLang="zh-CN" sz="1800" i="1">
                              <a:latin typeface="Cambria Math" panose="02040503050406030204" pitchFamily="18" charset="0"/>
                            </a:rPr>
                            <m:t>1</m:t>
                          </m:r>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2123091" y="1985464"/>
                <a:ext cx="4266601" cy="714683"/>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326114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9" name="文本框 9"/>
          <p:cNvSpPr txBox="1"/>
          <p:nvPr/>
        </p:nvSpPr>
        <p:spPr>
          <a:xfrm>
            <a:off x="4204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复线直供正常供电馈线低压起动过电流</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动作时限</a:t>
            </a:r>
          </a:p>
        </p:txBody>
      </p:sp>
      <p:sp>
        <p:nvSpPr>
          <p:cNvPr id="2" name="矩形 1"/>
          <p:cNvSpPr/>
          <p:nvPr/>
        </p:nvSpPr>
        <p:spPr>
          <a:xfrm>
            <a:off x="601379" y="1588492"/>
            <a:ext cx="4484433" cy="40011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r>
              <a:rPr lang="zh-CN" altLang="zh-CN" sz="2000"/>
              <a:t>与距离</a:t>
            </a:r>
            <a:r>
              <a:rPr lang="en-US" altLang="zh-CN" sz="2000"/>
              <a:t>II</a:t>
            </a:r>
            <a:r>
              <a:rPr lang="zh-CN" altLang="zh-CN" sz="2000"/>
              <a:t>段动作时限相同</a:t>
            </a:r>
            <a:r>
              <a:rPr lang="zh-CN" altLang="en-US" sz="2000"/>
              <a:t>。</a:t>
            </a:r>
            <a:endParaRPr lang="zh-CN" altLang="zh-CN" sz="2000"/>
          </a:p>
        </p:txBody>
      </p:sp>
    </p:spTree>
    <p:extLst>
      <p:ext uri="{BB962C8B-B14F-4D97-AF65-F5344CB8AC3E}">
        <p14:creationId xmlns:p14="http://schemas.microsoft.com/office/powerpoint/2010/main" val="17099867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 name="标题 1"/>
          <p:cNvSpPr txBox="1"/>
          <p:nvPr/>
        </p:nvSpPr>
        <p:spPr>
          <a:xfrm>
            <a:off x="0" y="1745806"/>
            <a:ext cx="9144000" cy="925166"/>
          </a:xfrm>
          <a:prstGeom prst="rect">
            <a:avLst/>
          </a:prstGeom>
        </p:spPr>
        <p:txBody>
          <a:bodyPr vert="horz" lIns="91440" tIns="45720" rIns="91440" bIns="45720" rtlCol="0" anchor="ctr">
            <a:noAutofit/>
          </a:bodyPr>
          <a:lstStyle>
            <a:defPPr>
              <a:defRPr lang="zh-CN"/>
            </a:defPPr>
            <a:lvl1pPr marL="0" lvl="0" indent="0" algn="ctr" defTabSz="685800" rtl="0" eaLnBrk="1" fontAlgn="base" latinLnBrk="0" hangingPunct="1">
              <a:lnSpc>
                <a:spcPct val="90000"/>
              </a:lnSpc>
              <a:spcBef>
                <a:spcPct val="0"/>
              </a:spcBef>
              <a:spcAft>
                <a:spcPct val="0"/>
              </a:spcAft>
              <a:buFont typeface="Arial" pitchFamily="34" charset="0"/>
              <a:buNone/>
              <a:defRPr sz="4500" b="0" i="0" u="none" kern="1200" baseline="0">
                <a:solidFill>
                  <a:schemeClr val="tx1"/>
                </a:solidFill>
                <a:latin typeface="+mj-lt"/>
                <a:ea typeface="+mj-ea"/>
                <a:cs typeface="+mj-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fontAlgn="auto">
              <a:lnSpc>
                <a:spcPct val="100000"/>
              </a:lnSpc>
              <a:spcAft>
                <a:spcPct val="0"/>
              </a:spcAft>
              <a:buFontTx/>
            </a:pPr>
            <a:r>
              <a:rPr lang="zh-CN" altLang="en-US" sz="3600" b="1">
                <a:solidFill>
                  <a:srgbClr val="087CDC"/>
                </a:solidFill>
                <a:latin typeface="微软雅黑" panose="020b0503020204020204" pitchFamily="34" charset="-122"/>
              </a:rPr>
              <a:t>复线直供正常供电时</a:t>
            </a:r>
            <a:endParaRPr lang="en-US" altLang="zh-CN" sz="3600" b="1">
              <a:solidFill>
                <a:srgbClr val="087CDC"/>
              </a:solidFill>
              <a:latin typeface="微软雅黑" panose="020b0503020204020204" pitchFamily="34" charset="-122"/>
            </a:endParaRPr>
          </a:p>
          <a:p>
            <a:pPr fontAlgn="auto">
              <a:lnSpc>
                <a:spcPct val="150000"/>
              </a:lnSpc>
              <a:spcAft>
                <a:spcPct val="0"/>
              </a:spcAft>
              <a:buFontTx/>
            </a:pPr>
            <a:r>
              <a:rPr lang="zh-CN" altLang="en-US" sz="3600" b="1">
                <a:solidFill>
                  <a:srgbClr val="087CDC"/>
                </a:solidFill>
                <a:latin typeface="微软雅黑" panose="020b0503020204020204" pitchFamily="34" charset="-122"/>
              </a:rPr>
              <a:t>变电所馈线电流速断保护</a:t>
            </a:r>
          </a:p>
        </p:txBody>
      </p:sp>
    </p:spTree>
    <p:extLst>
      <p:ext uri="{BB962C8B-B14F-4D97-AF65-F5344CB8AC3E}">
        <p14:creationId xmlns:p14="http://schemas.microsoft.com/office/powerpoint/2010/main" val="1053829577"/>
      </p:ext>
    </p:extLst>
  </p:cSld>
  <p:clrMapOvr>
    <a:masterClrMapping/>
  </p:clrMapOvr>
  <p:transition spd="med">
    <p:fade/>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复线直供正常供电馈线电流速断</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动作电流</a:t>
            </a:r>
          </a:p>
        </p:txBody>
      </p:sp>
      <p:sp>
        <p:nvSpPr>
          <p:cNvPr id="2" name="矩形 1"/>
          <p:cNvSpPr/>
          <p:nvPr/>
        </p:nvSpPr>
        <p:spPr>
          <a:xfrm>
            <a:off x="590870" y="1315223"/>
            <a:ext cx="8692054" cy="499624"/>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zh-CN" sz="2000"/>
              <a:t>按躲过最大负荷电流和末端最大短路电流整定</a:t>
            </a:r>
            <a:r>
              <a:rPr lang="zh-CN" altLang="en-US" sz="2000"/>
              <a:t>。</a:t>
            </a:r>
          </a:p>
        </p:txBody>
      </p:sp>
      <mc:AlternateContent>
        <mc:Choice Requires="a14">
          <p:sp>
            <p:nvSpPr>
              <p:cNvPr id="10" name="矩形 9"/>
              <p:cNvSpPr/>
              <p:nvPr/>
            </p:nvSpPr>
            <p:spPr>
              <a:xfrm>
                <a:off x="464746" y="2836836"/>
                <a:ext cx="8387280" cy="146662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just">
                  <a:lnSpc>
                    <a:spcPct val="150000"/>
                  </a:lnSpc>
                </a:pPr>
                <a:r>
                  <a:rPr lang="en-US" altLang="zh-CN" sz="2000"/>
                  <a:t>       </a:t>
                </a:r>
                <a:r>
                  <a:rPr lang="zh-CN" altLang="zh-CN" sz="2000"/>
                  <a:t>式中，</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𝑘</m:t>
                          </m:r>
                        </m:sub>
                      </m:sSub>
                    </m:oMath>
                  </m:oMathPara>
                </a14:m>
                <a:r>
                  <a:rPr lang="zh-CN" altLang="zh-CN" sz="2000"/>
                  <a:t>表示可靠系数，取</a:t>
                </a:r>
                <a:r>
                  <a:rPr lang="en-US" altLang="zh-CN" sz="2000"/>
                  <a:t>1.3</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𝑑𝑛</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表示末端最大短路电流，单位为安培（</a:t>
                </a:r>
                <a:r>
                  <a:rPr lang="en-US" altLang="zh-CN" sz="2000"/>
                  <a:t>A</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𝑓ℎ</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表示在该运行方式下，馈线最大负荷电流，单位为安培（</a:t>
                </a:r>
                <a:r>
                  <a:rPr lang="en-US" altLang="zh-CN" sz="2000"/>
                  <a:t>A</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𝐶𝑇</m:t>
                          </m:r>
                        </m:sub>
                      </m:sSub>
                    </m:oMath>
                  </m:oMathPara>
                </a14:m>
                <a:r>
                  <a:rPr lang="zh-CN" altLang="zh-CN" sz="2000"/>
                  <a:t>表示电流互感器变比。</a:t>
                </a:r>
                <a:endParaRPr lang="zh-CN" altLang="en-US" sz="2000" kern="100">
                  <a:cs typeface="Times New Roman" panose="02020603050405020304" pitchFamily="18" charset="0"/>
                </a:endParaRPr>
              </a:p>
            </p:txBody>
          </p:sp>
        </mc:Choice>
        <mc:Fallback>
          <p:sp>
            <p:nvSpPr>
              <p:cNvPr id="10" name="矩形 9"/>
              <p:cNvSpPr>
                <a:spLocks noRot="1" noChangeAspect="1" noMove="1" noResize="1" noEditPoints="1" noAdjustHandles="1" noChangeArrowheads="1" noChangeShapeType="1" noTextEdit="1"/>
              </p:cNvSpPr>
              <p:nvPr/>
            </p:nvSpPr>
            <p:spPr>
              <a:xfrm>
                <a:off x="464746" y="2836836"/>
                <a:ext cx="8387280" cy="1466620"/>
              </a:xfrm>
              <a:prstGeom prst="rect">
                <a:avLst/>
              </a:prstGeom>
              <a:blipFill rotWithShape="0">
                <a:blip r:embed="rId2"/>
                <a:stretch>
                  <a:fillRect l="-727" r="-799" b="-6224"/>
                </a:stretch>
              </a:blipFill>
            </p:spPr>
            <p:txBody>
              <a:bodyPr/>
              <a:lstStyle/>
              <a:p>
                <a:r>
                  <a:rPr lang="zh-CN" altLang="en-US">
                    <a:noFill/>
                  </a:rPr>
                  <a:t> </a:t>
                </a:r>
              </a:p>
            </p:txBody>
          </p:sp>
        </mc:Fallback>
      </mc:AlternateContent>
      <mc:AlternateContent>
        <mc:Choice Requires="a14">
          <p:sp>
            <p:nvSpPr>
              <p:cNvPr id="3" name="矩形 2"/>
              <p:cNvSpPr/>
              <p:nvPr/>
            </p:nvSpPr>
            <p:spPr>
              <a:xfrm>
                <a:off x="3119204" y="1965390"/>
                <a:ext cx="3635385" cy="720903"/>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𝑠𝑒𝑡</m:t>
                          </m:r>
                        </m:sub>
                      </m:sSub>
                      <m:r>
                        <m:rPr>
                          <m:sty m:val="p"/>
                        </m:rPr>
                        <a:rPr lang="en-US" altLang="zh-CN" sz="1800">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𝑚𝑎𝑥</m:t>
                          </m:r>
                          <m:d>
                            <m:dPr>
                              <m:begChr m:val="("/>
                              <m:sepChr m:val="|"/>
                              <m:endChr m:val=")"/>
                              <m:grow m:val="on"/>
                              <m:shp m:val="centered"/>
                              <m:ctrlPr>
                                <a:rPr lang="zh-CN" altLang="zh-CN" sz="1800" i="1">
                                  <a:latin typeface="Cambria Math" panose="02040503050406030204" pitchFamily="18" charset="0"/>
                                </a:rPr>
                              </m:ctrlPr>
                            </m:dPr>
                            <m:e>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𝑓ℎ</m:t>
                                  </m:r>
                                  <m:r>
                                    <m:rPr>
                                      <m:sty m:val="p"/>
                                    </m:rPr>
                                    <a:rPr lang="en-US" altLang="zh-CN" sz="1800">
                                      <a:latin typeface="Cambria Math" panose="02040503050406030204" pitchFamily="18" charset="0"/>
                                    </a:rPr>
                                    <m:t>.</m:t>
                                  </m:r>
                                  <m:r>
                                    <a:rPr lang="en-US" altLang="zh-CN" sz="1800" i="1">
                                      <a:latin typeface="Cambria Math" panose="02040503050406030204" pitchFamily="18" charset="0"/>
                                    </a:rPr>
                                    <m:t>𝑚𝑎𝑥</m:t>
                                  </m:r>
                                </m:sub>
                              </m:sSub>
                              <m:r>
                                <m:rPr>
                                  <m:sty m:val="p"/>
                                </m:rP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𝑑𝑛</m:t>
                                  </m:r>
                                  <m:r>
                                    <m:rPr>
                                      <m:sty m:val="p"/>
                                    </m:rPr>
                                    <a:rPr lang="en-US" altLang="zh-CN" sz="1800">
                                      <a:latin typeface="Cambria Math" panose="02040503050406030204" pitchFamily="18" charset="0"/>
                                    </a:rPr>
                                    <m:t>.</m:t>
                                  </m:r>
                                  <m:r>
                                    <a:rPr lang="en-US" altLang="zh-CN" sz="1800" i="1">
                                      <a:latin typeface="Cambria Math" panose="02040503050406030204" pitchFamily="18" charset="0"/>
                                    </a:rPr>
                                    <m:t>𝑚𝑎𝑥</m:t>
                                  </m:r>
                                </m:sub>
                              </m:sSub>
                            </m:e>
                          </m:d>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3119204" y="1965390"/>
                <a:ext cx="3635385" cy="720903"/>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428502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复线直供正常供电馈线电流速断</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灵敏度校验</a:t>
            </a:r>
          </a:p>
        </p:txBody>
      </p:sp>
      <p:sp>
        <p:nvSpPr>
          <p:cNvPr id="2" name="矩形 1"/>
          <p:cNvSpPr/>
          <p:nvPr/>
        </p:nvSpPr>
        <p:spPr>
          <a:xfrm>
            <a:off x="590870" y="1315223"/>
            <a:ext cx="8692054" cy="553998"/>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zh-CN" sz="2000"/>
              <a:t>按变电所馈线断路器处最大短路电流校验灵敏度</a:t>
            </a:r>
            <a:endParaRPr lang="zh-CN" altLang="en-US" sz="2000"/>
          </a:p>
        </p:txBody>
      </p:sp>
      <mc:AlternateContent>
        <mc:Choice Requires="a14">
          <p:sp>
            <p:nvSpPr>
              <p:cNvPr id="10" name="矩形 9"/>
              <p:cNvSpPr/>
              <p:nvPr/>
            </p:nvSpPr>
            <p:spPr>
              <a:xfrm>
                <a:off x="335508" y="2822611"/>
                <a:ext cx="8679282" cy="1015663"/>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𝑑</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表示变电所馈线断路器处的最大短路电流，单位为安培（</a:t>
                </a:r>
                <a:r>
                  <a:rPr lang="en-US" altLang="zh-CN" sz="2000"/>
                  <a:t>A</a:t>
                </a:r>
                <a:r>
                  <a:rPr lang="zh-CN" altLang="zh-CN" sz="2000"/>
                  <a:t>）。若灵敏度不满足可不投入电流速断保护。</a:t>
                </a:r>
                <a:endParaRPr lang="zh-CN" altLang="en-US" sz="2000" kern="100">
                  <a:cs typeface="Times New Roman" panose="02020603050405020304" pitchFamily="18" charset="0"/>
                </a:endParaRPr>
              </a:p>
            </p:txBody>
          </p:sp>
        </mc:Choice>
        <mc:Fallback>
          <p:sp>
            <p:nvSpPr>
              <p:cNvPr id="10" name="矩形 9"/>
              <p:cNvSpPr>
                <a:spLocks noRot="1" noChangeAspect="1" noMove="1" noResize="1" noEditPoints="1" noAdjustHandles="1" noChangeArrowheads="1" noChangeShapeType="1" noTextEdit="1"/>
              </p:cNvSpPr>
              <p:nvPr/>
            </p:nvSpPr>
            <p:spPr>
              <a:xfrm>
                <a:off x="335508" y="2822611"/>
                <a:ext cx="8679282" cy="1015663"/>
              </a:xfrm>
              <a:prstGeom prst="rect">
                <a:avLst/>
              </a:prstGeom>
              <a:blipFill rotWithShape="0">
                <a:blip r:embed="rId2"/>
                <a:stretch>
                  <a:fillRect l="-702" r="-140" b="-4192"/>
                </a:stretch>
              </a:blipFill>
            </p:spPr>
            <p:txBody>
              <a:bodyPr/>
              <a:lstStyle/>
              <a:p>
                <a:r>
                  <a:rPr lang="zh-CN" altLang="en-US">
                    <a:noFill/>
                  </a:rPr>
                  <a:t> </a:t>
                </a:r>
              </a:p>
            </p:txBody>
          </p:sp>
        </mc:Fallback>
      </mc:AlternateContent>
      <mc:AlternateContent>
        <mc:Choice Requires="a14">
          <p:sp>
            <p:nvSpPr>
              <p:cNvPr id="3" name="矩形 2"/>
              <p:cNvSpPr/>
              <p:nvPr/>
            </p:nvSpPr>
            <p:spPr>
              <a:xfrm>
                <a:off x="2754307" y="1985464"/>
                <a:ext cx="3635385" cy="657616"/>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𝑙𝑚</m:t>
                          </m:r>
                        </m:sub>
                      </m:sSub>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𝑑</m:t>
                              </m:r>
                              <m:r>
                                <a:rPr lang="en-US" altLang="zh-CN" sz="1800" i="1">
                                  <a:latin typeface="Cambria Math" panose="02040503050406030204" pitchFamily="18" charset="0"/>
                                </a:rPr>
                                <m:t>.</m:t>
                              </m:r>
                              <m:r>
                                <a:rPr lang="en-US" altLang="zh-CN" sz="1800" i="1">
                                  <a:latin typeface="Cambria Math" panose="02040503050406030204" pitchFamily="18" charset="0"/>
                                </a:rPr>
                                <m:t>𝑚𝑎𝑥</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𝑠𝑒𝑡</m:t>
                              </m:r>
                            </m:sub>
                          </m:sSub>
                        </m:den>
                      </m:f>
                      <m:r>
                        <a:rPr lang="en-US" altLang="zh-CN" sz="1800" i="1">
                          <a:latin typeface="Cambria Math" panose="02040503050406030204" pitchFamily="18" charset="0"/>
                        </a:rPr>
                        <m:t>&gt;1</m:t>
                      </m:r>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2754307" y="1985464"/>
                <a:ext cx="3635385" cy="657616"/>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297681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复线直供正常供电馈线电流速断</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动作时限</a:t>
            </a:r>
          </a:p>
        </p:txBody>
      </p:sp>
      <p:sp>
        <p:nvSpPr>
          <p:cNvPr id="2" name="矩形 1"/>
          <p:cNvSpPr/>
          <p:nvPr/>
        </p:nvSpPr>
        <p:spPr>
          <a:xfrm>
            <a:off x="590870" y="1315223"/>
            <a:ext cx="8311392" cy="499624"/>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zh-CN" sz="2000"/>
              <a:t>动作时限一般整定为</a:t>
            </a:r>
            <a:r>
              <a:rPr lang="en-US" altLang="zh-CN" sz="2000"/>
              <a:t>0s</a:t>
            </a:r>
            <a:r>
              <a:rPr lang="zh-CN" altLang="zh-CN" sz="2000"/>
              <a:t>。</a:t>
            </a:r>
          </a:p>
        </p:txBody>
      </p:sp>
    </p:spTree>
    <p:extLst>
      <p:ext uri="{BB962C8B-B14F-4D97-AF65-F5344CB8AC3E}">
        <p14:creationId xmlns:p14="http://schemas.microsoft.com/office/powerpoint/2010/main" val="223657912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 name="标题 1"/>
          <p:cNvSpPr txBox="1"/>
          <p:nvPr/>
        </p:nvSpPr>
        <p:spPr>
          <a:xfrm>
            <a:off x="0" y="1745806"/>
            <a:ext cx="9144000" cy="925166"/>
          </a:xfrm>
          <a:prstGeom prst="rect">
            <a:avLst/>
          </a:prstGeom>
        </p:spPr>
        <p:txBody>
          <a:bodyPr vert="horz" lIns="91440" tIns="45720" rIns="91440" bIns="45720" rtlCol="0" anchor="ctr">
            <a:noAutofit/>
          </a:bodyPr>
          <a:lstStyle>
            <a:defPPr>
              <a:defRPr lang="zh-CN"/>
            </a:defPPr>
            <a:lvl1pPr marL="0" lvl="0" indent="0" algn="ctr" defTabSz="685800" rtl="0" eaLnBrk="1" fontAlgn="base" latinLnBrk="0" hangingPunct="1">
              <a:lnSpc>
                <a:spcPct val="90000"/>
              </a:lnSpc>
              <a:spcBef>
                <a:spcPct val="0"/>
              </a:spcBef>
              <a:spcAft>
                <a:spcPct val="0"/>
              </a:spcAft>
              <a:buFont typeface="Arial" pitchFamily="34" charset="0"/>
              <a:buNone/>
              <a:defRPr sz="4500" b="0" i="0" u="none" kern="1200" baseline="0">
                <a:solidFill>
                  <a:schemeClr val="tx1"/>
                </a:solidFill>
                <a:latin typeface="+mj-lt"/>
                <a:ea typeface="+mj-ea"/>
                <a:cs typeface="+mj-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fontAlgn="auto">
              <a:lnSpc>
                <a:spcPct val="100000"/>
              </a:lnSpc>
              <a:spcAft>
                <a:spcPct val="0"/>
              </a:spcAft>
              <a:buFontTx/>
            </a:pPr>
            <a:r>
              <a:rPr lang="zh-CN" altLang="en-US" sz="3600" b="1">
                <a:solidFill>
                  <a:srgbClr val="087CDC"/>
                </a:solidFill>
                <a:latin typeface="微软雅黑" panose="020b0503020204020204" pitchFamily="34" charset="-122"/>
              </a:rPr>
              <a:t>复线直供正常供电时</a:t>
            </a:r>
            <a:endParaRPr lang="en-US" altLang="zh-CN" sz="3600" b="1">
              <a:solidFill>
                <a:srgbClr val="087CDC"/>
              </a:solidFill>
              <a:latin typeface="微软雅黑" panose="020b0503020204020204" pitchFamily="34" charset="-122"/>
            </a:endParaRPr>
          </a:p>
          <a:p>
            <a:pPr fontAlgn="auto">
              <a:lnSpc>
                <a:spcPct val="150000"/>
              </a:lnSpc>
              <a:spcAft>
                <a:spcPct val="0"/>
              </a:spcAft>
              <a:buFontTx/>
            </a:pPr>
            <a:r>
              <a:rPr lang="zh-CN" altLang="en-US" sz="3600" b="1">
                <a:solidFill>
                  <a:srgbClr val="087CDC"/>
                </a:solidFill>
                <a:latin typeface="微软雅黑" panose="020b0503020204020204" pitchFamily="34" charset="-122"/>
              </a:rPr>
              <a:t>变电所馈线电流增量保护</a:t>
            </a:r>
          </a:p>
        </p:txBody>
      </p:sp>
    </p:spTree>
    <p:extLst>
      <p:ext uri="{BB962C8B-B14F-4D97-AF65-F5344CB8AC3E}">
        <p14:creationId xmlns:p14="http://schemas.microsoft.com/office/powerpoint/2010/main" val="1053829577"/>
      </p:ext>
    </p:extLst>
  </p:cSld>
  <p:clrMapOvr>
    <a:masterClrMapping/>
  </p:clrMapOvr>
  <p:transition spd="med">
    <p:fade/>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4204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复线直供正常供电馈线电流增量保护</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动作电流</a:t>
            </a:r>
          </a:p>
        </p:txBody>
      </p:sp>
      <p:sp>
        <p:nvSpPr>
          <p:cNvPr id="2" name="矩形 1"/>
          <p:cNvSpPr/>
          <p:nvPr/>
        </p:nvSpPr>
        <p:spPr>
          <a:xfrm>
            <a:off x="590870" y="1315223"/>
            <a:ext cx="8692054" cy="1015663"/>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r>
              <a:rPr lang="zh-CN" altLang="zh-CN" sz="2000"/>
              <a:t>按躲过线路负荷电流一个工频周期内（</a:t>
            </a:r>
            <a:r>
              <a:rPr lang="en-US" altLang="zh-CN" sz="2000"/>
              <a:t>20ms</a:t>
            </a:r>
            <a:r>
              <a:rPr lang="zh-CN" altLang="zh-CN" sz="2000"/>
              <a:t>）最大增量整定，一般按单列电力机车或动车组额定电流估算</a:t>
            </a:r>
          </a:p>
        </p:txBody>
      </p:sp>
      <mc:AlternateContent>
        <mc:Choice Requires="a14">
          <p:sp>
            <p:nvSpPr>
              <p:cNvPr id="10" name="矩形 9"/>
              <p:cNvSpPr/>
              <p:nvPr/>
            </p:nvSpPr>
            <p:spPr>
              <a:xfrm>
                <a:off x="464718" y="2970114"/>
                <a:ext cx="8679282" cy="961289"/>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r>
                  <a:rPr lang="zh-CN" altLang="zh-CN" sz="2000"/>
                  <a:t>式中，</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𝑟𝑒𝑙</m:t>
                          </m:r>
                        </m:sub>
                      </m:sSub>
                    </m:oMath>
                  </m:oMathPara>
                </a14:m>
                <a:r>
                  <a:rPr lang="zh-CN" altLang="zh-CN" sz="2000"/>
                  <a:t>为可靠系数，一般取</a:t>
                </a:r>
                <a:r>
                  <a:rPr lang="en-US" altLang="zh-CN" sz="2000"/>
                  <a:t>1.0</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𝑒</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是线路运行的最大功率电力机车或动车组的额定电流，单位为安培（</a:t>
                </a:r>
                <a:r>
                  <a:rPr lang="en-US" altLang="zh-CN" sz="2000"/>
                  <a:t>A</a:t>
                </a:r>
                <a:r>
                  <a:rPr lang="zh-CN" altLang="zh-CN" sz="2000"/>
                  <a:t>）；</a:t>
                </a:r>
                <a14:m>
                  <m:oMathPara>
                    <m:oMathParaPr>
                      <m:jc/>
                    </m:oMathParaPr>
                    <m:oMath>
                      <m:r>
                        <m:rPr>
                          <m:sty m:val="p"/>
                        </m:rPr>
                        <a:rPr lang="zh-CN" altLang="zh-CN" sz="2000">
                          <a:latin typeface="Cambria Math" panose="02040503050406030204" pitchFamily="18" charset="0"/>
                        </a:rPr>
                        <m:t> </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𝐶𝑇</m:t>
                          </m:r>
                        </m:sub>
                      </m:sSub>
                    </m:oMath>
                  </m:oMathPara>
                </a14:m>
                <a:r>
                  <a:rPr lang="zh-CN" altLang="zh-CN" sz="2000"/>
                  <a:t>为电流互感器变比。</a:t>
                </a:r>
              </a:p>
            </p:txBody>
          </p:sp>
        </mc:Choice>
        <mc:Fallback>
          <p:sp>
            <p:nvSpPr>
              <p:cNvPr id="10" name="矩形 9"/>
              <p:cNvSpPr>
                <a:spLocks noRot="1" noChangeAspect="1" noMove="1" noResize="1" noEditPoints="1" noAdjustHandles="1" noChangeArrowheads="1" noChangeShapeType="1" noTextEdit="1"/>
              </p:cNvSpPr>
              <p:nvPr/>
            </p:nvSpPr>
            <p:spPr>
              <a:xfrm>
                <a:off x="464718" y="2970114"/>
                <a:ext cx="8679282" cy="961289"/>
              </a:xfrm>
              <a:prstGeom prst="rect">
                <a:avLst/>
              </a:prstGeom>
              <a:blipFill rotWithShape="0">
                <a:blip r:embed="rId2"/>
                <a:stretch>
                  <a:fillRect l="-702" b="-10127"/>
                </a:stretch>
              </a:blipFill>
            </p:spPr>
            <p:txBody>
              <a:bodyPr/>
              <a:lstStyle/>
              <a:p>
                <a:r>
                  <a:rPr lang="zh-CN" altLang="en-US">
                    <a:noFill/>
                  </a:rPr>
                  <a:t> </a:t>
                </a:r>
              </a:p>
            </p:txBody>
          </p:sp>
        </mc:Fallback>
      </mc:AlternateContent>
      <mc:AlternateContent>
        <mc:Choice Requires="a14">
          <p:sp>
            <p:nvSpPr>
              <p:cNvPr id="3" name="矩形 2"/>
              <p:cNvSpPr/>
              <p:nvPr/>
            </p:nvSpPr>
            <p:spPr>
              <a:xfrm>
                <a:off x="2796347" y="2312562"/>
                <a:ext cx="3635385" cy="657552"/>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r>
                        <m:rPr>
                          <m:sty m:val="p"/>
                        </m:rPr>
                        <a:rPr lang="en-US" altLang="zh-CN" sz="1800">
                          <a:latin typeface="Cambria Math" panose="02040503050406030204" pitchFamily="18" charset="0"/>
                        </a:rPr>
                        <m:t>Δ</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𝑠𝑒𝑡</m:t>
                          </m:r>
                        </m:sub>
                      </m:sSub>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𝑟𝑒𝑙</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𝑒</m:t>
                              </m:r>
                              <m:r>
                                <a:rPr lang="en-US" altLang="zh-CN" sz="1800" i="1">
                                  <a:latin typeface="Cambria Math" panose="02040503050406030204" pitchFamily="18" charset="0"/>
                                </a:rPr>
                                <m:t>.</m:t>
                              </m:r>
                              <m:r>
                                <a:rPr lang="en-US" altLang="zh-CN" sz="1800" i="1">
                                  <a:latin typeface="Cambria Math" panose="02040503050406030204" pitchFamily="18" charset="0"/>
                                </a:rPr>
                                <m:t>𝑚𝑎𝑥</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2796347" y="2312562"/>
                <a:ext cx="3635385" cy="657552"/>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297681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9" name="文本框 9"/>
          <p:cNvSpPr txBox="1"/>
          <p:nvPr/>
        </p:nvSpPr>
        <p:spPr>
          <a:xfrm>
            <a:off x="4204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复线直供正常供电馈线电流增量保护</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动作时限</a:t>
            </a:r>
          </a:p>
        </p:txBody>
      </p:sp>
      <p:sp>
        <p:nvSpPr>
          <p:cNvPr id="2" name="矩形 1"/>
          <p:cNvSpPr/>
          <p:nvPr/>
        </p:nvSpPr>
        <p:spPr>
          <a:xfrm>
            <a:off x="601379" y="1588492"/>
            <a:ext cx="4484433" cy="40011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r>
              <a:rPr lang="zh-CN" altLang="zh-CN" sz="2000"/>
              <a:t>动作时限为距离</a:t>
            </a:r>
            <a:r>
              <a:rPr lang="en-US" altLang="zh-CN" sz="2000"/>
              <a:t>II</a:t>
            </a:r>
            <a:r>
              <a:rPr lang="zh-CN" altLang="zh-CN" sz="2000"/>
              <a:t>段动作时限</a:t>
            </a:r>
            <a:r>
              <a:rPr lang="en-US" altLang="zh-CN" sz="2000"/>
              <a:t>+ΔT</a:t>
            </a:r>
            <a:r>
              <a:rPr lang="zh-CN" altLang="zh-CN" sz="2000"/>
              <a:t>。</a:t>
            </a:r>
          </a:p>
        </p:txBody>
      </p:sp>
    </p:spTree>
    <p:extLst>
      <p:ext uri="{BB962C8B-B14F-4D97-AF65-F5344CB8AC3E}">
        <p14:creationId xmlns:p14="http://schemas.microsoft.com/office/powerpoint/2010/main" val="17099867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23" name="标题 1"/>
          <p:cNvSpPr txBox="1"/>
          <p:nvPr/>
        </p:nvSpPr>
        <p:spPr>
          <a:xfrm>
            <a:off x="0" y="1745806"/>
            <a:ext cx="9144000" cy="925166"/>
          </a:xfrm>
          <a:prstGeom prst="rect">
            <a:avLst/>
          </a:prstGeom>
        </p:spPr>
        <p:txBody>
          <a:bodyPr vert="horz" lIns="91440" tIns="45720" rIns="91440" bIns="45720" rtlCol="0" anchor="ctr">
            <a:noAutofit/>
          </a:bodyPr>
          <a:lstStyle>
            <a:defPPr>
              <a:defRPr lang="zh-CN"/>
            </a:defPPr>
            <a:lvl1pPr marL="0" lvl="0" indent="0" algn="ctr" defTabSz="685800" rtl="0" eaLnBrk="1" fontAlgn="base" latinLnBrk="0" hangingPunct="1">
              <a:lnSpc>
                <a:spcPct val="90000"/>
              </a:lnSpc>
              <a:spcBef>
                <a:spcPct val="0"/>
              </a:spcBef>
              <a:spcAft>
                <a:spcPct val="0"/>
              </a:spcAft>
              <a:buFont typeface="Arial" pitchFamily="34" charset="0"/>
              <a:buNone/>
              <a:defRPr sz="4500" b="0" i="0" u="none" kern="1200" baseline="0">
                <a:solidFill>
                  <a:schemeClr val="tx1"/>
                </a:solidFill>
                <a:latin typeface="+mj-lt"/>
                <a:ea typeface="+mj-ea"/>
                <a:cs typeface="+mj-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fontAlgn="auto">
              <a:lnSpc>
                <a:spcPct val="100000"/>
              </a:lnSpc>
              <a:spcAft>
                <a:spcPct val="0"/>
              </a:spcAft>
              <a:buFontTx/>
            </a:pPr>
            <a:r>
              <a:rPr lang="zh-CN" altLang="en-US" sz="3600" b="1">
                <a:solidFill>
                  <a:srgbClr val="087CDC"/>
                </a:solidFill>
                <a:latin typeface="微软雅黑" panose="020b0503020204020204" pitchFamily="34" charset="-122"/>
              </a:rPr>
              <a:t>复线直供正常供电时</a:t>
            </a:r>
            <a:endParaRPr lang="en-US" altLang="zh-CN" sz="3600" b="1">
              <a:solidFill>
                <a:srgbClr val="087CDC"/>
              </a:solidFill>
              <a:latin typeface="微软雅黑" panose="020b0503020204020204" pitchFamily="34" charset="-122"/>
            </a:endParaRPr>
          </a:p>
          <a:p>
            <a:pPr fontAlgn="auto">
              <a:lnSpc>
                <a:spcPct val="150000"/>
              </a:lnSpc>
              <a:spcAft>
                <a:spcPct val="0"/>
              </a:spcAft>
              <a:buFontTx/>
            </a:pPr>
            <a:r>
              <a:rPr lang="zh-CN" altLang="en-US" sz="3600" b="1">
                <a:solidFill>
                  <a:srgbClr val="087CDC"/>
                </a:solidFill>
                <a:latin typeface="微软雅黑" panose="020b0503020204020204" pitchFamily="34" charset="-122"/>
              </a:rPr>
              <a:t>变电所馈线距离</a:t>
            </a:r>
            <a:r>
              <a:rPr lang="en-US" altLang="zh-CN" sz="3600" b="1">
                <a:solidFill>
                  <a:srgbClr val="087CDC"/>
                </a:solidFill>
                <a:latin typeface="微软雅黑" panose="020b0503020204020204" pitchFamily="34" charset="-122"/>
              </a:rPr>
              <a:t>II</a:t>
            </a:r>
            <a:r>
              <a:rPr lang="zh-CN" altLang="en-US" sz="3600" b="1">
                <a:solidFill>
                  <a:srgbClr val="087CDC"/>
                </a:solidFill>
                <a:latin typeface="微软雅黑" panose="020b0503020204020204" pitchFamily="34" charset="-122"/>
              </a:rPr>
              <a:t>段保护</a:t>
            </a:r>
          </a:p>
        </p:txBody>
      </p:sp>
    </p:spTree>
    <p:extLst>
      <p:ext uri="{BB962C8B-B14F-4D97-AF65-F5344CB8AC3E}">
        <p14:creationId xmlns:p14="http://schemas.microsoft.com/office/powerpoint/2010/main" val="1053829577"/>
      </p:ext>
    </p:extLst>
  </p:cSld>
  <p:clrMapOvr>
    <a:masterClrMapping/>
  </p:clrMapOvr>
  <p:transition spd="med">
    <p:fade/>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复线直供正常供电馈线距离保护</a:t>
            </a:r>
            <a:r>
              <a:rPr lang="en-US" altLang="zh-CN" sz="2300" b="1"/>
              <a:t>II</a:t>
            </a:r>
            <a:r>
              <a:rPr lang="zh-CN" altLang="en-US" sz="2300" b="1"/>
              <a:t>段</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电抗定值</a:t>
            </a:r>
          </a:p>
        </p:txBody>
      </p:sp>
      <p:sp>
        <p:nvSpPr>
          <p:cNvPr id="2" name="矩形 1"/>
          <p:cNvSpPr/>
          <p:nvPr/>
        </p:nvSpPr>
        <p:spPr>
          <a:xfrm>
            <a:off x="590870" y="1315223"/>
            <a:ext cx="8692054" cy="553998"/>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zh-CN" sz="2000"/>
              <a:t>距离</a:t>
            </a:r>
            <a:r>
              <a:rPr lang="en-US" altLang="zh-CN" sz="2000"/>
              <a:t>II</a:t>
            </a:r>
            <a:r>
              <a:rPr lang="zh-CN" altLang="zh-CN" sz="2000"/>
              <a:t>段按保护上下行全长整定。电抗定值的计算见</a:t>
            </a:r>
            <a:r>
              <a:rPr lang="zh-CN" altLang="en-US" sz="2000"/>
              <a:t>如下</a:t>
            </a:r>
            <a:r>
              <a:rPr lang="zh-CN" altLang="zh-CN" sz="2000"/>
              <a:t>公式</a:t>
            </a:r>
            <a:endParaRPr lang="zh-CN" altLang="en-US" sz="2000"/>
          </a:p>
        </p:txBody>
      </p:sp>
      <mc:AlternateContent>
        <mc:Choice Requires="a14">
          <p:sp>
            <p:nvSpPr>
              <p:cNvPr id="10" name="矩形 9"/>
              <p:cNvSpPr/>
              <p:nvPr/>
            </p:nvSpPr>
            <p:spPr>
              <a:xfrm>
                <a:off x="454208" y="2645333"/>
                <a:ext cx="8387280" cy="1938992"/>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𝑘</m:t>
                          </m:r>
                        </m:sub>
                      </m:sSub>
                    </m:oMath>
                  </m:oMathPara>
                </a14:m>
                <a:r>
                  <a:rPr lang="zh-CN" altLang="zh-CN" sz="2000"/>
                  <a:t>表示可靠系数，取</a:t>
                </a:r>
                <a:r>
                  <a:rPr lang="en-US" altLang="zh-CN" sz="2000"/>
                  <a:t>1.5</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𝐿</m:t>
                          </m:r>
                        </m:e>
                        <m:sub>
                          <m:r>
                            <m:rPr>
                              <m:sty m:val="p"/>
                            </m:rPr>
                            <a:rPr lang="en-US" altLang="zh-CN" sz="2000">
                              <a:latin typeface="Cambria Math" panose="02040503050406030204" pitchFamily="18" charset="0"/>
                            </a:rPr>
                            <m:t>0</m:t>
                          </m:r>
                        </m:sub>
                      </m:sSub>
                    </m:oMath>
                  </m:oMathPara>
                </a14:m>
                <a:r>
                  <a:rPr lang="zh-CN" altLang="zh-CN" sz="2000"/>
                  <a:t>表示供电线长度，单位为千米（</a:t>
                </a:r>
                <a:r>
                  <a:rPr lang="en-US" altLang="zh-CN" sz="2000"/>
                  <a:t>km</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𝑥</m:t>
                          </m:r>
                        </m:e>
                        <m:sub>
                          <m:r>
                            <m:rPr>
                              <m:sty m:val="p"/>
                            </m:rPr>
                            <a:rPr lang="en-US" altLang="zh-CN" sz="2000">
                              <a:latin typeface="Cambria Math" panose="02040503050406030204" pitchFamily="18" charset="0"/>
                            </a:rPr>
                            <m:t>0</m:t>
                          </m:r>
                        </m:sub>
                      </m:sSub>
                    </m:oMath>
                  </m:oMathPara>
                </a14:m>
                <a:r>
                  <a:rPr lang="zh-CN" altLang="zh-CN" sz="2000"/>
                  <a:t>表示供电线单位电抗，单位为欧姆每千米（</a:t>
                </a:r>
                <a:r>
                  <a:rPr lang="en-US" altLang="zh-CN" sz="2000"/>
                  <a:t>Ω/km</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𝐿</m:t>
                          </m:r>
                        </m:e>
                        <m:sub>
                          <m:r>
                            <m:rPr>
                              <m:sty m:val="p"/>
                            </m:rPr>
                            <a:rPr lang="en-US" altLang="zh-CN" sz="2000">
                              <a:latin typeface="Cambria Math" panose="02040503050406030204" pitchFamily="18" charset="0"/>
                            </a:rPr>
                            <m:t>1</m:t>
                          </m:r>
                        </m:sub>
                      </m:sSub>
                    </m:oMath>
                  </m:oMathPara>
                </a14:m>
                <a:r>
                  <a:rPr lang="zh-CN" altLang="zh-CN" sz="2000"/>
                  <a:t>表示接触网长度，单位为千米（</a:t>
                </a:r>
                <a:r>
                  <a:rPr lang="en-US" altLang="zh-CN" sz="2000"/>
                  <a:t>km</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𝑥</m:t>
                          </m:r>
                        </m:e>
                        <m:sub>
                          <m:r>
                            <m:rPr>
                              <m:sty m:val="p"/>
                            </m:rPr>
                            <a:rPr lang="en-US" altLang="zh-CN" sz="2000">
                              <a:latin typeface="Cambria Math" panose="02040503050406030204" pitchFamily="18" charset="0"/>
                            </a:rPr>
                            <m:t>1</m:t>
                          </m:r>
                        </m:sub>
                      </m:sSub>
                    </m:oMath>
                  </m:oMathPara>
                </a14:m>
                <a:r>
                  <a:rPr lang="zh-CN" altLang="zh-CN" sz="2000"/>
                  <a:t>表示接触网单位电抗，单位为欧姆每千米（</a:t>
                </a:r>
                <a:r>
                  <a:rPr lang="en-US" altLang="zh-CN" sz="2000"/>
                  <a:t>Ω/km</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𝐶𝑇</m:t>
                          </m:r>
                        </m:sub>
                      </m:sSub>
                    </m:oMath>
                  </m:oMathPara>
                </a14:m>
                <a:r>
                  <a:rPr lang="zh-CN" altLang="zh-CN" sz="2000"/>
                  <a:t>表示电流互感器变比；</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𝑃𝑇</m:t>
                          </m:r>
                        </m:sub>
                      </m:sSub>
                    </m:oMath>
                  </m:oMathPara>
                </a14:m>
                <a:r>
                  <a:rPr lang="zh-CN" altLang="zh-CN" sz="2000"/>
                  <a:t>表示电压互感器变比。</a:t>
                </a:r>
              </a:p>
            </p:txBody>
          </p:sp>
        </mc:Choice>
        <mc:Fallback>
          <p:sp>
            <p:nvSpPr>
              <p:cNvPr id="10" name="矩形 9"/>
              <p:cNvSpPr>
                <a:spLocks noRot="1" noChangeAspect="1" noMove="1" noResize="1" noEditPoints="1" noAdjustHandles="1" noChangeArrowheads="1" noChangeShapeType="1" noTextEdit="1"/>
              </p:cNvSpPr>
              <p:nvPr/>
            </p:nvSpPr>
            <p:spPr>
              <a:xfrm>
                <a:off x="454208" y="2645333"/>
                <a:ext cx="8387280" cy="1938992"/>
              </a:xfrm>
              <a:prstGeom prst="rect">
                <a:avLst/>
              </a:prstGeom>
              <a:blipFill rotWithShape="0">
                <a:blip r:embed="rId2"/>
                <a:stretch>
                  <a:fillRect l="-800" r="-3782" b="-1887"/>
                </a:stretch>
              </a:blipFill>
            </p:spPr>
            <p:txBody>
              <a:bodyPr/>
              <a:lstStyle/>
              <a:p>
                <a:r>
                  <a:rPr lang="zh-CN" altLang="en-US">
                    <a:noFill/>
                  </a:rPr>
                  <a:t> </a:t>
                </a:r>
              </a:p>
            </p:txBody>
          </p:sp>
        </mc:Fallback>
      </mc:AlternateContent>
      <mc:AlternateContent>
        <mc:Choice Requires="a14">
          <p:sp>
            <p:nvSpPr>
              <p:cNvPr id="3" name="矩形 2"/>
              <p:cNvSpPr/>
              <p:nvPr/>
            </p:nvSpPr>
            <p:spPr>
              <a:xfrm>
                <a:off x="1904741" y="1974505"/>
                <a:ext cx="4778644" cy="612027"/>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𝑋</m:t>
                          </m:r>
                        </m:e>
                        <m:sub>
                          <m:r>
                            <a:rPr lang="en-US" altLang="zh-CN" sz="1800" i="1">
                              <a:latin typeface="Cambria Math" panose="02040503050406030204" pitchFamily="18" charset="0"/>
                            </a:rPr>
                            <m:t>𝑠𝑒𝑡𝐼𝐼</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2</m:t>
                          </m:r>
                          <m:r>
                            <a:rPr lang="en-US" altLang="zh-CN" sz="1800" i="1">
                              <a:latin typeface="Cambria Math" panose="02040503050406030204" pitchFamily="18" charset="0"/>
                            </a:rPr>
                            <m:t>𝐾</m:t>
                          </m:r>
                        </m:e>
                        <m:sub>
                          <m:r>
                            <a:rPr lang="en-US" altLang="zh-CN" sz="1800" i="1">
                              <a:latin typeface="Cambria Math" panose="02040503050406030204" pitchFamily="18" charset="0"/>
                            </a:rPr>
                            <m:t>𝑘</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0</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𝑥</m:t>
                          </m:r>
                        </m:e>
                        <m:sub>
                          <m:r>
                            <a:rPr lang="en-US" altLang="zh-CN" sz="1800" i="1">
                              <a:latin typeface="Cambria Math" panose="02040503050406030204" pitchFamily="18" charset="0"/>
                            </a:rPr>
                            <m:t>0</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𝐿</m:t>
                          </m:r>
                        </m:e>
                        <m:sub>
                          <m:r>
                            <a:rPr lang="en-US" altLang="zh-CN" sz="1800" i="1">
                              <a:latin typeface="Cambria Math" panose="02040503050406030204" pitchFamily="18" charset="0"/>
                            </a:rPr>
                            <m:t>1</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𝑥</m:t>
                          </m:r>
                        </m:e>
                        <m:sub>
                          <m:r>
                            <a:rPr lang="en-US" altLang="zh-CN" sz="1800" i="1">
                              <a:latin typeface="Cambria Math" panose="02040503050406030204" pitchFamily="18" charset="0"/>
                            </a:rPr>
                            <m:t>1</m:t>
                          </m:r>
                        </m:sub>
                      </m:sSub>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𝑃𝑇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1904741" y="1974505"/>
                <a:ext cx="4778644" cy="612027"/>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297681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复线直供正常供电馈线距离保护</a:t>
            </a:r>
            <a:r>
              <a:rPr lang="en-US" altLang="zh-CN" sz="2300" b="1"/>
              <a:t>II</a:t>
            </a:r>
            <a:r>
              <a:rPr lang="zh-CN" altLang="en-US" sz="2300" b="1"/>
              <a:t>段</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电阻定值</a:t>
            </a:r>
          </a:p>
        </p:txBody>
      </p:sp>
      <p:sp>
        <p:nvSpPr>
          <p:cNvPr id="2" name="矩形 1"/>
          <p:cNvSpPr/>
          <p:nvPr/>
        </p:nvSpPr>
        <p:spPr>
          <a:xfrm>
            <a:off x="590870" y="1315223"/>
            <a:ext cx="8692054" cy="553998"/>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zh-CN" altLang="en-US" sz="2000"/>
              <a:t>电阻</a:t>
            </a:r>
            <a:r>
              <a:rPr lang="zh-CN" altLang="zh-CN" sz="2000"/>
              <a:t>定值的计算见</a:t>
            </a:r>
            <a:r>
              <a:rPr lang="zh-CN" altLang="en-US" sz="2000"/>
              <a:t>如下</a:t>
            </a:r>
            <a:r>
              <a:rPr lang="zh-CN" altLang="zh-CN" sz="2000"/>
              <a:t>公式</a:t>
            </a:r>
            <a:endParaRPr lang="zh-CN" altLang="en-US" sz="2000"/>
          </a:p>
        </p:txBody>
      </p:sp>
      <mc:AlternateContent>
        <mc:Choice Requires="a14">
          <p:sp>
            <p:nvSpPr>
              <p:cNvPr id="10" name="矩形 9"/>
              <p:cNvSpPr/>
              <p:nvPr/>
            </p:nvSpPr>
            <p:spPr>
              <a:xfrm>
                <a:off x="538320" y="2599101"/>
                <a:ext cx="8387280" cy="2034788"/>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nSpc>
                    <a:spcPct val="150000"/>
                  </a:lnSpc>
                </a:pPr>
                <a:r>
                  <a:rPr lang="en-US" altLang="zh-CN" sz="2000"/>
                  <a:t>      </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𝐾</m:t>
                          </m:r>
                        </m:e>
                        <m:sub>
                          <m:r>
                            <a:rPr lang="en-US" altLang="zh-CN" sz="2000" i="1">
                              <a:latin typeface="Cambria Math" panose="02040503050406030204" pitchFamily="18" charset="0"/>
                            </a:rPr>
                            <m:t>𝑘</m:t>
                          </m:r>
                        </m:sub>
                      </m:sSub>
                    </m:oMath>
                  </m:oMathPara>
                </a14:m>
                <a:r>
                  <a:rPr lang="zh-CN" altLang="zh-CN" sz="2000"/>
                  <a:t>表示可靠系数，取</a:t>
                </a:r>
                <a:r>
                  <a:rPr lang="en-US" altLang="zh-CN" sz="2000"/>
                  <a:t>1.2</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𝑈</m:t>
                          </m:r>
                        </m:e>
                        <m:sub>
                          <m:r>
                            <a:rPr lang="en-US" altLang="zh-CN" sz="2000" i="1">
                              <a:latin typeface="Cambria Math" panose="02040503050406030204" pitchFamily="18" charset="0"/>
                            </a:rPr>
                            <m:t>𝑚𝑖𝑛</m:t>
                          </m:r>
                        </m:sub>
                      </m:sSub>
                    </m:oMath>
                  </m:oMathPara>
                </a14:m>
                <a:r>
                  <a:rPr lang="zh-CN" altLang="zh-CN" sz="2000"/>
                  <a:t>表示正常供电时变电所最低运行电压，单位为伏特（</a:t>
                </a:r>
                <a:r>
                  <a:rPr lang="en-US" altLang="zh-CN" sz="2000"/>
                  <a:t>V</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𝐼</m:t>
                          </m:r>
                        </m:e>
                        <m:sub>
                          <m:r>
                            <a:rPr lang="en-US" altLang="zh-CN" sz="2000" i="1">
                              <a:latin typeface="Cambria Math" panose="02040503050406030204" pitchFamily="18" charset="0"/>
                            </a:rPr>
                            <m:t>𝑓ℎ</m:t>
                          </m:r>
                          <m:r>
                            <m:rPr>
                              <m:sty m:val="p"/>
                            </m:rPr>
                            <a:rPr lang="en-US" altLang="zh-CN" sz="2000">
                              <a:latin typeface="Cambria Math" panose="02040503050406030204" pitchFamily="18" charset="0"/>
                            </a:rPr>
                            <m:t>.</m:t>
                          </m:r>
                          <m:r>
                            <a:rPr lang="en-US" altLang="zh-CN" sz="2000" i="1">
                              <a:latin typeface="Cambria Math" panose="02040503050406030204" pitchFamily="18" charset="0"/>
                            </a:rPr>
                            <m:t>𝑚𝑎𝑥</m:t>
                          </m:r>
                        </m:sub>
                      </m:sSub>
                    </m:oMath>
                  </m:oMathPara>
                </a14:m>
                <a:r>
                  <a:rPr lang="zh-CN" altLang="zh-CN" sz="2000"/>
                  <a:t>表示正常供电时馈线的最大负荷电流，单位为安培（</a:t>
                </a:r>
                <a:r>
                  <a:rPr lang="en-US" altLang="zh-CN" sz="2000"/>
                  <a:t>A</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𝜑</m:t>
                          </m:r>
                        </m:e>
                        <m:sub>
                          <m:r>
                            <a:rPr lang="en-US" altLang="zh-CN" sz="2000" i="1">
                              <a:latin typeface="Cambria Math" panose="02040503050406030204" pitchFamily="18" charset="0"/>
                            </a:rPr>
                            <m:t>𝑓ℎ</m:t>
                          </m:r>
                        </m:sub>
                      </m:sSub>
                    </m:oMath>
                  </m:oMathPara>
                </a14:m>
                <a:r>
                  <a:rPr lang="zh-CN" altLang="zh-CN" sz="2000"/>
                  <a:t>表示负荷阻抗角，单位为度（</a:t>
                </a:r>
                <a:r>
                  <a:rPr lang="en-US" altLang="zh-CN" sz="2000"/>
                  <a:t>°</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𝜑</m:t>
                          </m:r>
                        </m:e>
                        <m:sub>
                          <m:r>
                            <a:rPr lang="en-US" altLang="zh-CN" sz="2000" i="1">
                              <a:latin typeface="Cambria Math" panose="02040503050406030204" pitchFamily="18" charset="0"/>
                            </a:rPr>
                            <m:t>𝑥𝑙</m:t>
                          </m:r>
                        </m:sub>
                      </m:sSub>
                    </m:oMath>
                  </m:oMathPara>
                </a14:m>
                <a:r>
                  <a:rPr lang="zh-CN" altLang="zh-CN" sz="2000"/>
                  <a:t>表示线路阻抗角，单位为度（</a:t>
                </a:r>
                <a:r>
                  <a:rPr lang="en-US" altLang="zh-CN" sz="2000"/>
                  <a:t>°</a:t>
                </a:r>
                <a:r>
                  <a:rPr lang="zh-CN" altLang="zh-CN" sz="2000"/>
                  <a:t>）；</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𝐶𝑇</m:t>
                          </m:r>
                        </m:sub>
                      </m:sSub>
                    </m:oMath>
                  </m:oMathPara>
                </a14:m>
                <a:r>
                  <a:rPr lang="zh-CN" altLang="zh-CN" sz="2000"/>
                  <a:t>表示电流互感器变比；</a:t>
                </a:r>
                <a14:m>
                  <m:oMathPara>
                    <m:oMathParaPr>
                      <m:jc/>
                    </m:oMathParaPr>
                    <m:o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𝑛</m:t>
                          </m:r>
                        </m:e>
                        <m:sub>
                          <m:r>
                            <a:rPr lang="en-US" altLang="zh-CN" sz="2000" i="1">
                              <a:latin typeface="Cambria Math" panose="02040503050406030204" pitchFamily="18" charset="0"/>
                            </a:rPr>
                            <m:t>𝑃𝑇</m:t>
                          </m:r>
                        </m:sub>
                      </m:sSub>
                    </m:oMath>
                  </m:oMathPara>
                </a14:m>
                <a:r>
                  <a:rPr lang="zh-CN" altLang="zh-CN" sz="2000"/>
                  <a:t>表示电压互感器变比。</a:t>
                </a:r>
                <a:endParaRPr lang="zh-CN" altLang="en-US" sz="2000" kern="100">
                  <a:cs typeface="Times New Roman" panose="02020603050405020304" pitchFamily="18" charset="0"/>
                </a:endParaRPr>
              </a:p>
            </p:txBody>
          </p:sp>
        </mc:Choice>
        <mc:Fallback>
          <p:sp>
            <p:nvSpPr>
              <p:cNvPr id="10" name="矩形 9"/>
              <p:cNvSpPr>
                <a:spLocks noRot="1" noChangeAspect="1" noMove="1" noResize="1" noEditPoints="1" noAdjustHandles="1" noChangeArrowheads="1" noChangeShapeType="1" noTextEdit="1"/>
              </p:cNvSpPr>
              <p:nvPr/>
            </p:nvSpPr>
            <p:spPr>
              <a:xfrm>
                <a:off x="538320" y="2599101"/>
                <a:ext cx="8387280" cy="2034788"/>
              </a:xfrm>
              <a:prstGeom prst="rect">
                <a:avLst/>
              </a:prstGeom>
              <a:blipFill rotWithShape="0">
                <a:blip r:embed="rId2"/>
                <a:stretch>
                  <a:fillRect l="-727" r="-3779" b="-4491"/>
                </a:stretch>
              </a:blipFill>
            </p:spPr>
            <p:txBody>
              <a:bodyPr/>
              <a:lstStyle/>
              <a:p>
                <a:r>
                  <a:rPr lang="zh-CN" altLang="en-US">
                    <a:noFill/>
                  </a:rPr>
                  <a:t> </a:t>
                </a:r>
              </a:p>
            </p:txBody>
          </p:sp>
        </mc:Fallback>
      </mc:AlternateContent>
      <mc:AlternateContent>
        <mc:Choice Requires="a14">
          <p:sp>
            <p:nvSpPr>
              <p:cNvPr id="3" name="矩形 2"/>
              <p:cNvSpPr/>
              <p:nvPr/>
            </p:nvSpPr>
            <p:spPr>
              <a:xfrm>
                <a:off x="2593687" y="1774804"/>
                <a:ext cx="4364162" cy="742832"/>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14:m>
                  <m:oMathPara>
                    <m:oMathParaPr>
                      <m:jc/>
                    </m:oMathParaPr>
                    <m:o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𝑅</m:t>
                          </m:r>
                        </m:e>
                        <m:sub>
                          <m:r>
                            <a:rPr lang="en-US" altLang="zh-CN" sz="1800" i="1">
                              <a:latin typeface="Cambria Math" panose="02040503050406030204" pitchFamily="18" charset="0"/>
                            </a:rPr>
                            <m:t>𝑠𝑒𝑡𝐼</m:t>
                          </m:r>
                        </m:sub>
                      </m:sSub>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𝑈</m:t>
                              </m:r>
                            </m:e>
                            <m:sub>
                              <m:r>
                                <a:rPr lang="en-US" altLang="zh-CN" sz="1800" i="1">
                                  <a:latin typeface="Cambria Math" panose="02040503050406030204" pitchFamily="18" charset="0"/>
                                </a:rPr>
                                <m:t>𝑚𝑖𝑛</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𝐾</m:t>
                              </m:r>
                            </m:e>
                            <m:sub>
                              <m:r>
                                <a:rPr lang="en-US" altLang="zh-CN" sz="1800" i="1">
                                  <a:latin typeface="Cambria Math" panose="02040503050406030204" pitchFamily="18" charset="0"/>
                                </a:rPr>
                                <m:t>𝑘</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𝐼</m:t>
                              </m:r>
                            </m:e>
                            <m:sub>
                              <m:r>
                                <a:rPr lang="en-US" altLang="zh-CN" sz="1800" i="1">
                                  <a:latin typeface="Cambria Math" panose="02040503050406030204" pitchFamily="18" charset="0"/>
                                </a:rPr>
                                <m:t>𝑓ℎ</m:t>
                              </m:r>
                              <m:r>
                                <a:rPr lang="en-US" altLang="zh-CN" sz="1800" i="1">
                                  <a:latin typeface="Cambria Math" panose="02040503050406030204" pitchFamily="18" charset="0"/>
                                </a:rPr>
                                <m:t>.</m:t>
                              </m:r>
                              <m:r>
                                <a:rPr lang="en-US" altLang="zh-CN" sz="1800" i="1">
                                  <a:latin typeface="Cambria Math" panose="02040503050406030204" pitchFamily="18" charset="0"/>
                                </a:rPr>
                                <m:t>𝑚𝑎𝑥</m:t>
                              </m:r>
                            </m:sub>
                          </m:sSub>
                        </m:den>
                      </m:f>
                      <m:r>
                        <a:rPr lang="en-US" altLang="zh-CN" sz="1800" i="1">
                          <a:latin typeface="Cambria Math" panose="02040503050406030204" pitchFamily="18" charset="0"/>
                        </a:rPr>
                        <m:t>(</m:t>
                      </m:r>
                      <m:func>
                        <m:funcPr>
                          <m:ctrlPr>
                            <a:rPr lang="zh-CN" altLang="zh-CN" sz="1800" i="1">
                              <a:latin typeface="Cambria Math" panose="02040503050406030204" pitchFamily="18" charset="0"/>
                            </a:rPr>
                          </m:ctrlPr>
                        </m:funcPr>
                        <m:fName>
                          <m:r>
                            <m:rPr>
                              <m:sty m:val="p"/>
                            </m:rPr>
                            <a:rPr lang="en-US" altLang="zh-CN" sz="1800">
                              <a:latin typeface="Cambria Math" panose="02040503050406030204" pitchFamily="18" charset="0"/>
                            </a:rPr>
                            <m:t>cos</m:t>
                          </m:r>
                        </m:fName>
                        <m:e>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𝜑</m:t>
                              </m:r>
                            </m:e>
                            <m:sub>
                              <m:r>
                                <a:rPr lang="en-US" altLang="zh-CN" sz="1800" i="1">
                                  <a:latin typeface="Cambria Math" panose="02040503050406030204" pitchFamily="18" charset="0"/>
                                </a:rPr>
                                <m:t>𝑓ℎ</m:t>
                              </m:r>
                            </m:sub>
                          </m:sSub>
                        </m:e>
                      </m:func>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func>
                            <m:funcPr>
                              <m:ctrlPr>
                                <a:rPr lang="zh-CN" altLang="zh-CN" sz="1800" i="1">
                                  <a:latin typeface="Cambria Math" panose="02040503050406030204" pitchFamily="18" charset="0"/>
                                </a:rPr>
                              </m:ctrlPr>
                            </m:funcPr>
                            <m:fName>
                              <m:r>
                                <m:rPr>
                                  <m:sty m:val="p"/>
                                </m:rPr>
                                <a:rPr lang="en-US" altLang="zh-CN" sz="1800">
                                  <a:latin typeface="Cambria Math" panose="02040503050406030204" pitchFamily="18" charset="0"/>
                                </a:rPr>
                                <m:t>sin</m:t>
                              </m:r>
                            </m:fName>
                            <m:e>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𝜑</m:t>
                                  </m:r>
                                </m:e>
                                <m:sub>
                                  <m:r>
                                    <a:rPr lang="en-US" altLang="zh-CN" sz="1800" i="1">
                                      <a:latin typeface="Cambria Math" panose="02040503050406030204" pitchFamily="18" charset="0"/>
                                    </a:rPr>
                                    <m:t>𝑓ℎ</m:t>
                                  </m:r>
                                </m:sub>
                              </m:sSub>
                            </m:e>
                          </m:func>
                        </m:num>
                        <m:den>
                          <m:func>
                            <m:funcPr>
                              <m:ctrlPr>
                                <a:rPr lang="zh-CN" altLang="zh-CN" sz="1800" i="1">
                                  <a:latin typeface="Cambria Math" panose="02040503050406030204" pitchFamily="18" charset="0"/>
                                </a:rPr>
                              </m:ctrlPr>
                            </m:funcPr>
                            <m:fName>
                              <m:r>
                                <m:rPr>
                                  <m:sty m:val="p"/>
                                </m:rPr>
                                <a:rPr lang="en-US" altLang="zh-CN" sz="1800">
                                  <a:latin typeface="Cambria Math" panose="02040503050406030204" pitchFamily="18" charset="0"/>
                                </a:rPr>
                                <m:t>tan</m:t>
                              </m:r>
                            </m:fName>
                            <m:e>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𝜑</m:t>
                                  </m:r>
                                </m:e>
                                <m:sub>
                                  <m:r>
                                    <a:rPr lang="en-US" altLang="zh-CN" sz="1800" i="1">
                                      <a:latin typeface="Cambria Math" panose="02040503050406030204" pitchFamily="18" charset="0"/>
                                    </a:rPr>
                                    <m:t>𝑥𝑙</m:t>
                                  </m:r>
                                </m:sub>
                              </m:sSub>
                            </m:e>
                          </m:func>
                        </m:den>
                      </m:f>
                      <m:r>
                        <a:rPr lang="en-US" altLang="zh-CN" sz="1800" i="1">
                          <a:latin typeface="Cambria Math" panose="02040503050406030204" pitchFamily="18" charset="0"/>
                        </a:rPr>
                        <m:t>)</m:t>
                      </m:r>
                      <m:f>
                        <m:fPr>
                          <m:type m:val="bar"/>
                          <m:ctrlPr>
                            <a:rPr lang="zh-CN" altLang="zh-CN" sz="1800" i="1">
                              <a:latin typeface="Cambria Math" panose="02040503050406030204" pitchFamily="18" charset="0"/>
                            </a:rPr>
                          </m:ctrlPr>
                        </m:fPr>
                        <m:num>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𝐶𝑇</m:t>
                              </m:r>
                            </m:sub>
                          </m:sSub>
                        </m:num>
                        <m:den>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𝑛</m:t>
                              </m:r>
                            </m:e>
                            <m:sub>
                              <m:r>
                                <a:rPr lang="en-US" altLang="zh-CN" sz="1800" i="1">
                                  <a:latin typeface="Cambria Math" panose="02040503050406030204" pitchFamily="18" charset="0"/>
                                </a:rPr>
                                <m:t>𝑃𝑇</m:t>
                              </m:r>
                            </m:sub>
                          </m:sSub>
                        </m:den>
                      </m:f>
                    </m:oMath>
                  </m:oMathPara>
                </a14:m>
                <a:endParaRPr lang="zh-CN" altLang="en-US" sz="1800"/>
              </a:p>
            </p:txBody>
          </p:sp>
        </mc:Choice>
        <mc:Fallback>
          <p:sp>
            <p:nvSpPr>
              <p:cNvPr id="3" name="矩形 2"/>
              <p:cNvSpPr>
                <a:spLocks noRot="1" noChangeAspect="1" noMove="1" noResize="1" noEditPoints="1" noAdjustHandles="1" noChangeArrowheads="1" noChangeShapeType="1" noTextEdit="1"/>
              </p:cNvSpPr>
              <p:nvPr/>
            </p:nvSpPr>
            <p:spPr>
              <a:xfrm>
                <a:off x="2593687" y="1774804"/>
                <a:ext cx="4364162" cy="742832"/>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159029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3"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9" name="文本框 9"/>
          <p:cNvSpPr txBox="1"/>
          <p:nvPr/>
        </p:nvSpPr>
        <p:spPr>
          <a:xfrm>
            <a:off x="0" y="165062"/>
            <a:ext cx="9144000" cy="446276"/>
          </a:xfrm>
          <a:prstGeom prst="rect">
            <a:avLst/>
          </a:prstGeom>
          <a:noFill/>
          <a:ln w="9525">
            <a:noFill/>
          </a:ln>
        </p:spPr>
        <p:txBody>
          <a:bodyPr wrap="square" anchor="t">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pPr algn="ctr"/>
            <a:r>
              <a:rPr lang="zh-CN" altLang="en-US" sz="2300" b="1"/>
              <a:t>复线直供正常供电馈线距离保护</a:t>
            </a:r>
            <a:r>
              <a:rPr lang="en-US" altLang="zh-CN" sz="2300" b="1"/>
              <a:t>II</a:t>
            </a:r>
            <a:r>
              <a:rPr lang="zh-CN" altLang="en-US" sz="2300" b="1"/>
              <a:t>段</a:t>
            </a:r>
          </a:p>
        </p:txBody>
      </p:sp>
      <p:sp>
        <p:nvSpPr>
          <p:cNvPr id="6" name="圆角矩形 5"/>
          <p:cNvSpPr/>
          <p:nvPr/>
        </p:nvSpPr>
        <p:spPr>
          <a:xfrm>
            <a:off x="254879" y="732708"/>
            <a:ext cx="1868212" cy="465685"/>
          </a:xfrm>
          <a:prstGeom prst="roundRect">
            <a:avLst/>
          </a:prstGeom>
          <a:noFill/>
          <a:ln>
            <a:solidFill>
              <a:srgbClr val="06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rgbClr val="FFFFFF"/>
                </a:solidFill>
                <a:latin typeface="Franklin Gothic Medium"/>
                <a:ea typeface="微软雅黑" panose="020b0503020204020204" pitchFamily="34" charset="-122"/>
                <a:cs typeface="+mn-cs"/>
              </a:defRPr>
            </a:lvl9pPr>
          </a:lstStyle>
          <a:p>
            <a:pPr algn="ctr"/>
            <a:r>
              <a:rPr lang="zh-CN" altLang="en-US" sz="2200">
                <a:solidFill>
                  <a:srgbClr val="0663AF"/>
                </a:solidFill>
                <a:latin typeface="微软雅黑" panose="020b0503020204020204" pitchFamily="34" charset="-122"/>
                <a:ea typeface="微软雅黑" panose="020b0503020204020204" pitchFamily="34" charset="-122"/>
              </a:rPr>
              <a:t>动作时限</a:t>
            </a:r>
          </a:p>
        </p:txBody>
      </p:sp>
      <p:sp>
        <p:nvSpPr>
          <p:cNvPr id="2" name="矩形 1"/>
          <p:cNvSpPr/>
          <p:nvPr/>
        </p:nvSpPr>
        <p:spPr>
          <a:xfrm>
            <a:off x="769546" y="1319763"/>
            <a:ext cx="8692054" cy="400110"/>
          </a:xfrm>
          <a:prstGeom prst="rect">
            <a:avLst/>
          </a:prstGeom>
        </p:spPr>
        <p:txBody>
          <a:bodyPr wrap="square">
            <a:spAutoFit/>
          </a:bodyPr>
          <a:lstStyle>
            <a:defPPr>
              <a:defRPr lang="zh-CN"/>
            </a:defPPr>
            <a:lvl1pPr marL="0" lvl="0" indent="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1pPr>
            <a:lvl2pPr marL="342900" lvl="1" indent="1143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2pPr>
            <a:lvl3pPr marL="685800" lvl="2" indent="2286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3pPr>
            <a:lvl4pPr marL="1028700" lvl="3" indent="3429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4pPr>
            <a:lvl5pPr marL="1371600" lvl="4"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457200" algn="l" defTabSz="685800" rtl="0" eaLnBrk="1" fontAlgn="base" latinLnBrk="0" hangingPunct="1">
              <a:lnSpc>
                <a:spcPct val="100000"/>
              </a:lnSpc>
              <a:spcBef>
                <a:spcPct val="0"/>
              </a:spcBef>
              <a:spcAft>
                <a:spcPct val="0"/>
              </a:spcAft>
              <a:buFont typeface="Arial" pitchFamily="34" charset="0"/>
              <a:buNone/>
              <a:defRPr sz="1300" b="0" i="0" u="none" kern="1200" baseline="0">
                <a:solidFill>
                  <a:schemeClr val="tx1"/>
                </a:solidFill>
                <a:latin typeface="微软雅黑" panose="020b0503020204020204" pitchFamily="34" charset="-122"/>
                <a:ea typeface="微软雅黑" panose="020b0503020204020204" pitchFamily="34" charset="-122"/>
                <a:cs typeface="+mn-cs"/>
              </a:defRPr>
            </a:lvl9pPr>
          </a:lstStyle>
          <a:p>
            <a:r>
              <a:rPr lang="zh-CN" altLang="zh-CN" sz="2000"/>
              <a:t>动作时限与分区所距离</a:t>
            </a:r>
            <a:r>
              <a:rPr lang="en-US" altLang="zh-CN" sz="2000"/>
              <a:t>I</a:t>
            </a:r>
            <a:r>
              <a:rPr lang="zh-CN" altLang="zh-CN" sz="2000"/>
              <a:t>段时限配合，整定为分区所距离</a:t>
            </a:r>
            <a:r>
              <a:rPr lang="en-US" altLang="zh-CN" sz="2000"/>
              <a:t>I</a:t>
            </a:r>
            <a:r>
              <a:rPr lang="zh-CN" altLang="zh-CN" sz="2000"/>
              <a:t>段时限</a:t>
            </a:r>
            <a:r>
              <a:rPr lang="en-US" altLang="zh-CN" sz="2000"/>
              <a:t>+ΔT</a:t>
            </a:r>
            <a:r>
              <a:rPr lang="zh-CN" altLang="zh-CN" sz="2000"/>
              <a:t>。</a:t>
            </a:r>
          </a:p>
        </p:txBody>
      </p:sp>
    </p:spTree>
    <p:extLst>
      <p:ext uri="{BB962C8B-B14F-4D97-AF65-F5344CB8AC3E}">
        <p14:creationId xmlns:p14="http://schemas.microsoft.com/office/powerpoint/2010/main" val="1231319586"/>
      </p:ext>
    </p:extLst>
  </p:cSld>
  <p:clrMapOvr>
    <a:masterClrMapping/>
  </p:clrMapOvr>
  <p:transition spd="med">
    <p:fade/>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38735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https://d.book118.com/138077135047006023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微软雅黑"/>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Franklin Gothic Medium</vt:lpstr>
      <vt:lpstr>微软雅黑</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2024-08-29T21:14:25.899</cp:lastPrinted>
  <dcterms:created xsi:type="dcterms:W3CDTF">2024-08-29T13:14:25Z</dcterms:created>
  <dcterms:modified xsi:type="dcterms:W3CDTF">2024-08-29T13:14:27Z</dcterms:modified>
</cp:coreProperties>
</file>