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62FCF1-AB1E-4431-9CF5-7929BB5224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05CC2B-C9B6-4BB2-B2C0-282A114F4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DD4870-CE25-4751-B584-D6736CE28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BAF320-083C-4DC2-A78D-4D436F30E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CB161E-7D54-4F52-A9CC-02F745E7C3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DD52DF-095E-4E90-900E-800DA5E5AE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CEC520-E971-497B-8921-ED1CB6F27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14298E-59C1-43CC-9C52-6FBEE9488B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BE6EFD-D567-47C3-B4B6-117724E2C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7E4314-9059-44BB-9292-1F3BE32D4E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A2D30-7038-4017-A92F-C56D6756D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8101032053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2023-12-25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34矿业项目风险监控概述培训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矿业项目风险监控概述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矿业项目风险识别与评估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矿业项目风险应对措施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矿业项目安全管理体系建设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矿业项目风险监控技术应用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矿业项目风险监控实践案例分析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矿业项目风险监控概述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风险监控定义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风险监控的定义与重要性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风险监控是对矿业项目中的潜在风险进行持续识别、评估和管理的过程，旨在最小化风险对项目目标的影响。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随着矿业项目的推进，各种风险会不断出现，对项目进度、成本和质量造成威胁。通过风险监控，项目团队可以及时发现并应对风险，确保项目的顺利进行。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不确定性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相互影响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矿业项目涉及地质、环境、技术、经济等多个领域，风险来源多样。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由于地质条件的复杂性和市场波动等因素，矿业项目风险具有较大的不确定性。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不同风险之间可能存在相互关联和影响，需要综合考虑。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矿业项目风险的特点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414098"/>
            <a:ext cx="2139982" cy="2139982"/>
            <a:chOff x="1207034" y="3414098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62026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601169"/>
            <a:ext cx="492347" cy="492347"/>
            <a:chOff x="1474591" y="3601169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601169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75003"/>
            <a:ext cx="2139982" cy="2139982"/>
            <a:chOff x="2372036" y="2275003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75003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123014"/>
            <a:ext cx="330613" cy="588550"/>
            <a:chOff x="3274244" y="3123014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123014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3021001"/>
            <a:ext cx="145256" cy="300799"/>
            <a:chOff x="3370066" y="3021001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211596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131586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73877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73877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60339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96915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211596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96915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73877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3021001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3021001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3047099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60339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131586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245220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131586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60339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73877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131586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60339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96915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96915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82843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211596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245220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245220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24522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211596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3051672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3051672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305167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87676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87676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87676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123014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123014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12301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65305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65305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6530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202929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202929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202929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236647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236647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23664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74271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74271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7427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31322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92028"/>
            <a:ext cx="492347" cy="492347"/>
            <a:chOff x="3195854" y="2092028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92028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414098"/>
            <a:ext cx="2139982" cy="2139982"/>
            <a:chOff x="3543612" y="3414098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414098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332117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611741"/>
            <a:ext cx="492347" cy="492347"/>
            <a:chOff x="4948930" y="3611741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61174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72826"/>
            <a:ext cx="599097" cy="33070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155516"/>
            <a:ext cx="599097" cy="27799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81858"/>
            <a:ext cx="599097" cy="24839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grpSp>
        <p:nvGrpSpPr>
          <p:cNvPr id="72" name="Group 72"/>
          <p:cNvGrpSpPr/>
          <p:nvPr/>
        </p:nvGrpSpPr>
        <p:grpSpPr>
          <a:xfrm>
            <a:off x="6649402" y="2138986"/>
            <a:ext cx="587026" cy="585597"/>
            <a:chOff x="6649402" y="2138986"/>
            <a:chExt cx="587026" cy="585597"/>
          </a:xfrm>
        </p:grpSpPr>
        <p:sp>
          <p:nvSpPr>
            <p:cNvPr id="73" name="AutoShape 73"/>
            <p:cNvSpPr/>
            <p:nvPr/>
          </p:nvSpPr>
          <p:spPr>
            <a:xfrm>
              <a:off x="6649402" y="2138986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6731888" y="2359775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5" name="Group 75"/>
          <p:cNvGrpSpPr/>
          <p:nvPr/>
        </p:nvGrpSpPr>
        <p:grpSpPr>
          <a:xfrm>
            <a:off x="6649402" y="3402766"/>
            <a:ext cx="587026" cy="585597"/>
            <a:chOff x="6649402" y="3402766"/>
            <a:chExt cx="587026" cy="585597"/>
          </a:xfrm>
        </p:grpSpPr>
        <p:sp>
          <p:nvSpPr>
            <p:cNvPr id="76" name="AutoShape 76"/>
            <p:cNvSpPr/>
            <p:nvPr/>
          </p:nvSpPr>
          <p:spPr>
            <a:xfrm>
              <a:off x="6649402" y="340276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33234" y="3535589"/>
            <a:ext cx="224504" cy="467677"/>
            <a:chOff x="6833234" y="3535589"/>
            <a:chExt cx="224504" cy="467677"/>
          </a:xfrm>
        </p:grpSpPr>
        <p:sp>
          <p:nvSpPr>
            <p:cNvPr id="78" name="Freeform 78"/>
            <p:cNvSpPr/>
            <p:nvPr/>
          </p:nvSpPr>
          <p:spPr>
            <a:xfrm>
              <a:off x="6833234" y="3604645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>
              <a:off x="6950105" y="366465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Freeform 80"/>
            <p:cNvSpPr/>
            <p:nvPr/>
          </p:nvSpPr>
          <p:spPr>
            <a:xfrm>
              <a:off x="6977919" y="361055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Freeform 81"/>
            <p:cNvSpPr/>
            <p:nvPr/>
          </p:nvSpPr>
          <p:spPr>
            <a:xfrm>
              <a:off x="6950105" y="363912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6981538" y="363912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6969155" y="356216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6974109" y="358702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6899909" y="366465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>
              <a:off x="6912196" y="358702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Freeform 87"/>
            <p:cNvSpPr/>
            <p:nvPr/>
          </p:nvSpPr>
          <p:spPr>
            <a:xfrm>
              <a:off x="6902576" y="363912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Freeform 88"/>
            <p:cNvSpPr/>
            <p:nvPr/>
          </p:nvSpPr>
          <p:spPr>
            <a:xfrm>
              <a:off x="6933532" y="353558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>
              <a:off x="6950105" y="353558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Freeform 90"/>
            <p:cNvSpPr/>
            <p:nvPr/>
          </p:nvSpPr>
          <p:spPr>
            <a:xfrm>
              <a:off x="6927722" y="355321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Freeform 91"/>
            <p:cNvSpPr/>
            <p:nvPr/>
          </p:nvSpPr>
          <p:spPr>
            <a:xfrm>
              <a:off x="6918483" y="356216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6906862" y="361055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6950105" y="368741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6920769" y="361055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6928770" y="356216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>
              <a:off x="6918006" y="363912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Freeform 97"/>
            <p:cNvSpPr/>
            <p:nvPr/>
          </p:nvSpPr>
          <p:spPr>
            <a:xfrm>
              <a:off x="6950105" y="361055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Freeform 98"/>
            <p:cNvSpPr/>
            <p:nvPr/>
          </p:nvSpPr>
          <p:spPr>
            <a:xfrm>
              <a:off x="6950105" y="356216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950105" y="358702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Freeform 100"/>
            <p:cNvSpPr/>
            <p:nvPr/>
          </p:nvSpPr>
          <p:spPr>
            <a:xfrm>
              <a:off x="6924960" y="358702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Freeform 101"/>
            <p:cNvSpPr/>
            <p:nvPr/>
          </p:nvSpPr>
          <p:spPr>
            <a:xfrm>
              <a:off x="6914863" y="371294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6916482" y="366465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6915340" y="368741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898289" y="368741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85729" y="368741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84205" y="366465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27246" y="355635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2869" y="355635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>
              <a:off x="6945153" y="355635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922293" y="358073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67632" y="358073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AutoShape 112"/>
            <p:cNvSpPr/>
            <p:nvPr/>
          </p:nvSpPr>
          <p:spPr>
            <a:xfrm>
              <a:off x="6945153" y="358073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18483" y="3604645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71918" y="3604645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AutoShape 115"/>
            <p:cNvSpPr/>
            <p:nvPr/>
          </p:nvSpPr>
          <p:spPr>
            <a:xfrm>
              <a:off x="6945153" y="3604645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4863" y="363331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75728" y="363331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6945153" y="363331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2196" y="365884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78395" y="365884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6945153" y="365884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11053" y="3681607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80395" y="3681607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945153" y="3681607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10006" y="370713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81538" y="370713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6945153" y="370713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6945153" y="373351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9" name="Group 129"/>
          <p:cNvGrpSpPr/>
          <p:nvPr/>
        </p:nvGrpSpPr>
        <p:grpSpPr>
          <a:xfrm>
            <a:off x="6649402" y="4666547"/>
            <a:ext cx="587026" cy="585502"/>
            <a:chOff x="6649402" y="4666547"/>
            <a:chExt cx="587026" cy="585502"/>
          </a:xfrm>
        </p:grpSpPr>
        <p:sp>
          <p:nvSpPr>
            <p:cNvPr id="130" name="AutoShape 130"/>
            <p:cNvSpPr/>
            <p:nvPr/>
          </p:nvSpPr>
          <p:spPr>
            <a:xfrm>
              <a:off x="6649402" y="4666547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793896" y="4847236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2" name="TextBox 132"/>
          <p:cNvSpPr txBox="1"/>
          <p:nvPr/>
        </p:nvSpPr>
        <p:spPr>
          <a:xfrm>
            <a:off x="7288006" y="2140272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288006" y="338780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及时发现并应对风险，防止风险对项目造成不良影响。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7288006" y="4658974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通过持续的风险评估和管理，提高项目的成功率和效益。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6" name="AutoShape 13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AutoShape 14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AutoShape 14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AutoShape 14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AutoShape 15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AutoShape 15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TextBox 15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风险监控的目的与原则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5" r="135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全面性原则：对矿业项目的各个方面进行全面监控，不遗漏任何潜在风险。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及时性原则：一旦发现风险迹象，应立即采取相应措施进行管理和控制。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适应性原则：根据风险的性质和变化情况，灵活调整监控策略和方法。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风险监控的目的与原则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矿业项目风险识别与评估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专家调查法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故障树分析法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流程图法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风险识别流程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风险识别方法及流程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根据项目实施的流程，分析每个环节中可能存在的风险点，并对其进行标识和记录。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从项目顶层事件开始，逐层分析可能导致风险事件发生的各种因素，构建故障树，从而识别项目风险。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利用专家经验、知识和判断力，通过问卷调查、访谈等方式，对项目潜在风险进行识别。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明确风险识别目标、收集项目相关信息、运用风险识别方法、记录并整理风险点。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风险评估模型与指标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常用风险评估模型包括定性评估（如风险矩阵）、定量评估（如蒙特卡罗模拟）和半定量评估（如风险指数法）。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风险评估指标包括风险事件发生的概率、风险事件对项目目标的影响程度、风险事件的可预测性等。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确定评估目标、选择评估模型、确定评估指标、收集数据、进行计算和分析、得出评估结果。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风险评估模型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风险评估指标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风险评估过程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风险等级划分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根据风险评估结果，可将风险划分为低风险、中等风险和高风险三个等级，分别用绿、黄、红三种颜色表示。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0000" r="100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预警机制建立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等级的风险，制定相应的预警机制。对于高风险事件，应立即启动应急计划并采取相应措施；对于中等风险事件，应密切关注其发展趋势并采取适当措施；对于低风险事件，可保持关注但无需采取特别措施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风险监控与报告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定期对项目风险进行监控和评估，并将结果及时报告给项目管理层和利益相关者。同时，根据风险变化情况及时调整风险管理策略和措施。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风险等级划分与预警机制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矿业项目风险应对措施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安全管理制度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安全培训与教育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安全检查与评估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预防性措施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定期开展安全培训和教育活动，提高员工的安全意识和操作技能，降低人为因素造成的风险。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定期对矿业项目进行安全检查与评估，及时发现和消除潜在的安全隐患，确保项目的顺利进行。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建立健全矿业项目安全管理制度，明确各级管理人员和操作人员的职责和权限，确保安全生产。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通过多元化投资、拓展市场等方式分散矿业项目的风险，降低单一项目对整体业务的影响。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风险分散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风险转移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0000" b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风险自留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000" r="25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通过购买保险、签订合同等方式将部分风险转移给其他机构或个人，减轻自身承担的风险压力。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在充分评估自身风险承受能力的基础上，主动承担部分风险，并采取相应的管理措施加以控制。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减轻性措施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https://d.book118.com/138101032053006045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2024-09-25T20:51:11.056</cp:lastPrinted>
  <dcterms:created xsi:type="dcterms:W3CDTF">2024-09-25T12:51:11Z</dcterms:created>
  <dcterms:modified xsi:type="dcterms:W3CDTF">2024-09-25T12:51:13Z</dcterms:modified>
</cp:coreProperties>
</file>