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6" r:id="rId19"/>
  </p:sldIdLst>
  <p:sldSz cx="12192000" cy="6858000"/>
  <p:notesSz cx="6858000" cy="9144000"/>
  <p:custDataLst>
    <p:tags r:id="rId20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tags" Target="tags/tag1.xml" /><Relationship Id="rId21" Type="http://schemas.openxmlformats.org/officeDocument/2006/relationships/presProps" Target="presProps.xml" /><Relationship Id="rId22" Type="http://schemas.openxmlformats.org/officeDocument/2006/relationships/viewProps" Target="viewProps.xml" /><Relationship Id="rId23" Type="http://schemas.openxmlformats.org/officeDocument/2006/relationships/theme" Target="theme/theme1.xml" /><Relationship Id="rId24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1D03EB4-A55D-458C-8F5C-6264DDFB61C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BF0D27A-3560-40F2-AA11-00305374BBA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7F51776-FE06-4628-84C4-7988738E5B5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F2F677D-012D-4590-B206-37033DAF0B3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3A12FE16-21AD-47EF-ADE2-05C0E8E30C6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3BFC3607-95EE-429D-AADB-B0DDCE8BE1D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ECCE058F-60CA-4644-BDC6-069686E9FA9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6412847-173B-468A-84C3-D3EE8040079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313AF93-2EFC-4943-AD47-C2F6984A8D1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DB0F237-03F9-4CF1-BB3E-44F827CFE68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8CBE65F-345C-4747-AD2C-1AF5FB3D64A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Relationship Id="rId3" Type="http://schemas.openxmlformats.org/officeDocument/2006/relationships/image" Target="../media/image1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Relationship Id="rId3" Type="http://schemas.openxmlformats.org/officeDocument/2006/relationships/image" Target="../media/image4.jpeg" /><Relationship Id="rId4" Type="http://schemas.openxmlformats.org/officeDocument/2006/relationships/image" Target="../media/image5.jpeg" /><Relationship Id="rId5" Type="http://schemas.openxmlformats.org/officeDocument/2006/relationships/image" Target="../media/image1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1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1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.pn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3810310305600604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409093" y="4827662"/>
            <a:ext cx="3373814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40840" y="3516888"/>
            <a:ext cx="10110320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利用数据科学驱动风险管理创新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825995" y="5328676"/>
            <a:ext cx="4540009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2024-01-20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5059558" y="1161765"/>
            <a:ext cx="2072884" cy="2072884"/>
            <a:chOff x="5059558" y="1161765"/>
            <a:chExt cx="2072884" cy="2072884"/>
          </a:xfrm>
        </p:grpSpPr>
        <p:sp>
          <p:nvSpPr>
            <p:cNvPr id="6" name="AutoShape 6"/>
            <p:cNvSpPr/>
            <p:nvPr/>
          </p:nvSpPr>
          <p:spPr>
            <a:xfrm>
              <a:off x="5059558" y="1161765"/>
              <a:ext cx="2072884" cy="2072884"/>
            </a:xfrm>
            <a:prstGeom prst="roundRect">
              <a:avLst>
                <a:gd name="adj" fmla="val 8841"/>
              </a:avLst>
            </a:prstGeom>
            <a:gradFill>
              <a:gsLst>
                <a:gs pos="0">
                  <a:schemeClr val="accent1">
                    <a:alpha val="100000"/>
                    <a:lumMod val="85000"/>
                  </a:schemeClr>
                </a:gs>
                <a:gs pos="100000">
                  <a:schemeClr val="accent1">
                    <a:alpha val="100000"/>
                  </a:schemeClr>
                </a:gs>
              </a:gsLst>
              <a:lin ang="2700000"/>
            </a:gradFill>
            <a:effectLst>
              <a:outerShdw blurRad="203200" dist="101600" dir="2700000">
                <a:srgbClr val="000000">
                  <a:alpha val="30000"/>
                </a:srgbClr>
              </a:outerShdw>
            </a:effectLst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5116739" y="1218945"/>
            <a:ext cx="1958523" cy="1958523"/>
            <a:chOff x="5116739" y="1218945"/>
            <a:chExt cx="1958523" cy="1958523"/>
          </a:xfrm>
        </p:grpSpPr>
        <p:sp>
          <p:nvSpPr>
            <p:cNvPr id="8" name="Freeform 8"/>
            <p:cNvSpPr/>
            <p:nvPr/>
          </p:nvSpPr>
          <p:spPr>
            <a:xfrm>
              <a:off x="5116739" y="1218945"/>
              <a:ext cx="1958523" cy="1958523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116739" y="1218945"/>
              <a:ext cx="1958523" cy="1958523"/>
            </a:xfrm>
            <a:prstGeom prst="roundRect">
              <a:avLst>
                <a:gd name="adj" fmla="val 8841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253411" y="1355617"/>
              <a:ext cx="1685300" cy="1685300"/>
            </a:xfrm>
            <a:prstGeom prst="roundRect">
              <a:avLst>
                <a:gd name="adj" fmla="val 9566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5441229" y="1902429"/>
            <a:ext cx="1309543" cy="896478"/>
            <a:chOff x="5441229" y="1902429"/>
            <a:chExt cx="1309543" cy="896478"/>
          </a:xfrm>
        </p:grpSpPr>
        <p:sp>
          <p:nvSpPr>
            <p:cNvPr id="12" name="Freeform 12"/>
            <p:cNvSpPr/>
            <p:nvPr/>
          </p:nvSpPr>
          <p:spPr>
            <a:xfrm>
              <a:off x="5441229" y="1902429"/>
              <a:ext cx="1309543" cy="896478"/>
            </a:xfrm>
            <a:custGeom>
              <a:rect l="l" t="t" r="r" b="b"/>
              <a:pathLst>
                <a:path w="3113" h="2131">
                  <a:moveTo>
                    <a:pt x="3057" y="497"/>
                  </a:moveTo>
                  <a:cubicBezTo>
                    <a:pt x="1582" y="5"/>
                    <a:pt x="1582" y="5"/>
                    <a:pt x="1582" y="5"/>
                  </a:cubicBezTo>
                  <a:cubicBezTo>
                    <a:pt x="1565" y="0"/>
                    <a:pt x="1547" y="0"/>
                    <a:pt x="1531" y="5"/>
                  </a:cubicBezTo>
                  <a:cubicBezTo>
                    <a:pt x="56" y="497"/>
                    <a:pt x="56" y="497"/>
                    <a:pt x="56" y="497"/>
                  </a:cubicBezTo>
                  <a:cubicBezTo>
                    <a:pt x="23" y="508"/>
                    <a:pt x="0" y="539"/>
                    <a:pt x="0" y="574"/>
                  </a:cubicBezTo>
                  <a:cubicBezTo>
                    <a:pt x="0" y="610"/>
                    <a:pt x="23" y="641"/>
                    <a:pt x="56" y="652"/>
                  </a:cubicBezTo>
                  <a:cubicBezTo>
                    <a:pt x="492" y="797"/>
                    <a:pt x="492" y="797"/>
                    <a:pt x="492" y="797"/>
                  </a:cubicBezTo>
                  <a:cubicBezTo>
                    <a:pt x="492" y="1230"/>
                    <a:pt x="492" y="1230"/>
                    <a:pt x="492" y="1230"/>
                  </a:cubicBezTo>
                  <a:cubicBezTo>
                    <a:pt x="492" y="1252"/>
                    <a:pt x="500" y="1272"/>
                    <a:pt x="515" y="1288"/>
                  </a:cubicBezTo>
                  <a:cubicBezTo>
                    <a:pt x="530" y="1302"/>
                    <a:pt x="875" y="1639"/>
                    <a:pt x="1556" y="1639"/>
                  </a:cubicBezTo>
                  <a:cubicBezTo>
                    <a:pt x="1804" y="1639"/>
                    <a:pt x="2036" y="1595"/>
                    <a:pt x="2244" y="1507"/>
                  </a:cubicBezTo>
                  <a:cubicBezTo>
                    <a:pt x="2285" y="1489"/>
                    <a:pt x="2305" y="1441"/>
                    <a:pt x="2287" y="1399"/>
                  </a:cubicBezTo>
                  <a:cubicBezTo>
                    <a:pt x="2270" y="1358"/>
                    <a:pt x="2222" y="1338"/>
                    <a:pt x="2180" y="1356"/>
                  </a:cubicBezTo>
                  <a:cubicBezTo>
                    <a:pt x="1992" y="1435"/>
                    <a:pt x="1782" y="1475"/>
                    <a:pt x="1557" y="1475"/>
                  </a:cubicBezTo>
                  <a:cubicBezTo>
                    <a:pt x="1238" y="1475"/>
                    <a:pt x="1004" y="1393"/>
                    <a:pt x="863" y="1324"/>
                  </a:cubicBezTo>
                  <a:cubicBezTo>
                    <a:pt x="759" y="1272"/>
                    <a:pt x="689" y="1221"/>
                    <a:pt x="656" y="1193"/>
                  </a:cubicBezTo>
                  <a:cubicBezTo>
                    <a:pt x="656" y="852"/>
                    <a:pt x="656" y="852"/>
                    <a:pt x="656" y="852"/>
                  </a:cubicBezTo>
                  <a:cubicBezTo>
                    <a:pt x="1531" y="1144"/>
                    <a:pt x="1531" y="1144"/>
                    <a:pt x="1531" y="1144"/>
                  </a:cubicBezTo>
                  <a:cubicBezTo>
                    <a:pt x="1539" y="1146"/>
                    <a:pt x="1548" y="1148"/>
                    <a:pt x="1557" y="1148"/>
                  </a:cubicBezTo>
                  <a:cubicBezTo>
                    <a:pt x="1565" y="1148"/>
                    <a:pt x="1574" y="1146"/>
                    <a:pt x="1583" y="1144"/>
                  </a:cubicBezTo>
                  <a:cubicBezTo>
                    <a:pt x="2458" y="852"/>
                    <a:pt x="2458" y="852"/>
                    <a:pt x="2458" y="852"/>
                  </a:cubicBezTo>
                  <a:cubicBezTo>
                    <a:pt x="2458" y="998"/>
                    <a:pt x="2458" y="998"/>
                    <a:pt x="2458" y="998"/>
                  </a:cubicBezTo>
                  <a:cubicBezTo>
                    <a:pt x="2362" y="1032"/>
                    <a:pt x="2294" y="1123"/>
                    <a:pt x="2294" y="1230"/>
                  </a:cubicBezTo>
                  <a:cubicBezTo>
                    <a:pt x="2294" y="1330"/>
                    <a:pt x="2354" y="1416"/>
                    <a:pt x="2440" y="1454"/>
                  </a:cubicBezTo>
                  <a:cubicBezTo>
                    <a:pt x="2296" y="2029"/>
                    <a:pt x="2296" y="2029"/>
                    <a:pt x="2296" y="2029"/>
                  </a:cubicBezTo>
                  <a:cubicBezTo>
                    <a:pt x="2290" y="2053"/>
                    <a:pt x="2296" y="2080"/>
                    <a:pt x="2311" y="2099"/>
                  </a:cubicBezTo>
                  <a:cubicBezTo>
                    <a:pt x="2327" y="2119"/>
                    <a:pt x="2351" y="2131"/>
                    <a:pt x="2376" y="2131"/>
                  </a:cubicBezTo>
                  <a:cubicBezTo>
                    <a:pt x="2704" y="2131"/>
                    <a:pt x="2704" y="2131"/>
                    <a:pt x="2704" y="2131"/>
                  </a:cubicBezTo>
                  <a:cubicBezTo>
                    <a:pt x="2729" y="2131"/>
                    <a:pt x="2753" y="2119"/>
                    <a:pt x="2768" y="2099"/>
                  </a:cubicBezTo>
                  <a:cubicBezTo>
                    <a:pt x="2784" y="2080"/>
                    <a:pt x="2789" y="2053"/>
                    <a:pt x="2783" y="2029"/>
                  </a:cubicBezTo>
                  <a:cubicBezTo>
                    <a:pt x="2639" y="1454"/>
                    <a:pt x="2639" y="1454"/>
                    <a:pt x="2639" y="1454"/>
                  </a:cubicBezTo>
                  <a:cubicBezTo>
                    <a:pt x="2725" y="1416"/>
                    <a:pt x="2785" y="1330"/>
                    <a:pt x="2785" y="1230"/>
                  </a:cubicBezTo>
                  <a:cubicBezTo>
                    <a:pt x="2785" y="1123"/>
                    <a:pt x="2717" y="1032"/>
                    <a:pt x="2622" y="998"/>
                  </a:cubicBezTo>
                  <a:cubicBezTo>
                    <a:pt x="2622" y="797"/>
                    <a:pt x="2622" y="797"/>
                    <a:pt x="2622" y="797"/>
                  </a:cubicBezTo>
                  <a:cubicBezTo>
                    <a:pt x="3057" y="652"/>
                    <a:pt x="3057" y="652"/>
                    <a:pt x="3057" y="652"/>
                  </a:cubicBezTo>
                  <a:cubicBezTo>
                    <a:pt x="3091" y="641"/>
                    <a:pt x="3113" y="610"/>
                    <a:pt x="3113" y="574"/>
                  </a:cubicBezTo>
                  <a:cubicBezTo>
                    <a:pt x="3113" y="539"/>
                    <a:pt x="3091" y="508"/>
                    <a:pt x="3057" y="497"/>
                  </a:cubicBezTo>
                  <a:close/>
                  <a:moveTo>
                    <a:pt x="2540" y="1148"/>
                  </a:moveTo>
                  <a:cubicBezTo>
                    <a:pt x="2585" y="1148"/>
                    <a:pt x="2621" y="1184"/>
                    <a:pt x="2621" y="1230"/>
                  </a:cubicBezTo>
                  <a:cubicBezTo>
                    <a:pt x="2621" y="1275"/>
                    <a:pt x="2585" y="1312"/>
                    <a:pt x="2540" y="1312"/>
                  </a:cubicBezTo>
                  <a:cubicBezTo>
                    <a:pt x="2494" y="1312"/>
                    <a:pt x="2458" y="1275"/>
                    <a:pt x="2458" y="1230"/>
                  </a:cubicBezTo>
                  <a:cubicBezTo>
                    <a:pt x="2458" y="1184"/>
                    <a:pt x="2494" y="1148"/>
                    <a:pt x="2540" y="1148"/>
                  </a:cubicBezTo>
                  <a:close/>
                  <a:moveTo>
                    <a:pt x="2481" y="1967"/>
                  </a:moveTo>
                  <a:cubicBezTo>
                    <a:pt x="2540" y="1731"/>
                    <a:pt x="2540" y="1731"/>
                    <a:pt x="2540" y="1731"/>
                  </a:cubicBezTo>
                  <a:cubicBezTo>
                    <a:pt x="2599" y="1967"/>
                    <a:pt x="2599" y="1967"/>
                    <a:pt x="2599" y="1967"/>
                  </a:cubicBezTo>
                  <a:cubicBezTo>
                    <a:pt x="2481" y="1967"/>
                    <a:pt x="2481" y="1967"/>
                    <a:pt x="2481" y="1967"/>
                  </a:cubicBezTo>
                  <a:close/>
                  <a:moveTo>
                    <a:pt x="2533" y="654"/>
                  </a:moveTo>
                  <a:cubicBezTo>
                    <a:pt x="1570" y="493"/>
                    <a:pt x="1570" y="493"/>
                    <a:pt x="1570" y="493"/>
                  </a:cubicBezTo>
                  <a:cubicBezTo>
                    <a:pt x="1525" y="486"/>
                    <a:pt x="1483" y="516"/>
                    <a:pt x="1476" y="561"/>
                  </a:cubicBezTo>
                  <a:cubicBezTo>
                    <a:pt x="1469" y="605"/>
                    <a:pt x="1499" y="648"/>
                    <a:pt x="1543" y="655"/>
                  </a:cubicBezTo>
                  <a:cubicBezTo>
                    <a:pt x="2201" y="765"/>
                    <a:pt x="2201" y="765"/>
                    <a:pt x="2201" y="765"/>
                  </a:cubicBezTo>
                  <a:cubicBezTo>
                    <a:pt x="1557" y="979"/>
                    <a:pt x="1557" y="979"/>
                    <a:pt x="1557" y="979"/>
                  </a:cubicBezTo>
                  <a:cubicBezTo>
                    <a:pt x="341" y="574"/>
                    <a:pt x="341" y="574"/>
                    <a:pt x="341" y="574"/>
                  </a:cubicBezTo>
                  <a:cubicBezTo>
                    <a:pt x="1557" y="169"/>
                    <a:pt x="1557" y="169"/>
                    <a:pt x="1557" y="169"/>
                  </a:cubicBezTo>
                  <a:cubicBezTo>
                    <a:pt x="2772" y="574"/>
                    <a:pt x="2772" y="574"/>
                    <a:pt x="2772" y="574"/>
                  </a:cubicBezTo>
                  <a:cubicBezTo>
                    <a:pt x="2533" y="654"/>
                    <a:pt x="2533" y="654"/>
                    <a:pt x="2533" y="654"/>
                  </a:cubicBezTo>
                  <a:close/>
                  <a:moveTo>
                    <a:pt x="2533" y="654"/>
                  </a:moveTo>
                  <a:cubicBezTo>
                    <a:pt x="2533" y="654"/>
                    <a:pt x="2533" y="654"/>
                    <a:pt x="2533" y="654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AutoShape 13"/>
          <p:cNvSpPr/>
          <p:nvPr/>
        </p:nvSpPr>
        <p:spPr>
          <a:xfrm rot="-5400000">
            <a:off x="10070592" y="3499876"/>
            <a:ext cx="585216" cy="3657600"/>
          </a:xfrm>
          <a:prstGeom prst="round2Same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 rot="-5400000" flipV="1">
            <a:off x="1536192" y="3499876"/>
            <a:ext cx="585216" cy="3657600"/>
          </a:xfrm>
          <a:prstGeom prst="round2Same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51200" y="495117"/>
            <a:ext cx="757489" cy="757489"/>
            <a:chOff x="551200" y="495117"/>
            <a:chExt cx="757489" cy="757489"/>
          </a:xfrm>
        </p:grpSpPr>
        <p:sp>
          <p:nvSpPr>
            <p:cNvPr id="3" name="AutoShape 3"/>
            <p:cNvSpPr/>
            <p:nvPr/>
          </p:nvSpPr>
          <p:spPr>
            <a:xfrm>
              <a:off x="551200" y="495117"/>
              <a:ext cx="757489" cy="757489"/>
            </a:xfrm>
            <a:prstGeom prst="roundRect">
              <a:avLst>
                <a:gd name="adj" fmla="val 8841"/>
              </a:avLst>
            </a:prstGeom>
            <a:gradFill>
              <a:gsLst>
                <a:gs pos="0">
                  <a:schemeClr val="accent1">
                    <a:alpha val="100000"/>
                    <a:lumMod val="85000"/>
                  </a:schemeClr>
                </a:gs>
                <a:gs pos="100000">
                  <a:schemeClr val="accent1">
                    <a:alpha val="100000"/>
                  </a:schemeClr>
                </a:gs>
              </a:gsLst>
              <a:lin ang="2700000"/>
            </a:gradFill>
            <a:effectLst>
              <a:outerShdw blurRad="203200" dist="101600" dir="2700000">
                <a:srgbClr val="000000">
                  <a:alpha val="30000"/>
                </a:srgbClr>
              </a:outerShdw>
            </a:effectLst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" name="Group 4"/>
          <p:cNvGrpSpPr/>
          <p:nvPr/>
        </p:nvGrpSpPr>
        <p:grpSpPr>
          <a:xfrm>
            <a:off x="572171" y="516087"/>
            <a:ext cx="715670" cy="715670"/>
            <a:chOff x="572171" y="516087"/>
            <a:chExt cx="715670" cy="715670"/>
          </a:xfrm>
        </p:grpSpPr>
        <p:sp>
          <p:nvSpPr>
            <p:cNvPr id="5" name="Freeform 5"/>
            <p:cNvSpPr/>
            <p:nvPr/>
          </p:nvSpPr>
          <p:spPr>
            <a:xfrm>
              <a:off x="572171" y="516087"/>
              <a:ext cx="715670" cy="715670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572171" y="516087"/>
              <a:ext cx="715670" cy="715670"/>
            </a:xfrm>
            <a:prstGeom prst="roundRect">
              <a:avLst>
                <a:gd name="adj" fmla="val 8841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622036" y="565953"/>
              <a:ext cx="615696" cy="615696"/>
            </a:xfrm>
            <a:prstGeom prst="roundRect">
              <a:avLst>
                <a:gd name="adj" fmla="val 9566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8" name="AutoShape 8"/>
          <p:cNvSpPr/>
          <p:nvPr/>
        </p:nvSpPr>
        <p:spPr>
          <a:xfrm>
            <a:off x="1490568" y="1247584"/>
            <a:ext cx="1681506" cy="766756"/>
          </a:xfrm>
          <a:prstGeom prst="rect">
            <a:avLst/>
          </a:prstGeom>
          <a:noFill/>
        </p:spPr>
        <p:txBody>
          <a:bodyPr vert="horz" wrap="square" lIns="0" tIns="0" rIns="0" bIns="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ct val="0"/>
              </a:spcBef>
              <a:defRPr/>
            </a:pPr>
            <a:r>
              <a:rPr lang="en-US" sz="4425" b="1">
                <a:solidFill>
                  <a:srgbClr val="FFFFFF">
                    <a:alpha val="100000"/>
                  </a:srgbClr>
                </a:solidFill>
                <a:latin typeface="黑体"/>
                <a:ea typeface="黑体"/>
                <a:cs typeface="黑体"/>
              </a:rPr>
              <a:t>目录</a:t>
            </a:r>
            <a:endParaRPr lang="en-US" sz="1100"/>
          </a:p>
        </p:txBody>
      </p:sp>
      <p:cxnSp>
        <p:nvCxnSpPr>
          <p:cNvPr id="9" name="Connector 9"/>
          <p:cNvCxnSpPr/>
          <p:nvPr/>
        </p:nvCxnSpPr>
        <p:spPr>
          <a:xfrm>
            <a:off x="4573574" y="1614170"/>
            <a:ext cx="5237390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10" name="TextBox 10"/>
          <p:cNvSpPr txBox="1"/>
          <p:nvPr/>
        </p:nvSpPr>
        <p:spPr>
          <a:xfrm>
            <a:off x="4596480" y="1789458"/>
            <a:ext cx="6562725" cy="4819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数据科学基础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风险管理理论与方法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数据科学在风险管理中的应用实践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创新风险管理方法与工具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案例分析：数据科学在风险管理中的成功应用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571585" y="1029917"/>
            <a:ext cx="8683321" cy="114947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84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052" y="2763839"/>
            <a:ext cx="8024317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sp>
        <p:nvSpPr>
          <p:cNvPr id="4" name="Freeform 4"/>
          <p:cNvSpPr/>
          <p:nvPr/>
        </p:nvSpPr>
        <p:spPr>
          <a:xfrm>
            <a:off x="3033917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097052" y="5602490"/>
            <a:ext cx="3105564" cy="41033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cxnSp>
        <p:nvCxnSpPr>
          <p:cNvPr id="6" name="Connector 6"/>
          <p:cNvCxnSpPr/>
          <p:nvPr/>
        </p:nvCxnSpPr>
        <p:spPr>
          <a:xfrm>
            <a:off x="3377035" y="5849950"/>
            <a:ext cx="8820012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286235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269079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1097052" y="1098977"/>
            <a:ext cx="1335306" cy="1335306"/>
            <a:chOff x="1097052" y="1098977"/>
            <a:chExt cx="1335306" cy="1335306"/>
          </a:xfrm>
        </p:grpSpPr>
        <p:sp>
          <p:nvSpPr>
            <p:cNvPr id="10" name="AutoShape 10"/>
            <p:cNvSpPr/>
            <p:nvPr/>
          </p:nvSpPr>
          <p:spPr>
            <a:xfrm>
              <a:off x="1097052" y="1098977"/>
              <a:ext cx="1335306" cy="1335306"/>
            </a:xfrm>
            <a:prstGeom prst="roundRect">
              <a:avLst>
                <a:gd name="adj" fmla="val 8841"/>
              </a:avLst>
            </a:prstGeom>
            <a:gradFill>
              <a:gsLst>
                <a:gs pos="0">
                  <a:schemeClr val="accent1">
                    <a:alpha val="100000"/>
                    <a:lumMod val="85000"/>
                  </a:schemeClr>
                </a:gs>
                <a:gs pos="100000">
                  <a:schemeClr val="accent1">
                    <a:alpha val="100000"/>
                  </a:schemeClr>
                </a:gs>
              </a:gsLst>
              <a:lin ang="2700000"/>
            </a:gradFill>
            <a:effectLst>
              <a:outerShdw blurRad="203200" dist="101600" dir="2700000">
                <a:srgbClr val="000000">
                  <a:alpha val="30000"/>
                </a:srgbClr>
              </a:outerShdw>
            </a:effectLst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1133886" y="1135811"/>
            <a:ext cx="1261638" cy="1261638"/>
            <a:chOff x="1133886" y="1135811"/>
            <a:chExt cx="1261638" cy="1261638"/>
          </a:xfrm>
        </p:grpSpPr>
        <p:sp>
          <p:nvSpPr>
            <p:cNvPr id="12" name="Freeform 12"/>
            <p:cNvSpPr/>
            <p:nvPr/>
          </p:nvSpPr>
          <p:spPr>
            <a:xfrm>
              <a:off x="1133886" y="1135811"/>
              <a:ext cx="1261638" cy="1261638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1133886" y="1135811"/>
              <a:ext cx="1261638" cy="1261638"/>
            </a:xfrm>
            <a:prstGeom prst="roundRect">
              <a:avLst>
                <a:gd name="adj" fmla="val 8841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1221928" y="1223852"/>
              <a:ext cx="1085633" cy="1085633"/>
            </a:xfrm>
            <a:prstGeom prst="roundRect">
              <a:avLst>
                <a:gd name="adj" fmla="val 9566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1342916" y="1576096"/>
            <a:ext cx="843579" cy="577491"/>
            <a:chOff x="1342916" y="1576096"/>
            <a:chExt cx="843579" cy="577491"/>
          </a:xfrm>
        </p:grpSpPr>
        <p:sp>
          <p:nvSpPr>
            <p:cNvPr id="16" name="Freeform 16"/>
            <p:cNvSpPr/>
            <p:nvPr/>
          </p:nvSpPr>
          <p:spPr>
            <a:xfrm>
              <a:off x="1342916" y="1576096"/>
              <a:ext cx="843579" cy="577491"/>
            </a:xfrm>
            <a:custGeom>
              <a:rect l="l" t="t" r="r" b="b"/>
              <a:pathLst>
                <a:path w="3113" h="2131">
                  <a:moveTo>
                    <a:pt x="3057" y="497"/>
                  </a:moveTo>
                  <a:cubicBezTo>
                    <a:pt x="1582" y="5"/>
                    <a:pt x="1582" y="5"/>
                    <a:pt x="1582" y="5"/>
                  </a:cubicBezTo>
                  <a:cubicBezTo>
                    <a:pt x="1565" y="0"/>
                    <a:pt x="1547" y="0"/>
                    <a:pt x="1531" y="5"/>
                  </a:cubicBezTo>
                  <a:cubicBezTo>
                    <a:pt x="56" y="497"/>
                    <a:pt x="56" y="497"/>
                    <a:pt x="56" y="497"/>
                  </a:cubicBezTo>
                  <a:cubicBezTo>
                    <a:pt x="23" y="508"/>
                    <a:pt x="0" y="539"/>
                    <a:pt x="0" y="574"/>
                  </a:cubicBezTo>
                  <a:cubicBezTo>
                    <a:pt x="0" y="610"/>
                    <a:pt x="23" y="641"/>
                    <a:pt x="56" y="652"/>
                  </a:cubicBezTo>
                  <a:cubicBezTo>
                    <a:pt x="492" y="797"/>
                    <a:pt x="492" y="797"/>
                    <a:pt x="492" y="797"/>
                  </a:cubicBezTo>
                  <a:cubicBezTo>
                    <a:pt x="492" y="1230"/>
                    <a:pt x="492" y="1230"/>
                    <a:pt x="492" y="1230"/>
                  </a:cubicBezTo>
                  <a:cubicBezTo>
                    <a:pt x="492" y="1252"/>
                    <a:pt x="500" y="1272"/>
                    <a:pt x="515" y="1288"/>
                  </a:cubicBezTo>
                  <a:cubicBezTo>
                    <a:pt x="530" y="1302"/>
                    <a:pt x="875" y="1639"/>
                    <a:pt x="1556" y="1639"/>
                  </a:cubicBezTo>
                  <a:cubicBezTo>
                    <a:pt x="1804" y="1639"/>
                    <a:pt x="2036" y="1595"/>
                    <a:pt x="2244" y="1507"/>
                  </a:cubicBezTo>
                  <a:cubicBezTo>
                    <a:pt x="2285" y="1489"/>
                    <a:pt x="2305" y="1441"/>
                    <a:pt x="2287" y="1399"/>
                  </a:cubicBezTo>
                  <a:cubicBezTo>
                    <a:pt x="2270" y="1358"/>
                    <a:pt x="2222" y="1338"/>
                    <a:pt x="2180" y="1356"/>
                  </a:cubicBezTo>
                  <a:cubicBezTo>
                    <a:pt x="1992" y="1435"/>
                    <a:pt x="1782" y="1475"/>
                    <a:pt x="1557" y="1475"/>
                  </a:cubicBezTo>
                  <a:cubicBezTo>
                    <a:pt x="1238" y="1475"/>
                    <a:pt x="1004" y="1393"/>
                    <a:pt x="863" y="1324"/>
                  </a:cubicBezTo>
                  <a:cubicBezTo>
                    <a:pt x="759" y="1272"/>
                    <a:pt x="689" y="1221"/>
                    <a:pt x="656" y="1193"/>
                  </a:cubicBezTo>
                  <a:cubicBezTo>
                    <a:pt x="656" y="852"/>
                    <a:pt x="656" y="852"/>
                    <a:pt x="656" y="852"/>
                  </a:cubicBezTo>
                  <a:cubicBezTo>
                    <a:pt x="1531" y="1144"/>
                    <a:pt x="1531" y="1144"/>
                    <a:pt x="1531" y="1144"/>
                  </a:cubicBezTo>
                  <a:cubicBezTo>
                    <a:pt x="1539" y="1146"/>
                    <a:pt x="1548" y="1148"/>
                    <a:pt x="1557" y="1148"/>
                  </a:cubicBezTo>
                  <a:cubicBezTo>
                    <a:pt x="1565" y="1148"/>
                    <a:pt x="1574" y="1146"/>
                    <a:pt x="1583" y="1144"/>
                  </a:cubicBezTo>
                  <a:cubicBezTo>
                    <a:pt x="2458" y="852"/>
                    <a:pt x="2458" y="852"/>
                    <a:pt x="2458" y="852"/>
                  </a:cubicBezTo>
                  <a:cubicBezTo>
                    <a:pt x="2458" y="998"/>
                    <a:pt x="2458" y="998"/>
                    <a:pt x="2458" y="998"/>
                  </a:cubicBezTo>
                  <a:cubicBezTo>
                    <a:pt x="2362" y="1032"/>
                    <a:pt x="2294" y="1123"/>
                    <a:pt x="2294" y="1230"/>
                  </a:cubicBezTo>
                  <a:cubicBezTo>
                    <a:pt x="2294" y="1330"/>
                    <a:pt x="2354" y="1416"/>
                    <a:pt x="2440" y="1454"/>
                  </a:cubicBezTo>
                  <a:cubicBezTo>
                    <a:pt x="2296" y="2029"/>
                    <a:pt x="2296" y="2029"/>
                    <a:pt x="2296" y="2029"/>
                  </a:cubicBezTo>
                  <a:cubicBezTo>
                    <a:pt x="2290" y="2053"/>
                    <a:pt x="2296" y="2080"/>
                    <a:pt x="2311" y="2099"/>
                  </a:cubicBezTo>
                  <a:cubicBezTo>
                    <a:pt x="2327" y="2119"/>
                    <a:pt x="2351" y="2131"/>
                    <a:pt x="2376" y="2131"/>
                  </a:cubicBezTo>
                  <a:cubicBezTo>
                    <a:pt x="2704" y="2131"/>
                    <a:pt x="2704" y="2131"/>
                    <a:pt x="2704" y="2131"/>
                  </a:cubicBezTo>
                  <a:cubicBezTo>
                    <a:pt x="2729" y="2131"/>
                    <a:pt x="2753" y="2119"/>
                    <a:pt x="2768" y="2099"/>
                  </a:cubicBezTo>
                  <a:cubicBezTo>
                    <a:pt x="2784" y="2080"/>
                    <a:pt x="2789" y="2053"/>
                    <a:pt x="2783" y="2029"/>
                  </a:cubicBezTo>
                  <a:cubicBezTo>
                    <a:pt x="2639" y="1454"/>
                    <a:pt x="2639" y="1454"/>
                    <a:pt x="2639" y="1454"/>
                  </a:cubicBezTo>
                  <a:cubicBezTo>
                    <a:pt x="2725" y="1416"/>
                    <a:pt x="2785" y="1330"/>
                    <a:pt x="2785" y="1230"/>
                  </a:cubicBezTo>
                  <a:cubicBezTo>
                    <a:pt x="2785" y="1123"/>
                    <a:pt x="2717" y="1032"/>
                    <a:pt x="2622" y="998"/>
                  </a:cubicBezTo>
                  <a:cubicBezTo>
                    <a:pt x="2622" y="797"/>
                    <a:pt x="2622" y="797"/>
                    <a:pt x="2622" y="797"/>
                  </a:cubicBezTo>
                  <a:cubicBezTo>
                    <a:pt x="3057" y="652"/>
                    <a:pt x="3057" y="652"/>
                    <a:pt x="3057" y="652"/>
                  </a:cubicBezTo>
                  <a:cubicBezTo>
                    <a:pt x="3091" y="641"/>
                    <a:pt x="3113" y="610"/>
                    <a:pt x="3113" y="574"/>
                  </a:cubicBezTo>
                  <a:cubicBezTo>
                    <a:pt x="3113" y="539"/>
                    <a:pt x="3091" y="508"/>
                    <a:pt x="3057" y="497"/>
                  </a:cubicBezTo>
                  <a:close/>
                  <a:moveTo>
                    <a:pt x="2540" y="1148"/>
                  </a:moveTo>
                  <a:cubicBezTo>
                    <a:pt x="2585" y="1148"/>
                    <a:pt x="2621" y="1184"/>
                    <a:pt x="2621" y="1230"/>
                  </a:cubicBezTo>
                  <a:cubicBezTo>
                    <a:pt x="2621" y="1275"/>
                    <a:pt x="2585" y="1312"/>
                    <a:pt x="2540" y="1312"/>
                  </a:cubicBezTo>
                  <a:cubicBezTo>
                    <a:pt x="2494" y="1312"/>
                    <a:pt x="2458" y="1275"/>
                    <a:pt x="2458" y="1230"/>
                  </a:cubicBezTo>
                  <a:cubicBezTo>
                    <a:pt x="2458" y="1184"/>
                    <a:pt x="2494" y="1148"/>
                    <a:pt x="2540" y="1148"/>
                  </a:cubicBezTo>
                  <a:close/>
                  <a:moveTo>
                    <a:pt x="2481" y="1967"/>
                  </a:moveTo>
                  <a:cubicBezTo>
                    <a:pt x="2540" y="1731"/>
                    <a:pt x="2540" y="1731"/>
                    <a:pt x="2540" y="1731"/>
                  </a:cubicBezTo>
                  <a:cubicBezTo>
                    <a:pt x="2599" y="1967"/>
                    <a:pt x="2599" y="1967"/>
                    <a:pt x="2599" y="1967"/>
                  </a:cubicBezTo>
                  <a:cubicBezTo>
                    <a:pt x="2481" y="1967"/>
                    <a:pt x="2481" y="1967"/>
                    <a:pt x="2481" y="1967"/>
                  </a:cubicBezTo>
                  <a:close/>
                  <a:moveTo>
                    <a:pt x="2533" y="654"/>
                  </a:moveTo>
                  <a:cubicBezTo>
                    <a:pt x="1570" y="493"/>
                    <a:pt x="1570" y="493"/>
                    <a:pt x="1570" y="493"/>
                  </a:cubicBezTo>
                  <a:cubicBezTo>
                    <a:pt x="1525" y="486"/>
                    <a:pt x="1483" y="516"/>
                    <a:pt x="1476" y="561"/>
                  </a:cubicBezTo>
                  <a:cubicBezTo>
                    <a:pt x="1469" y="605"/>
                    <a:pt x="1499" y="648"/>
                    <a:pt x="1543" y="655"/>
                  </a:cubicBezTo>
                  <a:cubicBezTo>
                    <a:pt x="2201" y="765"/>
                    <a:pt x="2201" y="765"/>
                    <a:pt x="2201" y="765"/>
                  </a:cubicBezTo>
                  <a:cubicBezTo>
                    <a:pt x="1557" y="979"/>
                    <a:pt x="1557" y="979"/>
                    <a:pt x="1557" y="979"/>
                  </a:cubicBezTo>
                  <a:cubicBezTo>
                    <a:pt x="341" y="574"/>
                    <a:pt x="341" y="574"/>
                    <a:pt x="341" y="574"/>
                  </a:cubicBezTo>
                  <a:cubicBezTo>
                    <a:pt x="1557" y="169"/>
                    <a:pt x="1557" y="169"/>
                    <a:pt x="1557" y="169"/>
                  </a:cubicBezTo>
                  <a:cubicBezTo>
                    <a:pt x="2772" y="574"/>
                    <a:pt x="2772" y="574"/>
                    <a:pt x="2772" y="574"/>
                  </a:cubicBezTo>
                  <a:cubicBezTo>
                    <a:pt x="2533" y="654"/>
                    <a:pt x="2533" y="654"/>
                    <a:pt x="2533" y="654"/>
                  </a:cubicBezTo>
                  <a:close/>
                  <a:moveTo>
                    <a:pt x="2533" y="654"/>
                  </a:moveTo>
                  <a:cubicBezTo>
                    <a:pt x="2533" y="654"/>
                    <a:pt x="2533" y="654"/>
                    <a:pt x="2533" y="654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275" r="16275"/>
          <a:stretch>
            <a:fillRect/>
          </a:stretch>
        </p:blipFill>
        <p:spPr>
          <a:xfrm>
            <a:off x="6511619" y="1535300"/>
            <a:ext cx="4371748" cy="4560406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623610" y="1939341"/>
            <a:ext cx="4876800" cy="1341120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风险管理是企业运营中不可或缺的一环，涉及识别、评估和控制潜在风险。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3610" y="3270075"/>
            <a:ext cx="4876800" cy="1341120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随着大数据时代的到来，数据科学为风险管理提供了新的视角和工具。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23610" y="4650890"/>
            <a:ext cx="4876800" cy="1341120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利用数据科学驱动风险管理创新，有助于企业更准确地识别风险、优化资源配置、提升决策效率。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背景与意义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138835" y="1977064"/>
            <a:ext cx="72330" cy="7233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816433" y="1969991"/>
            <a:ext cx="72330" cy="7233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138835" y="4303295"/>
            <a:ext cx="72330" cy="7233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7816433" y="4303295"/>
            <a:ext cx="72330" cy="7233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6228892" y="4370070"/>
            <a:ext cx="1623706" cy="976801"/>
          </a:xfrm>
          <a:custGeom>
            <a:rect l="l" t="t" r="r" b="b"/>
            <a:pathLst>
              <a:path w="1736725" h="884238">
                <a:moveTo>
                  <a:pt x="0" y="884238"/>
                </a:moveTo>
                <a:lnTo>
                  <a:pt x="1736725" y="884238"/>
                </a:lnTo>
                <a:lnTo>
                  <a:pt x="1736725" y="0"/>
                </a:lnTo>
              </a:path>
            </a:pathLst>
          </a:custGeom>
          <a:noFill/>
          <a:ln w="9525">
            <a:solidFill>
              <a:schemeClr val="accent1">
                <a:alpha val="100000"/>
              </a:schemeClr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4173874" y="4336835"/>
            <a:ext cx="865272" cy="168353"/>
          </a:xfrm>
          <a:custGeom>
            <a:rect l="l" t="t" r="r" b="b"/>
            <a:pathLst>
              <a:path w="1819275" h="301625">
                <a:moveTo>
                  <a:pt x="1819275" y="301625"/>
                </a:moveTo>
                <a:lnTo>
                  <a:pt x="0" y="301625"/>
                </a:lnTo>
                <a:lnTo>
                  <a:pt x="0" y="0"/>
                </a:lnTo>
              </a:path>
            </a:pathLst>
          </a:custGeom>
          <a:noFill/>
          <a:ln w="9525">
            <a:solidFill>
              <a:schemeClr val="accent1">
                <a:alpha val="100000"/>
              </a:schemeClr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4189230" y="2014654"/>
            <a:ext cx="1667161" cy="416135"/>
          </a:xfrm>
          <a:custGeom>
            <a:rect l="l" t="t" r="r" b="b"/>
            <a:pathLst>
              <a:path w="1803400" h="673100">
                <a:moveTo>
                  <a:pt x="1803400" y="673100"/>
                </a:moveTo>
                <a:lnTo>
                  <a:pt x="1803400" y="0"/>
                </a:lnTo>
                <a:lnTo>
                  <a:pt x="0" y="0"/>
                </a:lnTo>
              </a:path>
            </a:pathLst>
          </a:custGeom>
          <a:noFill/>
          <a:ln w="9525">
            <a:solidFill>
              <a:schemeClr val="accent1">
                <a:alpha val="100000"/>
              </a:schemeClr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6679700" y="2014653"/>
            <a:ext cx="1172899" cy="1487049"/>
          </a:xfrm>
          <a:custGeom>
            <a:rect l="l" t="t" r="r" b="b"/>
            <a:pathLst>
              <a:path w="1736725" h="884238">
                <a:moveTo>
                  <a:pt x="0" y="884238"/>
                </a:moveTo>
                <a:lnTo>
                  <a:pt x="1736725" y="884238"/>
                </a:lnTo>
                <a:lnTo>
                  <a:pt x="1736725" y="0"/>
                </a:lnTo>
              </a:path>
            </a:pathLst>
          </a:custGeom>
          <a:noFill/>
          <a:ln w="9525">
            <a:solidFill>
              <a:schemeClr val="accent1">
                <a:alpha val="100000"/>
              </a:schemeClr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5629398" y="1949322"/>
            <a:ext cx="840064" cy="1073321"/>
          </a:xfrm>
          <a:custGeom>
            <a:rect l="l" t="t" r="r" b="b"/>
            <a:pathLst>
              <a:path w="1774574" h="1097009">
                <a:moveTo>
                  <a:pt x="887287" y="0"/>
                </a:moveTo>
                <a:lnTo>
                  <a:pt x="1774574" y="1097009"/>
                </a:lnTo>
                <a:lnTo>
                  <a:pt x="0" y="1097009"/>
                </a:lnTo>
                <a:lnTo>
                  <a:pt x="887287" y="0"/>
                </a:lnTo>
                <a:close/>
              </a:path>
            </a:pathLst>
          </a:cu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5281069" y="3155633"/>
            <a:ext cx="1536722" cy="757109"/>
          </a:xfrm>
          <a:custGeom>
            <a:rect l="l" t="t" r="r" b="b"/>
            <a:pathLst>
              <a:path w="3246216" h="773818">
                <a:moveTo>
                  <a:pt x="625883" y="0"/>
                </a:moveTo>
                <a:lnTo>
                  <a:pt x="2620333" y="0"/>
                </a:lnTo>
                <a:lnTo>
                  <a:pt x="3246216" y="773818"/>
                </a:lnTo>
                <a:lnTo>
                  <a:pt x="0" y="773818"/>
                </a:lnTo>
                <a:lnTo>
                  <a:pt x="625883" y="0"/>
                </a:lnTo>
                <a:close/>
              </a:path>
            </a:pathLst>
          </a:cu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4932740" y="4045732"/>
            <a:ext cx="2233381" cy="757108"/>
          </a:xfrm>
          <a:custGeom>
            <a:rect l="l" t="t" r="r" b="b"/>
            <a:pathLst>
              <a:path w="4717856" h="773817">
                <a:moveTo>
                  <a:pt x="625882" y="0"/>
                </a:moveTo>
                <a:lnTo>
                  <a:pt x="4091974" y="0"/>
                </a:lnTo>
                <a:lnTo>
                  <a:pt x="4717856" y="773817"/>
                </a:lnTo>
                <a:lnTo>
                  <a:pt x="0" y="773817"/>
                </a:lnTo>
                <a:lnTo>
                  <a:pt x="625882" y="0"/>
                </a:lnTo>
                <a:close/>
              </a:path>
            </a:pathLst>
          </a:cu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4537832" y="4935828"/>
            <a:ext cx="3023197" cy="876135"/>
          </a:xfrm>
          <a:custGeom>
            <a:rect l="l" t="t" r="r" b="b"/>
            <a:pathLst>
              <a:path w="6386287" h="895470">
                <a:moveTo>
                  <a:pt x="724278" y="0"/>
                </a:moveTo>
                <a:lnTo>
                  <a:pt x="5662010" y="0"/>
                </a:lnTo>
                <a:lnTo>
                  <a:pt x="6386287" y="895470"/>
                </a:lnTo>
                <a:lnTo>
                  <a:pt x="0" y="895470"/>
                </a:lnTo>
                <a:lnTo>
                  <a:pt x="724278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5629398" y="2448724"/>
            <a:ext cx="840064" cy="477774"/>
          </a:xfrm>
          <a:prstGeom prst="rect">
            <a:avLst/>
          </a:prstGeom>
          <a:noFill/>
        </p:spPr>
        <p:txBody>
          <a:bodyPr vert="horz" wrap="square" lIns="114300" tIns="57150" rIns="114300" bIns="5715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  <a:defRPr/>
            </a:pPr>
            <a:r>
              <a:rPr lang="en-US" sz="2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5445167" y="3298956"/>
            <a:ext cx="1208526" cy="477774"/>
          </a:xfrm>
          <a:prstGeom prst="rect">
            <a:avLst/>
          </a:prstGeom>
          <a:noFill/>
        </p:spPr>
        <p:txBody>
          <a:bodyPr vert="horz" wrap="square" lIns="114300" tIns="57150" rIns="114300" bIns="5715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  <a:defRPr/>
            </a:pPr>
            <a:r>
              <a:rPr lang="en-US" sz="2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5445167" y="4180884"/>
            <a:ext cx="1208526" cy="477774"/>
          </a:xfrm>
          <a:prstGeom prst="rect">
            <a:avLst/>
          </a:prstGeom>
          <a:noFill/>
        </p:spPr>
        <p:txBody>
          <a:bodyPr vert="horz" wrap="square" lIns="114300" tIns="57150" rIns="114300" bIns="5715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  <a:defRPr/>
            </a:pPr>
            <a:r>
              <a:rPr lang="en-US" sz="2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5445167" y="5130220"/>
            <a:ext cx="1208526" cy="477774"/>
          </a:xfrm>
          <a:prstGeom prst="rect">
            <a:avLst/>
          </a:prstGeom>
          <a:noFill/>
        </p:spPr>
        <p:txBody>
          <a:bodyPr vert="horz" wrap="square" lIns="114300" tIns="57150" rIns="114300" bIns="5715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  <a:defRPr/>
            </a:pPr>
            <a:r>
              <a:rPr lang="en-US" sz="2775" b="1">
                <a:solidFill>
                  <a:srgbClr val="FD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  <a:endParaRPr lang="en-US" sz="1100"/>
          </a:p>
        </p:txBody>
      </p:sp>
      <p:cxnSp>
        <p:nvCxnSpPr>
          <p:cNvPr id="18" name="Connector 18"/>
          <p:cNvCxnSpPr/>
          <p:nvPr/>
        </p:nvCxnSpPr>
        <p:spPr>
          <a:xfrm flipH="1">
            <a:off x="1171596" y="3658813"/>
            <a:ext cx="2694606" cy="0"/>
          </a:xfrm>
          <a:prstGeom prst="line">
            <a:avLst/>
          </a:prstGeom>
          <a:ln w="12700">
            <a:solidFill>
              <a:schemeClr val="lt1">
                <a:lumMod val="85000"/>
              </a:schemeClr>
            </a:solidFill>
            <a:prstDash val="dash"/>
            <a:headEnd type="none"/>
            <a:tailEnd type="none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</p:cxnSp>
      <p:sp>
        <p:nvSpPr>
          <p:cNvPr id="19" name="AutoShape 19"/>
          <p:cNvSpPr/>
          <p:nvPr/>
        </p:nvSpPr>
        <p:spPr>
          <a:xfrm>
            <a:off x="1109567" y="1496662"/>
            <a:ext cx="2877312" cy="439617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数据收集与预处理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1109567" y="1890299"/>
            <a:ext cx="2877312" cy="1463040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运用数据爬取、清洗和整合技术，获取全面、准确的风险相关数据。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1109567" y="4163029"/>
            <a:ext cx="2877312" cy="439617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风险监控与预警</a:t>
            </a:r>
            <a:endParaRPr lang="en-US" sz="1100"/>
          </a:p>
        </p:txBody>
      </p:sp>
      <p:sp>
        <p:nvSpPr>
          <p:cNvPr id="22" name="AutoShape 22"/>
          <p:cNvSpPr/>
          <p:nvPr/>
        </p:nvSpPr>
        <p:spPr>
          <a:xfrm>
            <a:off x="1109567" y="4556666"/>
            <a:ext cx="2877312" cy="1463040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构建实时风险监控系统，及时发现风险迹象并触发预警机制。</a:t>
            </a:r>
            <a:endParaRPr lang="en-US" sz="1100"/>
          </a:p>
        </p:txBody>
      </p:sp>
      <p:cxnSp>
        <p:nvCxnSpPr>
          <p:cNvPr id="23" name="Connector 23"/>
          <p:cNvCxnSpPr/>
          <p:nvPr/>
        </p:nvCxnSpPr>
        <p:spPr>
          <a:xfrm flipH="1">
            <a:off x="8267150" y="3658813"/>
            <a:ext cx="2694606" cy="0"/>
          </a:xfrm>
          <a:prstGeom prst="line">
            <a:avLst/>
          </a:prstGeom>
          <a:ln w="12700">
            <a:solidFill>
              <a:schemeClr val="lt1">
                <a:lumMod val="85000"/>
              </a:schemeClr>
            </a:solidFill>
            <a:prstDash val="dash"/>
            <a:headEnd type="none"/>
            <a:tailEnd type="none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</p:cxnSp>
      <p:sp>
        <p:nvSpPr>
          <p:cNvPr id="24" name="AutoShape 24"/>
          <p:cNvSpPr/>
          <p:nvPr/>
        </p:nvSpPr>
        <p:spPr>
          <a:xfrm>
            <a:off x="8205121" y="1496662"/>
            <a:ext cx="2877312" cy="439617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风险识别与评估</a:t>
            </a:r>
            <a:endParaRPr lang="en-US" sz="1100"/>
          </a:p>
        </p:txBody>
      </p:sp>
      <p:sp>
        <p:nvSpPr>
          <p:cNvPr id="25" name="AutoShape 25"/>
          <p:cNvSpPr/>
          <p:nvPr/>
        </p:nvSpPr>
        <p:spPr>
          <a:xfrm>
            <a:off x="8205121" y="1890299"/>
            <a:ext cx="2877312" cy="1463040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利用数据挖掘和机器学习算法，自动识别潜在风险并对其进行量化评估。</a:t>
            </a:r>
            <a:endParaRPr lang="en-US" sz="1100"/>
          </a:p>
        </p:txBody>
      </p:sp>
      <p:sp>
        <p:nvSpPr>
          <p:cNvPr id="26" name="AutoShape 26"/>
          <p:cNvSpPr/>
          <p:nvPr/>
        </p:nvSpPr>
        <p:spPr>
          <a:xfrm>
            <a:off x="8205121" y="4163029"/>
            <a:ext cx="2877312" cy="439617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风险决策支持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8205121" y="4556666"/>
            <a:ext cx="2877312" cy="1463040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基于大数据分析，为风险管理提供数据驱动的决策建议。</a:t>
            </a:r>
            <a:endParaRPr lang="en-US" sz="1100"/>
          </a:p>
        </p:txBody>
      </p:sp>
      <p:grpSp>
        <p:nvGrpSpPr>
          <p:cNvPr id="28" name="Group 2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9" name="AutoShape 2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TextBox 4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数据科学在风险管理中的应用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789747" y="1388509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3467252" y="1671934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创新点</a:t>
            </a:r>
          </a:p>
        </p:txBody>
      </p:sp>
      <p:sp>
        <p:nvSpPr>
          <p:cNvPr id="4" name="AutoShape 4"/>
          <p:cNvSpPr/>
          <p:nvPr/>
        </p:nvSpPr>
        <p:spPr>
          <a:xfrm>
            <a:off x="1491031" y="3030193"/>
            <a:ext cx="8008040" cy="126796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643863" y="3325809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结合数据科学与风险管理，打破传统风险管理方法的局限性。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t="9413" b="9413"/>
          <a:stretch>
            <a:fillRect/>
          </a:stretch>
        </p:blipFill>
        <p:spPr>
          <a:xfrm>
            <a:off x="539110" y="1388509"/>
            <a:ext cx="2256056" cy="1267968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t="21899" b="21899"/>
          <a:stretch>
            <a:fillRect/>
          </a:stretch>
        </p:blipFill>
        <p:spPr>
          <a:xfrm>
            <a:off x="9486879" y="3030193"/>
            <a:ext cx="2256056" cy="1267968"/>
          </a:xfrm>
          <a:prstGeom prst="rect">
            <a:avLst/>
          </a:prstGeom>
        </p:spPr>
      </p:pic>
      <p:sp>
        <p:nvSpPr>
          <p:cNvPr id="8" name="AutoShape 8"/>
          <p:cNvSpPr/>
          <p:nvPr/>
        </p:nvSpPr>
        <p:spPr>
          <a:xfrm>
            <a:off x="2795409" y="4664094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3472914" y="4947518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利用先进的数据分析技术，提高风险识别的准确性和效率。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1899" b="21899"/>
          <a:stretch>
            <a:fillRect/>
          </a:stretch>
        </p:blipFill>
        <p:spPr>
          <a:xfrm>
            <a:off x="544772" y="4664094"/>
            <a:ext cx="2256056" cy="1267968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创新点与预期成果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 flipH="1">
            <a:off x="1066895" y="1803990"/>
            <a:ext cx="10064547" cy="3996218"/>
          </a:xfrm>
          <a:custGeom>
            <a:rect l="l" t="t" r="r" b="b"/>
            <a:pathLst>
              <a:path w="9899943" h="4048220">
                <a:moveTo>
                  <a:pt x="808083" y="4043410"/>
                </a:moveTo>
                <a:lnTo>
                  <a:pt x="0" y="4048220"/>
                </a:lnTo>
                <a:lnTo>
                  <a:pt x="0" y="0"/>
                </a:lnTo>
                <a:lnTo>
                  <a:pt x="9899943" y="0"/>
                </a:lnTo>
                <a:lnTo>
                  <a:pt x="9899943" y="4048220"/>
                </a:lnTo>
                <a:lnTo>
                  <a:pt x="1730103" y="4043410"/>
                </a:lnTo>
              </a:path>
            </a:pathLst>
          </a:custGeom>
          <a:noFill/>
          <a:ln w="26194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/>
          <a:srcRect l="9505" r="9505"/>
          <a:stretch>
            <a:fillRect/>
          </a:stretch>
        </p:blipFill>
        <p:spPr>
          <a:xfrm>
            <a:off x="5618506" y="1359985"/>
            <a:ext cx="5935036" cy="4884226"/>
          </a:xfrm>
          <a:prstGeom prst="rect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1301770" y="2621318"/>
            <a:ext cx="4081000" cy="2471364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buFont typeface="Arial"/>
              <a:buChar char="•"/>
              <a:defRPr/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构建智能化的风险监控和预警系统，实现风险管理的自动化和智能化。</a:t>
            </a:r>
            <a:endParaRPr lang="en-US" sz="1100"/>
          </a:p>
        </p:txBody>
      </p:sp>
      <p:grpSp>
        <p:nvGrpSpPr>
          <p:cNvPr id="5" name="Group 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6" name="AutoShape 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TextBox 2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创新点与预期成果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 rot="19589987">
            <a:off x="4454253" y="3728811"/>
            <a:ext cx="4292624" cy="1204932"/>
          </a:xfrm>
          <a:custGeom>
            <a:rect l="l" t="t" r="r" b="b"/>
            <a:pathLst>
              <a:path w="4648848" h="1304923">
                <a:moveTo>
                  <a:pt x="4559807" y="0"/>
                </a:moveTo>
                <a:lnTo>
                  <a:pt x="4648848" y="1304923"/>
                </a:lnTo>
                <a:lnTo>
                  <a:pt x="406711" y="1304922"/>
                </a:lnTo>
                <a:lnTo>
                  <a:pt x="89042" y="1304922"/>
                </a:lnTo>
                <a:lnTo>
                  <a:pt x="0" y="0"/>
                </a:lnTo>
                <a:lnTo>
                  <a:pt x="406711" y="0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 rot="19589987">
            <a:off x="3568187" y="2529272"/>
            <a:ext cx="4270524" cy="1198728"/>
          </a:xfrm>
          <a:custGeom>
            <a:rect l="l" t="t" r="r" b="b"/>
            <a:pathLst>
              <a:path w="4648848" h="1304923">
                <a:moveTo>
                  <a:pt x="4559807" y="0"/>
                </a:moveTo>
                <a:lnTo>
                  <a:pt x="4648848" y="1304923"/>
                </a:lnTo>
                <a:lnTo>
                  <a:pt x="406711" y="1304922"/>
                </a:lnTo>
                <a:lnTo>
                  <a:pt x="89042" y="1304922"/>
                </a:lnTo>
                <a:lnTo>
                  <a:pt x="0" y="0"/>
                </a:lnTo>
                <a:lnTo>
                  <a:pt x="406711" y="0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 flipH="1" flipV="1">
            <a:off x="4474863" y="5012009"/>
            <a:ext cx="6452875" cy="1007532"/>
          </a:xfrm>
          <a:custGeom>
            <a:rect l="l" t="t" r="r" b="b"/>
            <a:pathLst>
              <a:path w="7024533" h="1096789">
                <a:moveTo>
                  <a:pt x="7024533" y="1096789"/>
                </a:moveTo>
                <a:lnTo>
                  <a:pt x="6730159" y="1096789"/>
                </a:lnTo>
                <a:lnTo>
                  <a:pt x="6227367" y="1096789"/>
                </a:lnTo>
                <a:lnTo>
                  <a:pt x="5932993" y="1096789"/>
                </a:lnTo>
                <a:lnTo>
                  <a:pt x="835684" y="1096789"/>
                </a:lnTo>
                <a:lnTo>
                  <a:pt x="0" y="0"/>
                </a:lnTo>
                <a:lnTo>
                  <a:pt x="255312" y="0"/>
                </a:lnTo>
                <a:lnTo>
                  <a:pt x="5094321" y="0"/>
                </a:lnTo>
                <a:lnTo>
                  <a:pt x="5388695" y="0"/>
                </a:lnTo>
                <a:lnTo>
                  <a:pt x="5891487" y="0"/>
                </a:lnTo>
                <a:lnTo>
                  <a:pt x="6185861" y="0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 flipH="1" flipV="1">
            <a:off x="3576905" y="3825188"/>
            <a:ext cx="6446549" cy="1007532"/>
          </a:xfrm>
          <a:custGeom>
            <a:rect l="l" t="t" r="r" b="b"/>
            <a:pathLst>
              <a:path w="7017646" h="1096789">
                <a:moveTo>
                  <a:pt x="7017646" y="1096789"/>
                </a:moveTo>
                <a:lnTo>
                  <a:pt x="6679144" y="1096789"/>
                </a:lnTo>
                <a:lnTo>
                  <a:pt x="6334779" y="1096789"/>
                </a:lnTo>
                <a:lnTo>
                  <a:pt x="5996278" y="1096789"/>
                </a:lnTo>
                <a:lnTo>
                  <a:pt x="835685" y="1096789"/>
                </a:lnTo>
                <a:lnTo>
                  <a:pt x="0" y="0"/>
                </a:lnTo>
                <a:lnTo>
                  <a:pt x="5157606" y="0"/>
                </a:lnTo>
                <a:lnTo>
                  <a:pt x="5496108" y="0"/>
                </a:lnTo>
                <a:lnTo>
                  <a:pt x="5840472" y="0"/>
                </a:lnTo>
                <a:lnTo>
                  <a:pt x="6178974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2609211" y="1451543"/>
            <a:ext cx="5216281" cy="1007532"/>
          </a:xfrm>
          <a:custGeom>
            <a:rect l="l" t="t" r="r" b="b"/>
            <a:pathLst>
              <a:path w="5678389" h="1096789">
                <a:moveTo>
                  <a:pt x="0" y="0"/>
                </a:moveTo>
                <a:lnTo>
                  <a:pt x="3420227" y="0"/>
                </a:lnTo>
                <a:lnTo>
                  <a:pt x="4038183" y="0"/>
                </a:lnTo>
                <a:lnTo>
                  <a:pt x="4221761" y="0"/>
                </a:lnTo>
                <a:lnTo>
                  <a:pt x="4839717" y="0"/>
                </a:lnTo>
                <a:lnTo>
                  <a:pt x="5678389" y="1096789"/>
                </a:lnTo>
                <a:lnTo>
                  <a:pt x="5060433" y="1096789"/>
                </a:lnTo>
                <a:lnTo>
                  <a:pt x="4876855" y="1096789"/>
                </a:lnTo>
                <a:lnTo>
                  <a:pt x="4258899" y="1096789"/>
                </a:lnTo>
                <a:lnTo>
                  <a:pt x="0" y="1096789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2590163" y="2638366"/>
            <a:ext cx="6130636" cy="1007532"/>
          </a:xfrm>
          <a:custGeom>
            <a:rect l="l" t="t" r="r" b="b"/>
            <a:pathLst>
              <a:path w="6673747" h="1096789">
                <a:moveTo>
                  <a:pt x="0" y="0"/>
                </a:moveTo>
                <a:lnTo>
                  <a:pt x="3420226" y="0"/>
                </a:lnTo>
                <a:lnTo>
                  <a:pt x="4221760" y="0"/>
                </a:lnTo>
                <a:lnTo>
                  <a:pt x="5152211" y="0"/>
                </a:lnTo>
                <a:lnTo>
                  <a:pt x="5835075" y="0"/>
                </a:lnTo>
                <a:lnTo>
                  <a:pt x="6673747" y="1096789"/>
                </a:lnTo>
                <a:lnTo>
                  <a:pt x="5990883" y="1096789"/>
                </a:lnTo>
                <a:lnTo>
                  <a:pt x="5060432" y="1096789"/>
                </a:lnTo>
                <a:lnTo>
                  <a:pt x="4258898" y="1096789"/>
                </a:lnTo>
                <a:lnTo>
                  <a:pt x="0" y="1096789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3654742" y="2746306"/>
            <a:ext cx="641522" cy="799130"/>
          </a:xfrm>
          <a:prstGeom prst="rect">
            <a:avLst/>
          </a:prstGeom>
          <a:noFill/>
        </p:spPr>
        <p:txBody>
          <a:bodyPr vert="horz" wrap="non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4595">
                <a:solidFill>
                  <a:srgbClr val="FFFFFF">
                    <a:alpha val="100000"/>
                  </a:srgbClr>
                </a:solidFill>
                <a:latin typeface="Bebas Neue Regular"/>
                <a:ea typeface="Bebas Neue Regular"/>
                <a:cs typeface="Bebas Neue Regular"/>
              </a:rPr>
              <a:t>02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4474857" y="3898948"/>
            <a:ext cx="641522" cy="799130"/>
          </a:xfrm>
          <a:prstGeom prst="rect">
            <a:avLst/>
          </a:prstGeom>
          <a:noFill/>
        </p:spPr>
        <p:txBody>
          <a:bodyPr vert="horz" wrap="non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4595">
                <a:solidFill>
                  <a:srgbClr val="FFFFFF">
                    <a:alpha val="100000"/>
                  </a:srgbClr>
                </a:solidFill>
                <a:latin typeface="Bebas Neue Regular"/>
                <a:ea typeface="Bebas Neue Regular"/>
                <a:cs typeface="Bebas Neue Regular"/>
              </a:rPr>
              <a:t>03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5295226" y="5119948"/>
            <a:ext cx="649537" cy="799130"/>
          </a:xfrm>
          <a:prstGeom prst="rect">
            <a:avLst/>
          </a:prstGeom>
          <a:noFill/>
        </p:spPr>
        <p:txBody>
          <a:bodyPr vert="horz" wrap="non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4595">
                <a:solidFill>
                  <a:srgbClr val="FFFFFF">
                    <a:alpha val="100000"/>
                  </a:srgbClr>
                </a:solidFill>
                <a:latin typeface="Bebas Neue Regular"/>
                <a:ea typeface="Bebas Neue Regular"/>
                <a:cs typeface="Bebas Neue Regular"/>
              </a:rPr>
              <a:t>04</a:t>
            </a:r>
            <a:endParaRPr lang="en-US" sz="1100"/>
          </a:p>
        </p:txBody>
      </p:sp>
      <p:sp>
        <p:nvSpPr>
          <p:cNvPr id="11" name="Freeform 11"/>
          <p:cNvSpPr/>
          <p:nvPr/>
        </p:nvSpPr>
        <p:spPr>
          <a:xfrm>
            <a:off x="1480299" y="1451543"/>
            <a:ext cx="2095069" cy="1097178"/>
          </a:xfrm>
          <a:custGeom>
            <a:rect l="l" t="t" r="r" b="b"/>
            <a:pathLst>
              <a:path w="2280670" h="1194377">
                <a:moveTo>
                  <a:pt x="2280670" y="0"/>
                </a:moveTo>
                <a:lnTo>
                  <a:pt x="1362432" y="1194377"/>
                </a:lnTo>
                <a:lnTo>
                  <a:pt x="0" y="1194376"/>
                </a:lnTo>
                <a:lnTo>
                  <a:pt x="918238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1480300" y="2548719"/>
            <a:ext cx="2095069" cy="1097178"/>
          </a:xfrm>
          <a:custGeom>
            <a:rect l="l" t="t" r="r" b="b"/>
            <a:pathLst>
              <a:path w="2280670" h="1194377">
                <a:moveTo>
                  <a:pt x="1362432" y="0"/>
                </a:moveTo>
                <a:lnTo>
                  <a:pt x="2280670" y="1194377"/>
                </a:lnTo>
                <a:lnTo>
                  <a:pt x="918238" y="1194377"/>
                </a:lnTo>
                <a:lnTo>
                  <a:pt x="0" y="1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2883508" y="1559483"/>
            <a:ext cx="612668" cy="799130"/>
          </a:xfrm>
          <a:prstGeom prst="rect">
            <a:avLst/>
          </a:prstGeom>
          <a:noFill/>
        </p:spPr>
        <p:txBody>
          <a:bodyPr vert="horz" wrap="non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4595">
                <a:solidFill>
                  <a:srgbClr val="FFFFFF">
                    <a:alpha val="100000"/>
                  </a:srgbClr>
                </a:solidFill>
                <a:latin typeface="Bebas Neue Regular"/>
                <a:ea typeface="Bebas Neue Regular"/>
                <a:cs typeface="Bebas Neue Regular"/>
              </a:rPr>
              <a:t>01</a:t>
            </a:r>
            <a:endParaRPr lang="en-US" sz="1100"/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创新点与预期成果</a:t>
              </a:r>
            </a:p>
          </p:txBody>
        </p:sp>
      </p:grpSp>
      <p:grpSp>
        <p:nvGrpSpPr>
          <p:cNvPr id="36" name="Group 36"/>
          <p:cNvGrpSpPr/>
          <p:nvPr/>
        </p:nvGrpSpPr>
        <p:grpSpPr>
          <a:xfrm>
            <a:off x="3698767" y="1450300"/>
            <a:ext cx="3702933" cy="914024"/>
            <a:chOff x="3698767" y="1450300"/>
            <a:chExt cx="3702933" cy="914024"/>
          </a:xfrm>
        </p:grpSpPr>
        <p:sp>
          <p:nvSpPr>
            <p:cNvPr id="37" name="TextBox 37"/>
            <p:cNvSpPr txBox="1"/>
            <p:nvPr/>
          </p:nvSpPr>
          <p:spPr>
            <a:xfrm>
              <a:off x="3698767" y="1450300"/>
              <a:ext cx="3702933" cy="91402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预期成果</a:t>
              </a:r>
            </a:p>
          </p:txBody>
        </p:sp>
      </p:grpSp>
      <p:grpSp>
        <p:nvGrpSpPr>
          <p:cNvPr id="38" name="Group 38"/>
          <p:cNvGrpSpPr/>
          <p:nvPr/>
        </p:nvGrpSpPr>
        <p:grpSpPr>
          <a:xfrm>
            <a:off x="4550182" y="2644255"/>
            <a:ext cx="3702933" cy="914024"/>
            <a:chOff x="4550182" y="2644255"/>
            <a:chExt cx="3702933" cy="914024"/>
          </a:xfrm>
        </p:grpSpPr>
        <p:sp>
          <p:nvSpPr>
            <p:cNvPr id="39" name="TextBox 39"/>
            <p:cNvSpPr txBox="1"/>
            <p:nvPr/>
          </p:nvSpPr>
          <p:spPr>
            <a:xfrm>
              <a:off x="4550182" y="2644255"/>
              <a:ext cx="3702933" cy="91402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提升企业风险管理水平，降低潜在损失。</a:t>
              </a:r>
            </a:p>
          </p:txBody>
        </p:sp>
      </p:grpSp>
      <p:grpSp>
        <p:nvGrpSpPr>
          <p:cNvPr id="40" name="Group 40"/>
          <p:cNvGrpSpPr/>
          <p:nvPr/>
        </p:nvGrpSpPr>
        <p:grpSpPr>
          <a:xfrm>
            <a:off x="5655481" y="3874265"/>
            <a:ext cx="3702933" cy="914024"/>
            <a:chOff x="5655481" y="3874265"/>
            <a:chExt cx="3702933" cy="914024"/>
          </a:xfrm>
        </p:grpSpPr>
        <p:sp>
          <p:nvSpPr>
            <p:cNvPr id="41" name="TextBox 41"/>
            <p:cNvSpPr txBox="1"/>
            <p:nvPr/>
          </p:nvSpPr>
          <p:spPr>
            <a:xfrm>
              <a:off x="5655481" y="3874265"/>
              <a:ext cx="3702933" cy="91402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优化资源配置，提高风险管理效率。</a:t>
              </a:r>
            </a:p>
          </p:txBody>
        </p:sp>
      </p:grpSp>
      <p:grpSp>
        <p:nvGrpSpPr>
          <p:cNvPr id="42" name="Group 42"/>
          <p:cNvGrpSpPr/>
          <p:nvPr/>
        </p:nvGrpSpPr>
        <p:grpSpPr>
          <a:xfrm>
            <a:off x="6401648" y="5012009"/>
            <a:ext cx="3702933" cy="914024"/>
            <a:chOff x="6401648" y="5012009"/>
            <a:chExt cx="3702933" cy="914024"/>
          </a:xfrm>
        </p:grpSpPr>
        <p:sp>
          <p:nvSpPr>
            <p:cNvPr id="43" name="TextBox 43"/>
            <p:cNvSpPr txBox="1"/>
            <p:nvPr/>
          </p:nvSpPr>
          <p:spPr>
            <a:xfrm>
              <a:off x="6401648" y="5012009"/>
              <a:ext cx="3702933" cy="91402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增强企业决策的科学性和有效性。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571585" y="1029917"/>
            <a:ext cx="8683321" cy="114947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84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052" y="2763839"/>
            <a:ext cx="8024317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数据科学基础</a:t>
            </a:r>
          </a:p>
        </p:txBody>
      </p:sp>
      <p:sp>
        <p:nvSpPr>
          <p:cNvPr id="4" name="Freeform 4"/>
          <p:cNvSpPr/>
          <p:nvPr/>
        </p:nvSpPr>
        <p:spPr>
          <a:xfrm>
            <a:off x="3033917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097052" y="5602490"/>
            <a:ext cx="3105564" cy="41033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cxnSp>
        <p:nvCxnSpPr>
          <p:cNvPr id="6" name="Connector 6"/>
          <p:cNvCxnSpPr/>
          <p:nvPr/>
        </p:nvCxnSpPr>
        <p:spPr>
          <a:xfrm>
            <a:off x="3377035" y="5849950"/>
            <a:ext cx="8820012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286235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269079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1097052" y="1098977"/>
            <a:ext cx="1335306" cy="1335306"/>
            <a:chOff x="1097052" y="1098977"/>
            <a:chExt cx="1335306" cy="1335306"/>
          </a:xfrm>
        </p:grpSpPr>
        <p:sp>
          <p:nvSpPr>
            <p:cNvPr id="10" name="AutoShape 10"/>
            <p:cNvSpPr/>
            <p:nvPr/>
          </p:nvSpPr>
          <p:spPr>
            <a:xfrm>
              <a:off x="1097052" y="1098977"/>
              <a:ext cx="1335306" cy="1335306"/>
            </a:xfrm>
            <a:prstGeom prst="roundRect">
              <a:avLst>
                <a:gd name="adj" fmla="val 8841"/>
              </a:avLst>
            </a:prstGeom>
            <a:gradFill>
              <a:gsLst>
                <a:gs pos="0">
                  <a:schemeClr val="accent1">
                    <a:alpha val="100000"/>
                    <a:lumMod val="85000"/>
                  </a:schemeClr>
                </a:gs>
                <a:gs pos="100000">
                  <a:schemeClr val="accent1">
                    <a:alpha val="100000"/>
                  </a:schemeClr>
                </a:gs>
              </a:gsLst>
              <a:lin ang="2700000"/>
            </a:gradFill>
            <a:effectLst>
              <a:outerShdw blurRad="203200" dist="101600" dir="2700000">
                <a:srgbClr val="000000">
                  <a:alpha val="30000"/>
                </a:srgbClr>
              </a:outerShdw>
            </a:effectLst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1133886" y="1135811"/>
            <a:ext cx="1261638" cy="1261638"/>
            <a:chOff x="1133886" y="1135811"/>
            <a:chExt cx="1261638" cy="1261638"/>
          </a:xfrm>
        </p:grpSpPr>
        <p:sp>
          <p:nvSpPr>
            <p:cNvPr id="12" name="Freeform 12"/>
            <p:cNvSpPr/>
            <p:nvPr/>
          </p:nvSpPr>
          <p:spPr>
            <a:xfrm>
              <a:off x="1133886" y="1135811"/>
              <a:ext cx="1261638" cy="1261638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1133886" y="1135811"/>
              <a:ext cx="1261638" cy="1261638"/>
            </a:xfrm>
            <a:prstGeom prst="roundRect">
              <a:avLst>
                <a:gd name="adj" fmla="val 8841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1221928" y="1223852"/>
              <a:ext cx="1085633" cy="1085633"/>
            </a:xfrm>
            <a:prstGeom prst="roundRect">
              <a:avLst>
                <a:gd name="adj" fmla="val 9566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1342916" y="1576096"/>
            <a:ext cx="843579" cy="577491"/>
            <a:chOff x="1342916" y="1576096"/>
            <a:chExt cx="843579" cy="577491"/>
          </a:xfrm>
        </p:grpSpPr>
        <p:sp>
          <p:nvSpPr>
            <p:cNvPr id="16" name="Freeform 16"/>
            <p:cNvSpPr/>
            <p:nvPr/>
          </p:nvSpPr>
          <p:spPr>
            <a:xfrm>
              <a:off x="1342916" y="1576096"/>
              <a:ext cx="843579" cy="577491"/>
            </a:xfrm>
            <a:custGeom>
              <a:rect l="l" t="t" r="r" b="b"/>
              <a:pathLst>
                <a:path w="3113" h="2131">
                  <a:moveTo>
                    <a:pt x="3057" y="497"/>
                  </a:moveTo>
                  <a:cubicBezTo>
                    <a:pt x="1582" y="5"/>
                    <a:pt x="1582" y="5"/>
                    <a:pt x="1582" y="5"/>
                  </a:cubicBezTo>
                  <a:cubicBezTo>
                    <a:pt x="1565" y="0"/>
                    <a:pt x="1547" y="0"/>
                    <a:pt x="1531" y="5"/>
                  </a:cubicBezTo>
                  <a:cubicBezTo>
                    <a:pt x="56" y="497"/>
                    <a:pt x="56" y="497"/>
                    <a:pt x="56" y="497"/>
                  </a:cubicBezTo>
                  <a:cubicBezTo>
                    <a:pt x="23" y="508"/>
                    <a:pt x="0" y="539"/>
                    <a:pt x="0" y="574"/>
                  </a:cubicBezTo>
                  <a:cubicBezTo>
                    <a:pt x="0" y="610"/>
                    <a:pt x="23" y="641"/>
                    <a:pt x="56" y="652"/>
                  </a:cubicBezTo>
                  <a:cubicBezTo>
                    <a:pt x="492" y="797"/>
                    <a:pt x="492" y="797"/>
                    <a:pt x="492" y="797"/>
                  </a:cubicBezTo>
                  <a:cubicBezTo>
                    <a:pt x="492" y="1230"/>
                    <a:pt x="492" y="1230"/>
                    <a:pt x="492" y="1230"/>
                  </a:cubicBezTo>
                  <a:cubicBezTo>
                    <a:pt x="492" y="1252"/>
                    <a:pt x="500" y="1272"/>
                    <a:pt x="515" y="1288"/>
                  </a:cubicBezTo>
                  <a:cubicBezTo>
                    <a:pt x="530" y="1302"/>
                    <a:pt x="875" y="1639"/>
                    <a:pt x="1556" y="1639"/>
                  </a:cubicBezTo>
                  <a:cubicBezTo>
                    <a:pt x="1804" y="1639"/>
                    <a:pt x="2036" y="1595"/>
                    <a:pt x="2244" y="1507"/>
                  </a:cubicBezTo>
                  <a:cubicBezTo>
                    <a:pt x="2285" y="1489"/>
                    <a:pt x="2305" y="1441"/>
                    <a:pt x="2287" y="1399"/>
                  </a:cubicBezTo>
                  <a:cubicBezTo>
                    <a:pt x="2270" y="1358"/>
                    <a:pt x="2222" y="1338"/>
                    <a:pt x="2180" y="1356"/>
                  </a:cubicBezTo>
                  <a:cubicBezTo>
                    <a:pt x="1992" y="1435"/>
                    <a:pt x="1782" y="1475"/>
                    <a:pt x="1557" y="1475"/>
                  </a:cubicBezTo>
                  <a:cubicBezTo>
                    <a:pt x="1238" y="1475"/>
                    <a:pt x="1004" y="1393"/>
                    <a:pt x="863" y="1324"/>
                  </a:cubicBezTo>
                  <a:cubicBezTo>
                    <a:pt x="759" y="1272"/>
                    <a:pt x="689" y="1221"/>
                    <a:pt x="656" y="1193"/>
                  </a:cubicBezTo>
                  <a:cubicBezTo>
                    <a:pt x="656" y="852"/>
                    <a:pt x="656" y="852"/>
                    <a:pt x="656" y="852"/>
                  </a:cubicBezTo>
                  <a:cubicBezTo>
                    <a:pt x="1531" y="1144"/>
                    <a:pt x="1531" y="1144"/>
                    <a:pt x="1531" y="1144"/>
                  </a:cubicBezTo>
                  <a:cubicBezTo>
                    <a:pt x="1539" y="1146"/>
                    <a:pt x="1548" y="1148"/>
                    <a:pt x="1557" y="1148"/>
                  </a:cubicBezTo>
                  <a:cubicBezTo>
                    <a:pt x="1565" y="1148"/>
                    <a:pt x="1574" y="1146"/>
                    <a:pt x="1583" y="1144"/>
                  </a:cubicBezTo>
                  <a:cubicBezTo>
                    <a:pt x="2458" y="852"/>
                    <a:pt x="2458" y="852"/>
                    <a:pt x="2458" y="852"/>
                  </a:cubicBezTo>
                  <a:cubicBezTo>
                    <a:pt x="2458" y="998"/>
                    <a:pt x="2458" y="998"/>
                    <a:pt x="2458" y="998"/>
                  </a:cubicBezTo>
                  <a:cubicBezTo>
                    <a:pt x="2362" y="1032"/>
                    <a:pt x="2294" y="1123"/>
                    <a:pt x="2294" y="1230"/>
                  </a:cubicBezTo>
                  <a:cubicBezTo>
                    <a:pt x="2294" y="1330"/>
                    <a:pt x="2354" y="1416"/>
                    <a:pt x="2440" y="1454"/>
                  </a:cubicBezTo>
                  <a:cubicBezTo>
                    <a:pt x="2296" y="2029"/>
                    <a:pt x="2296" y="2029"/>
                    <a:pt x="2296" y="2029"/>
                  </a:cubicBezTo>
                  <a:cubicBezTo>
                    <a:pt x="2290" y="2053"/>
                    <a:pt x="2296" y="2080"/>
                    <a:pt x="2311" y="2099"/>
                  </a:cubicBezTo>
                  <a:cubicBezTo>
                    <a:pt x="2327" y="2119"/>
                    <a:pt x="2351" y="2131"/>
                    <a:pt x="2376" y="2131"/>
                  </a:cubicBezTo>
                  <a:cubicBezTo>
                    <a:pt x="2704" y="2131"/>
                    <a:pt x="2704" y="2131"/>
                    <a:pt x="2704" y="2131"/>
                  </a:cubicBezTo>
                  <a:cubicBezTo>
                    <a:pt x="2729" y="2131"/>
                    <a:pt x="2753" y="2119"/>
                    <a:pt x="2768" y="2099"/>
                  </a:cubicBezTo>
                  <a:cubicBezTo>
                    <a:pt x="2784" y="2080"/>
                    <a:pt x="2789" y="2053"/>
                    <a:pt x="2783" y="2029"/>
                  </a:cubicBezTo>
                  <a:cubicBezTo>
                    <a:pt x="2639" y="1454"/>
                    <a:pt x="2639" y="1454"/>
                    <a:pt x="2639" y="1454"/>
                  </a:cubicBezTo>
                  <a:cubicBezTo>
                    <a:pt x="2725" y="1416"/>
                    <a:pt x="2785" y="1330"/>
                    <a:pt x="2785" y="1230"/>
                  </a:cubicBezTo>
                  <a:cubicBezTo>
                    <a:pt x="2785" y="1123"/>
                    <a:pt x="2717" y="1032"/>
                    <a:pt x="2622" y="998"/>
                  </a:cubicBezTo>
                  <a:cubicBezTo>
                    <a:pt x="2622" y="797"/>
                    <a:pt x="2622" y="797"/>
                    <a:pt x="2622" y="797"/>
                  </a:cubicBezTo>
                  <a:cubicBezTo>
                    <a:pt x="3057" y="652"/>
                    <a:pt x="3057" y="652"/>
                    <a:pt x="3057" y="652"/>
                  </a:cubicBezTo>
                  <a:cubicBezTo>
                    <a:pt x="3091" y="641"/>
                    <a:pt x="3113" y="610"/>
                    <a:pt x="3113" y="574"/>
                  </a:cubicBezTo>
                  <a:cubicBezTo>
                    <a:pt x="3113" y="539"/>
                    <a:pt x="3091" y="508"/>
                    <a:pt x="3057" y="497"/>
                  </a:cubicBezTo>
                  <a:close/>
                  <a:moveTo>
                    <a:pt x="2540" y="1148"/>
                  </a:moveTo>
                  <a:cubicBezTo>
                    <a:pt x="2585" y="1148"/>
                    <a:pt x="2621" y="1184"/>
                    <a:pt x="2621" y="1230"/>
                  </a:cubicBezTo>
                  <a:cubicBezTo>
                    <a:pt x="2621" y="1275"/>
                    <a:pt x="2585" y="1312"/>
                    <a:pt x="2540" y="1312"/>
                  </a:cubicBezTo>
                  <a:cubicBezTo>
                    <a:pt x="2494" y="1312"/>
                    <a:pt x="2458" y="1275"/>
                    <a:pt x="2458" y="1230"/>
                  </a:cubicBezTo>
                  <a:cubicBezTo>
                    <a:pt x="2458" y="1184"/>
                    <a:pt x="2494" y="1148"/>
                    <a:pt x="2540" y="1148"/>
                  </a:cubicBezTo>
                  <a:close/>
                  <a:moveTo>
                    <a:pt x="2481" y="1967"/>
                  </a:moveTo>
                  <a:cubicBezTo>
                    <a:pt x="2540" y="1731"/>
                    <a:pt x="2540" y="1731"/>
                    <a:pt x="2540" y="1731"/>
                  </a:cubicBezTo>
                  <a:cubicBezTo>
                    <a:pt x="2599" y="1967"/>
                    <a:pt x="2599" y="1967"/>
                    <a:pt x="2599" y="1967"/>
                  </a:cubicBezTo>
                  <a:cubicBezTo>
                    <a:pt x="2481" y="1967"/>
                    <a:pt x="2481" y="1967"/>
                    <a:pt x="2481" y="1967"/>
                  </a:cubicBezTo>
                  <a:close/>
                  <a:moveTo>
                    <a:pt x="2533" y="654"/>
                  </a:moveTo>
                  <a:cubicBezTo>
                    <a:pt x="1570" y="493"/>
                    <a:pt x="1570" y="493"/>
                    <a:pt x="1570" y="493"/>
                  </a:cubicBezTo>
                  <a:cubicBezTo>
                    <a:pt x="1525" y="486"/>
                    <a:pt x="1483" y="516"/>
                    <a:pt x="1476" y="561"/>
                  </a:cubicBezTo>
                  <a:cubicBezTo>
                    <a:pt x="1469" y="605"/>
                    <a:pt x="1499" y="648"/>
                    <a:pt x="1543" y="655"/>
                  </a:cubicBezTo>
                  <a:cubicBezTo>
                    <a:pt x="2201" y="765"/>
                    <a:pt x="2201" y="765"/>
                    <a:pt x="2201" y="765"/>
                  </a:cubicBezTo>
                  <a:cubicBezTo>
                    <a:pt x="1557" y="979"/>
                    <a:pt x="1557" y="979"/>
                    <a:pt x="1557" y="979"/>
                  </a:cubicBezTo>
                  <a:cubicBezTo>
                    <a:pt x="341" y="574"/>
                    <a:pt x="341" y="574"/>
                    <a:pt x="341" y="574"/>
                  </a:cubicBezTo>
                  <a:cubicBezTo>
                    <a:pt x="1557" y="169"/>
                    <a:pt x="1557" y="169"/>
                    <a:pt x="1557" y="169"/>
                  </a:cubicBezTo>
                  <a:cubicBezTo>
                    <a:pt x="2772" y="574"/>
                    <a:pt x="2772" y="574"/>
                    <a:pt x="2772" y="574"/>
                  </a:cubicBezTo>
                  <a:cubicBezTo>
                    <a:pt x="2533" y="654"/>
                    <a:pt x="2533" y="654"/>
                    <a:pt x="2533" y="654"/>
                  </a:cubicBezTo>
                  <a:close/>
                  <a:moveTo>
                    <a:pt x="2533" y="654"/>
                  </a:moveTo>
                  <a:cubicBezTo>
                    <a:pt x="2533" y="654"/>
                    <a:pt x="2533" y="654"/>
                    <a:pt x="2533" y="654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16129" y="1918692"/>
            <a:ext cx="2109431" cy="3312038"/>
          </a:xfrm>
          <a:prstGeom prst="roundRect">
            <a:avLst>
              <a:gd name="adj" fmla="val 2657"/>
            </a:avLst>
          </a:prstGeom>
          <a:noFill/>
          <a:ln w="23812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8772777" y="1918692"/>
            <a:ext cx="2109431" cy="3312038"/>
          </a:xfrm>
          <a:prstGeom prst="roundRect">
            <a:avLst>
              <a:gd name="adj" fmla="val 2657"/>
            </a:avLst>
          </a:prstGeom>
          <a:noFill/>
          <a:ln w="23812">
            <a:solidFill>
              <a:schemeClr val="accent2">
                <a:alpha val="100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287228" y="1918692"/>
            <a:ext cx="2109431" cy="3312038"/>
          </a:xfrm>
          <a:prstGeom prst="roundRect">
            <a:avLst>
              <a:gd name="adj" fmla="val 2657"/>
            </a:avLst>
          </a:prstGeom>
          <a:noFill/>
          <a:ln w="23812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3801679" y="1918692"/>
            <a:ext cx="2109431" cy="3312038"/>
          </a:xfrm>
          <a:prstGeom prst="roundRect">
            <a:avLst>
              <a:gd name="adj" fmla="val 2657"/>
            </a:avLst>
          </a:prstGeom>
          <a:noFill/>
          <a:ln w="23812">
            <a:solidFill>
              <a:schemeClr val="accent2">
                <a:alpha val="100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1316129" y="1918692"/>
            <a:ext cx="2109431" cy="1073582"/>
          </a:xfrm>
          <a:custGeom>
            <a:rect l="l" t="t" r="r" b="b"/>
            <a:pathLst>
              <a:path w="2200939" h="1119815">
                <a:moveTo>
                  <a:pt x="58479" y="0"/>
                </a:moveTo>
                <a:lnTo>
                  <a:pt x="2142460" y="0"/>
                </a:lnTo>
                <a:cubicBezTo>
                  <a:pt x="2174757" y="0"/>
                  <a:pt x="2200939" y="26182"/>
                  <a:pt x="2200939" y="58479"/>
                </a:cubicBezTo>
                <a:lnTo>
                  <a:pt x="2200939" y="935665"/>
                </a:lnTo>
                <a:lnTo>
                  <a:pt x="532651" y="935665"/>
                </a:lnTo>
                <a:lnTo>
                  <a:pt x="240413" y="1119815"/>
                </a:lnTo>
                <a:lnTo>
                  <a:pt x="240413" y="935665"/>
                </a:lnTo>
                <a:lnTo>
                  <a:pt x="0" y="935665"/>
                </a:lnTo>
                <a:lnTo>
                  <a:pt x="0" y="58479"/>
                </a:lnTo>
                <a:cubicBezTo>
                  <a:pt x="0" y="26182"/>
                  <a:pt x="26182" y="0"/>
                  <a:pt x="58479" y="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801679" y="1918692"/>
            <a:ext cx="2109431" cy="1073582"/>
          </a:xfrm>
          <a:custGeom>
            <a:rect l="l" t="t" r="r" b="b"/>
            <a:pathLst>
              <a:path w="2200939" h="1119815">
                <a:moveTo>
                  <a:pt x="58479" y="0"/>
                </a:moveTo>
                <a:lnTo>
                  <a:pt x="2142460" y="0"/>
                </a:lnTo>
                <a:cubicBezTo>
                  <a:pt x="2174757" y="0"/>
                  <a:pt x="2200939" y="26182"/>
                  <a:pt x="2200939" y="58479"/>
                </a:cubicBezTo>
                <a:lnTo>
                  <a:pt x="2200939" y="935665"/>
                </a:lnTo>
                <a:lnTo>
                  <a:pt x="532651" y="935665"/>
                </a:lnTo>
                <a:lnTo>
                  <a:pt x="240413" y="1119815"/>
                </a:lnTo>
                <a:lnTo>
                  <a:pt x="240413" y="935665"/>
                </a:lnTo>
                <a:lnTo>
                  <a:pt x="0" y="935665"/>
                </a:lnTo>
                <a:lnTo>
                  <a:pt x="0" y="58479"/>
                </a:lnTo>
                <a:cubicBezTo>
                  <a:pt x="0" y="26182"/>
                  <a:pt x="26182" y="0"/>
                  <a:pt x="58479" y="0"/>
                </a:cubicBez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287228" y="1918692"/>
            <a:ext cx="2109431" cy="1073582"/>
          </a:xfrm>
          <a:custGeom>
            <a:rect l="l" t="t" r="r" b="b"/>
            <a:pathLst>
              <a:path w="2200939" h="1119815">
                <a:moveTo>
                  <a:pt x="58479" y="0"/>
                </a:moveTo>
                <a:lnTo>
                  <a:pt x="2142460" y="0"/>
                </a:lnTo>
                <a:cubicBezTo>
                  <a:pt x="2174757" y="0"/>
                  <a:pt x="2200939" y="26182"/>
                  <a:pt x="2200939" y="58479"/>
                </a:cubicBezTo>
                <a:lnTo>
                  <a:pt x="2200939" y="935665"/>
                </a:lnTo>
                <a:lnTo>
                  <a:pt x="532651" y="935665"/>
                </a:lnTo>
                <a:lnTo>
                  <a:pt x="240413" y="1119815"/>
                </a:lnTo>
                <a:lnTo>
                  <a:pt x="240413" y="935665"/>
                </a:lnTo>
                <a:lnTo>
                  <a:pt x="0" y="935665"/>
                </a:lnTo>
                <a:lnTo>
                  <a:pt x="0" y="58479"/>
                </a:lnTo>
                <a:cubicBezTo>
                  <a:pt x="0" y="26182"/>
                  <a:pt x="26182" y="0"/>
                  <a:pt x="58479" y="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8772777" y="1918692"/>
            <a:ext cx="2109431" cy="1073582"/>
          </a:xfrm>
          <a:custGeom>
            <a:rect l="l" t="t" r="r" b="b"/>
            <a:pathLst>
              <a:path w="2200939" h="1119815">
                <a:moveTo>
                  <a:pt x="58479" y="0"/>
                </a:moveTo>
                <a:lnTo>
                  <a:pt x="2142460" y="0"/>
                </a:lnTo>
                <a:cubicBezTo>
                  <a:pt x="2174757" y="0"/>
                  <a:pt x="2200939" y="26182"/>
                  <a:pt x="2200939" y="58479"/>
                </a:cubicBezTo>
                <a:lnTo>
                  <a:pt x="2200939" y="935665"/>
                </a:lnTo>
                <a:lnTo>
                  <a:pt x="532651" y="935665"/>
                </a:lnTo>
                <a:lnTo>
                  <a:pt x="240413" y="1119815"/>
                </a:lnTo>
                <a:lnTo>
                  <a:pt x="240413" y="935665"/>
                </a:lnTo>
                <a:lnTo>
                  <a:pt x="0" y="935665"/>
                </a:lnTo>
                <a:lnTo>
                  <a:pt x="0" y="58479"/>
                </a:lnTo>
                <a:cubicBezTo>
                  <a:pt x="0" y="26182"/>
                  <a:pt x="26182" y="0"/>
                  <a:pt x="58479" y="0"/>
                </a:cubicBez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314687" y="2010008"/>
            <a:ext cx="2110874" cy="732795"/>
          </a:xfrm>
          <a:prstGeom prst="rect">
            <a:avLst/>
          </a:prstGeom>
          <a:noFill/>
        </p:spPr>
        <p:txBody>
          <a:bodyPr vert="horz" wrap="square" lIns="95250" tIns="47625" rIns="95250" bIns="476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375"/>
              </a:spcBef>
              <a:defRPr/>
            </a:pPr>
            <a:r>
              <a:rPr lang="en-US" sz="40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3801679" y="2039805"/>
            <a:ext cx="2110874" cy="732795"/>
          </a:xfrm>
          <a:prstGeom prst="rect">
            <a:avLst/>
          </a:prstGeom>
          <a:noFill/>
        </p:spPr>
        <p:txBody>
          <a:bodyPr vert="horz" wrap="square" lIns="95250" tIns="47625" rIns="95250" bIns="476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375"/>
              </a:spcBef>
              <a:defRPr/>
            </a:pPr>
            <a:r>
              <a:rPr lang="en-US" sz="40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6276655" y="2039805"/>
            <a:ext cx="2110874" cy="732795"/>
          </a:xfrm>
          <a:prstGeom prst="rect">
            <a:avLst/>
          </a:prstGeom>
          <a:noFill/>
        </p:spPr>
        <p:txBody>
          <a:bodyPr vert="horz" wrap="square" lIns="95250" tIns="47625" rIns="95250" bIns="476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375"/>
              </a:spcBef>
              <a:defRPr/>
            </a:pPr>
            <a:r>
              <a:rPr lang="en-US" sz="40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13" name="AutoShape 13"/>
          <p:cNvSpPr/>
          <p:nvPr/>
        </p:nvSpPr>
        <p:spPr>
          <a:xfrm>
            <a:off x="8772777" y="2039805"/>
            <a:ext cx="2110874" cy="732795"/>
          </a:xfrm>
          <a:prstGeom prst="rect">
            <a:avLst/>
          </a:prstGeom>
          <a:noFill/>
        </p:spPr>
        <p:txBody>
          <a:bodyPr vert="horz" wrap="square" lIns="95250" tIns="47625" rIns="95250" bIns="476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375"/>
              </a:spcBef>
              <a:defRPr/>
            </a:pPr>
            <a:r>
              <a:rPr lang="en-US" sz="40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  <a:endParaRPr lang="en-US" sz="1100"/>
          </a:p>
        </p:txBody>
      </p:sp>
      <p:sp>
        <p:nvSpPr>
          <p:cNvPr id="14" name="AutoShape 14"/>
          <p:cNvSpPr/>
          <p:nvPr/>
        </p:nvSpPr>
        <p:spPr>
          <a:xfrm>
            <a:off x="1396520" y="3463569"/>
            <a:ext cx="1950720" cy="1658112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如关系型数据库中的表格数据，具有固定的字段和类型。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1316129" y="3011285"/>
            <a:ext cx="2109431" cy="439617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结构化数据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3882070" y="3444558"/>
            <a:ext cx="1950720" cy="1658112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如文本、图像、音频和视频等，缺乏固定的数据结构和模式。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3801679" y="2992274"/>
            <a:ext cx="2110874" cy="439617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非结构化数据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6358113" y="3444558"/>
            <a:ext cx="1950720" cy="1658112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如XML、JSON等格式的数据，具有一定的结构但又不完全固定。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6287228" y="2992274"/>
            <a:ext cx="2109431" cy="439617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半结构化数据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8843662" y="3444558"/>
            <a:ext cx="1950720" cy="1658112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企业内部系统、社交媒体、物联网设备、公开数据集等。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8772777" y="2992274"/>
            <a:ext cx="2109431" cy="439617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数据来源</a:t>
            </a:r>
            <a:endParaRPr lang="en-US" sz="1100"/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数据类型及来源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710961" y="2341885"/>
            <a:ext cx="2777010" cy="508827"/>
          </a:xfrm>
          <a:prstGeom prst="parallelogram">
            <a:avLst>
              <a:gd name="adj" fmla="val 173829"/>
            </a:avLst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10962" y="3323311"/>
            <a:ext cx="2777011" cy="508365"/>
          </a:xfrm>
          <a:prstGeom prst="parallelogram">
            <a:avLst>
              <a:gd name="adj" fmla="val 175043"/>
            </a:avLst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710962" y="4305090"/>
            <a:ext cx="2777011" cy="512001"/>
          </a:xfrm>
          <a:prstGeom prst="parallelogram">
            <a:avLst>
              <a:gd name="adj" fmla="val 173641"/>
            </a:avLst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 flipH="1">
            <a:off x="4504183" y="1872458"/>
            <a:ext cx="2983790" cy="469888"/>
          </a:xfrm>
          <a:custGeom>
            <a:rect l="l" t="t" r="r" b="b"/>
            <a:pathLst>
              <a:path w="3663132" h="576871">
                <a:moveTo>
                  <a:pt x="3374697" y="0"/>
                </a:moveTo>
                <a:lnTo>
                  <a:pt x="584833" y="0"/>
                </a:lnTo>
                <a:lnTo>
                  <a:pt x="0" y="576871"/>
                </a:lnTo>
                <a:lnTo>
                  <a:pt x="3374697" y="576871"/>
                </a:lnTo>
                <a:lnTo>
                  <a:pt x="3663132" y="28843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4710962" y="2854349"/>
            <a:ext cx="2777011" cy="468963"/>
          </a:xfrm>
          <a:custGeom>
            <a:rect l="l" t="t" r="r" b="b"/>
            <a:pathLst>
              <a:path w="3409274" h="575735">
                <a:moveTo>
                  <a:pt x="0" y="0"/>
                </a:moveTo>
                <a:lnTo>
                  <a:pt x="2825593" y="0"/>
                </a:lnTo>
                <a:lnTo>
                  <a:pt x="3409274" y="575735"/>
                </a:lnTo>
                <a:lnTo>
                  <a:pt x="583682" y="575735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4710962" y="3835313"/>
            <a:ext cx="2777011" cy="468963"/>
          </a:xfrm>
          <a:custGeom>
            <a:rect l="l" t="t" r="r" b="b"/>
            <a:pathLst>
              <a:path w="3409274" h="575735">
                <a:moveTo>
                  <a:pt x="0" y="0"/>
                </a:moveTo>
                <a:lnTo>
                  <a:pt x="2825593" y="0"/>
                </a:lnTo>
                <a:lnTo>
                  <a:pt x="3409274" y="575735"/>
                </a:lnTo>
                <a:lnTo>
                  <a:pt x="583682" y="575735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4710962" y="4816276"/>
            <a:ext cx="2777011" cy="468963"/>
          </a:xfrm>
          <a:custGeom>
            <a:rect l="l" t="t" r="r" b="b"/>
            <a:pathLst>
              <a:path w="3409274" h="575735">
                <a:moveTo>
                  <a:pt x="0" y="0"/>
                </a:moveTo>
                <a:lnTo>
                  <a:pt x="2825593" y="0"/>
                </a:lnTo>
                <a:lnTo>
                  <a:pt x="3409274" y="575735"/>
                </a:lnTo>
                <a:lnTo>
                  <a:pt x="583682" y="575735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411224" y="4511544"/>
            <a:ext cx="2926080" cy="1584960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运用回归分析、分类分析、聚类分析等方法挖掘数据中的有用信息。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1411224" y="2644137"/>
            <a:ext cx="2926080" cy="1584960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对数据进行规范化、标准化或离散化等处理，以适应后续分析需求。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7965938" y="1476145"/>
            <a:ext cx="2926080" cy="1584960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去除重复、无效和异常数据，确保数据质量。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8078669" y="3640986"/>
            <a:ext cx="2926080" cy="1584960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通过统计描述、可视化等手段初步了解数据分布和特征。</a:t>
            </a:r>
            <a:endParaRPr lang="en-US" sz="1100"/>
          </a:p>
        </p:txBody>
      </p:sp>
      <p:sp>
        <p:nvSpPr>
          <p:cNvPr id="13" name="AutoShape 13"/>
          <p:cNvSpPr/>
          <p:nvPr/>
        </p:nvSpPr>
        <p:spPr>
          <a:xfrm>
            <a:off x="5078274" y="2850712"/>
            <a:ext cx="2048256" cy="438912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数据转换</a:t>
            </a:r>
            <a:endParaRPr lang="en-US" sz="1100"/>
          </a:p>
        </p:txBody>
      </p:sp>
      <p:sp>
        <p:nvSpPr>
          <p:cNvPr id="14" name="AutoShape 14"/>
          <p:cNvSpPr/>
          <p:nvPr/>
        </p:nvSpPr>
        <p:spPr>
          <a:xfrm>
            <a:off x="4799914" y="1872460"/>
            <a:ext cx="2253828" cy="438912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数据清洗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5070960" y="3831676"/>
            <a:ext cx="2050081" cy="439617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数据探索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5070960" y="4817092"/>
            <a:ext cx="2050081" cy="439617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数据分析</a:t>
            </a:r>
            <a:endParaRPr lang="en-US" sz="1100"/>
          </a:p>
        </p:txBody>
      </p: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数据处理与分析方法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4648" b="14648"/>
          <a:stretch>
            <a:fillRect/>
          </a:stretch>
        </p:blipFill>
        <p:spPr>
          <a:xfrm>
            <a:off x="3352886" y="2055085"/>
            <a:ext cx="2476500" cy="2476500"/>
          </a:xfrm>
          <a:prstGeom prst="ellipse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374798" y="2055085"/>
            <a:ext cx="2476500" cy="2476500"/>
          </a:xfrm>
          <a:prstGeom prst="ellipse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3352886" y="2107432"/>
            <a:ext cx="665795" cy="665791"/>
            <a:chOff x="3352886" y="2107432"/>
            <a:chExt cx="665795" cy="665791"/>
          </a:xfrm>
        </p:grpSpPr>
        <p:sp>
          <p:nvSpPr>
            <p:cNvPr id="5" name="AutoShape 5"/>
            <p:cNvSpPr/>
            <p:nvPr/>
          </p:nvSpPr>
          <p:spPr>
            <a:xfrm>
              <a:off x="3352886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3532726" y="2292906"/>
              <a:ext cx="306115" cy="294843"/>
            </a:xfrm>
            <a:custGeom>
              <a:rect l="l" t="t" r="r" b="b"/>
              <a:pathLst>
                <a:path w="6825" h="6825">
                  <a:moveTo>
                    <a:pt x="1263" y="5234"/>
                  </a:moveTo>
                  <a:cubicBezTo>
                    <a:pt x="1316" y="5493"/>
                    <a:pt x="1546" y="5689"/>
                    <a:pt x="1820" y="5689"/>
                  </a:cubicBezTo>
                  <a:cubicBezTo>
                    <a:pt x="2114" y="5689"/>
                    <a:pt x="2354" y="5464"/>
                    <a:pt x="2383" y="5178"/>
                  </a:cubicBezTo>
                  <a:lnTo>
                    <a:pt x="3568" y="4191"/>
                  </a:lnTo>
                  <a:cubicBezTo>
                    <a:pt x="3652" y="4401"/>
                    <a:pt x="3856" y="4551"/>
                    <a:pt x="4096" y="4551"/>
                  </a:cubicBezTo>
                  <a:cubicBezTo>
                    <a:pt x="4348" y="4551"/>
                    <a:pt x="4560" y="4385"/>
                    <a:pt x="4635" y="4157"/>
                  </a:cubicBezTo>
                  <a:lnTo>
                    <a:pt x="5696" y="4736"/>
                  </a:lnTo>
                  <a:cubicBezTo>
                    <a:pt x="5732" y="5016"/>
                    <a:pt x="5969" y="5234"/>
                    <a:pt x="6258" y="5234"/>
                  </a:cubicBezTo>
                  <a:cubicBezTo>
                    <a:pt x="6571" y="5234"/>
                    <a:pt x="6827" y="4979"/>
                    <a:pt x="6827" y="4665"/>
                  </a:cubicBezTo>
                  <a:cubicBezTo>
                    <a:pt x="6827" y="4351"/>
                    <a:pt x="6571" y="4096"/>
                    <a:pt x="6258" y="4096"/>
                  </a:cubicBezTo>
                  <a:cubicBezTo>
                    <a:pt x="6006" y="4096"/>
                    <a:pt x="5794" y="4262"/>
                    <a:pt x="5719" y="4490"/>
                  </a:cubicBezTo>
                  <a:lnTo>
                    <a:pt x="4658" y="3911"/>
                  </a:lnTo>
                  <a:cubicBezTo>
                    <a:pt x="4622" y="3631"/>
                    <a:pt x="4385" y="3413"/>
                    <a:pt x="4096" y="3413"/>
                  </a:cubicBezTo>
                  <a:cubicBezTo>
                    <a:pt x="3802" y="3413"/>
                    <a:pt x="3563" y="3638"/>
                    <a:pt x="3533" y="3924"/>
                  </a:cubicBezTo>
                  <a:lnTo>
                    <a:pt x="2348" y="4911"/>
                  </a:lnTo>
                  <a:cubicBezTo>
                    <a:pt x="2265" y="4701"/>
                    <a:pt x="2060" y="4551"/>
                    <a:pt x="1820" y="4551"/>
                  </a:cubicBezTo>
                  <a:cubicBezTo>
                    <a:pt x="1546" y="4551"/>
                    <a:pt x="1316" y="4747"/>
                    <a:pt x="1263" y="5006"/>
                  </a:cubicBezTo>
                  <a:lnTo>
                    <a:pt x="455" y="5006"/>
                  </a:lnTo>
                  <a:lnTo>
                    <a:pt x="455" y="4551"/>
                  </a:lnTo>
                  <a:lnTo>
                    <a:pt x="569" y="4551"/>
                  </a:lnTo>
                  <a:cubicBezTo>
                    <a:pt x="632" y="4551"/>
                    <a:pt x="683" y="4500"/>
                    <a:pt x="683" y="4437"/>
                  </a:cubicBezTo>
                  <a:cubicBezTo>
                    <a:pt x="683" y="4374"/>
                    <a:pt x="632" y="4324"/>
                    <a:pt x="569" y="4324"/>
                  </a:cubicBezTo>
                  <a:lnTo>
                    <a:pt x="455" y="4324"/>
                  </a:lnTo>
                  <a:lnTo>
                    <a:pt x="455" y="3982"/>
                  </a:lnTo>
                  <a:lnTo>
                    <a:pt x="569" y="3982"/>
                  </a:lnTo>
                  <a:cubicBezTo>
                    <a:pt x="632" y="3982"/>
                    <a:pt x="683" y="3931"/>
                    <a:pt x="683" y="3868"/>
                  </a:cubicBezTo>
                  <a:cubicBezTo>
                    <a:pt x="683" y="3806"/>
                    <a:pt x="632" y="3755"/>
                    <a:pt x="569" y="3755"/>
                  </a:cubicBezTo>
                  <a:lnTo>
                    <a:pt x="480" y="3755"/>
                  </a:lnTo>
                  <a:lnTo>
                    <a:pt x="1407" y="2416"/>
                  </a:lnTo>
                  <a:cubicBezTo>
                    <a:pt x="1494" y="2470"/>
                    <a:pt x="1596" y="2503"/>
                    <a:pt x="1707" y="2503"/>
                  </a:cubicBezTo>
                  <a:cubicBezTo>
                    <a:pt x="1888" y="2503"/>
                    <a:pt x="2048" y="2416"/>
                    <a:pt x="2152" y="2284"/>
                  </a:cubicBezTo>
                  <a:lnTo>
                    <a:pt x="2752" y="2584"/>
                  </a:lnTo>
                  <a:cubicBezTo>
                    <a:pt x="2740" y="2631"/>
                    <a:pt x="2731" y="2680"/>
                    <a:pt x="2731" y="2731"/>
                  </a:cubicBezTo>
                  <a:cubicBezTo>
                    <a:pt x="2731" y="3044"/>
                    <a:pt x="2986" y="3300"/>
                    <a:pt x="3300" y="3300"/>
                  </a:cubicBezTo>
                  <a:cubicBezTo>
                    <a:pt x="3613" y="3300"/>
                    <a:pt x="3868" y="3044"/>
                    <a:pt x="3868" y="2731"/>
                  </a:cubicBezTo>
                  <a:cubicBezTo>
                    <a:pt x="3868" y="2608"/>
                    <a:pt x="3829" y="2496"/>
                    <a:pt x="3763" y="2403"/>
                  </a:cubicBezTo>
                  <a:lnTo>
                    <a:pt x="4488" y="1055"/>
                  </a:lnTo>
                  <a:cubicBezTo>
                    <a:pt x="4574" y="1107"/>
                    <a:pt x="4672" y="1138"/>
                    <a:pt x="4779" y="1138"/>
                  </a:cubicBezTo>
                  <a:cubicBezTo>
                    <a:pt x="4891" y="1138"/>
                    <a:pt x="4995" y="1104"/>
                    <a:pt x="5083" y="1048"/>
                  </a:cubicBezTo>
                  <a:lnTo>
                    <a:pt x="5827" y="2004"/>
                  </a:lnTo>
                  <a:cubicBezTo>
                    <a:pt x="5829" y="2007"/>
                    <a:pt x="5833" y="2009"/>
                    <a:pt x="5836" y="2011"/>
                  </a:cubicBezTo>
                  <a:cubicBezTo>
                    <a:pt x="5745" y="2112"/>
                    <a:pt x="5689" y="2244"/>
                    <a:pt x="5689" y="2389"/>
                  </a:cubicBezTo>
                  <a:cubicBezTo>
                    <a:pt x="5689" y="2703"/>
                    <a:pt x="5944" y="2958"/>
                    <a:pt x="6258" y="2958"/>
                  </a:cubicBezTo>
                  <a:cubicBezTo>
                    <a:pt x="6571" y="2958"/>
                    <a:pt x="6827" y="2703"/>
                    <a:pt x="6827" y="2389"/>
                  </a:cubicBezTo>
                  <a:cubicBezTo>
                    <a:pt x="6827" y="2076"/>
                    <a:pt x="6571" y="1820"/>
                    <a:pt x="6258" y="1820"/>
                  </a:cubicBezTo>
                  <a:cubicBezTo>
                    <a:pt x="6170" y="1820"/>
                    <a:pt x="6087" y="1842"/>
                    <a:pt x="6013" y="1878"/>
                  </a:cubicBezTo>
                  <a:cubicBezTo>
                    <a:pt x="6010" y="1874"/>
                    <a:pt x="6010" y="1869"/>
                    <a:pt x="6006" y="1864"/>
                  </a:cubicBezTo>
                  <a:lnTo>
                    <a:pt x="5248" y="890"/>
                  </a:lnTo>
                  <a:cubicBezTo>
                    <a:pt x="5311" y="798"/>
                    <a:pt x="5348" y="688"/>
                    <a:pt x="5348" y="569"/>
                  </a:cubicBezTo>
                  <a:cubicBezTo>
                    <a:pt x="5348" y="255"/>
                    <a:pt x="5092" y="0"/>
                    <a:pt x="4779" y="0"/>
                  </a:cubicBezTo>
                  <a:cubicBezTo>
                    <a:pt x="4465" y="0"/>
                    <a:pt x="4210" y="255"/>
                    <a:pt x="4210" y="569"/>
                  </a:cubicBezTo>
                  <a:cubicBezTo>
                    <a:pt x="4210" y="691"/>
                    <a:pt x="4249" y="804"/>
                    <a:pt x="4315" y="897"/>
                  </a:cubicBezTo>
                  <a:lnTo>
                    <a:pt x="3590" y="2244"/>
                  </a:lnTo>
                  <a:cubicBezTo>
                    <a:pt x="3505" y="2193"/>
                    <a:pt x="3406" y="2162"/>
                    <a:pt x="3300" y="2162"/>
                  </a:cubicBezTo>
                  <a:cubicBezTo>
                    <a:pt x="3118" y="2162"/>
                    <a:pt x="2959" y="2248"/>
                    <a:pt x="2854" y="2381"/>
                  </a:cubicBezTo>
                  <a:lnTo>
                    <a:pt x="2254" y="2081"/>
                  </a:lnTo>
                  <a:cubicBezTo>
                    <a:pt x="2267" y="2034"/>
                    <a:pt x="2276" y="1985"/>
                    <a:pt x="2276" y="1934"/>
                  </a:cubicBezTo>
                  <a:cubicBezTo>
                    <a:pt x="2276" y="1621"/>
                    <a:pt x="2020" y="1365"/>
                    <a:pt x="1707" y="1365"/>
                  </a:cubicBezTo>
                  <a:cubicBezTo>
                    <a:pt x="1393" y="1365"/>
                    <a:pt x="1138" y="1621"/>
                    <a:pt x="1138" y="1934"/>
                  </a:cubicBezTo>
                  <a:cubicBezTo>
                    <a:pt x="1138" y="2054"/>
                    <a:pt x="1176" y="2166"/>
                    <a:pt x="1239" y="2257"/>
                  </a:cubicBezTo>
                  <a:lnTo>
                    <a:pt x="593" y="3191"/>
                  </a:lnTo>
                  <a:cubicBezTo>
                    <a:pt x="585" y="3189"/>
                    <a:pt x="578" y="3186"/>
                    <a:pt x="569" y="3186"/>
                  </a:cubicBezTo>
                  <a:lnTo>
                    <a:pt x="455" y="3186"/>
                  </a:lnTo>
                  <a:lnTo>
                    <a:pt x="455" y="2844"/>
                  </a:lnTo>
                  <a:lnTo>
                    <a:pt x="569" y="2844"/>
                  </a:lnTo>
                  <a:cubicBezTo>
                    <a:pt x="632" y="2844"/>
                    <a:pt x="683" y="2794"/>
                    <a:pt x="683" y="2731"/>
                  </a:cubicBezTo>
                  <a:cubicBezTo>
                    <a:pt x="683" y="2668"/>
                    <a:pt x="632" y="2617"/>
                    <a:pt x="569" y="2617"/>
                  </a:cubicBezTo>
                  <a:lnTo>
                    <a:pt x="455" y="2617"/>
                  </a:lnTo>
                  <a:lnTo>
                    <a:pt x="455" y="2276"/>
                  </a:lnTo>
                  <a:lnTo>
                    <a:pt x="569" y="2276"/>
                  </a:lnTo>
                  <a:cubicBezTo>
                    <a:pt x="632" y="2276"/>
                    <a:pt x="683" y="2225"/>
                    <a:pt x="683" y="2162"/>
                  </a:cubicBezTo>
                  <a:cubicBezTo>
                    <a:pt x="683" y="2099"/>
                    <a:pt x="632" y="2048"/>
                    <a:pt x="569" y="2048"/>
                  </a:cubicBezTo>
                  <a:lnTo>
                    <a:pt x="455" y="2048"/>
                  </a:lnTo>
                  <a:lnTo>
                    <a:pt x="455" y="1707"/>
                  </a:lnTo>
                  <a:lnTo>
                    <a:pt x="569" y="1707"/>
                  </a:lnTo>
                  <a:cubicBezTo>
                    <a:pt x="632" y="1707"/>
                    <a:pt x="683" y="1656"/>
                    <a:pt x="683" y="1593"/>
                  </a:cubicBezTo>
                  <a:cubicBezTo>
                    <a:pt x="683" y="1530"/>
                    <a:pt x="632" y="1479"/>
                    <a:pt x="569" y="1479"/>
                  </a:cubicBezTo>
                  <a:lnTo>
                    <a:pt x="455" y="1479"/>
                  </a:lnTo>
                  <a:lnTo>
                    <a:pt x="455" y="1138"/>
                  </a:lnTo>
                  <a:lnTo>
                    <a:pt x="569" y="1138"/>
                  </a:lnTo>
                  <a:cubicBezTo>
                    <a:pt x="632" y="1138"/>
                    <a:pt x="683" y="1087"/>
                    <a:pt x="683" y="1024"/>
                  </a:cubicBezTo>
                  <a:cubicBezTo>
                    <a:pt x="683" y="961"/>
                    <a:pt x="632" y="910"/>
                    <a:pt x="569" y="910"/>
                  </a:cubicBezTo>
                  <a:lnTo>
                    <a:pt x="455" y="910"/>
                  </a:lnTo>
                  <a:lnTo>
                    <a:pt x="455" y="569"/>
                  </a:lnTo>
                  <a:lnTo>
                    <a:pt x="569" y="569"/>
                  </a:lnTo>
                  <a:cubicBezTo>
                    <a:pt x="632" y="569"/>
                    <a:pt x="683" y="518"/>
                    <a:pt x="683" y="455"/>
                  </a:cubicBezTo>
                  <a:cubicBezTo>
                    <a:pt x="683" y="392"/>
                    <a:pt x="632" y="341"/>
                    <a:pt x="569" y="341"/>
                  </a:cubicBezTo>
                  <a:lnTo>
                    <a:pt x="455" y="341"/>
                  </a:lnTo>
                  <a:lnTo>
                    <a:pt x="455" y="114"/>
                  </a:lnTo>
                  <a:cubicBezTo>
                    <a:pt x="455" y="51"/>
                    <a:pt x="404" y="0"/>
                    <a:pt x="341" y="0"/>
                  </a:cubicBezTo>
                  <a:cubicBezTo>
                    <a:pt x="278" y="0"/>
                    <a:pt x="228" y="51"/>
                    <a:pt x="228" y="114"/>
                  </a:cubicBezTo>
                  <a:lnTo>
                    <a:pt x="228" y="341"/>
                  </a:lnTo>
                  <a:lnTo>
                    <a:pt x="114" y="341"/>
                  </a:lnTo>
                  <a:cubicBezTo>
                    <a:pt x="51" y="341"/>
                    <a:pt x="0" y="392"/>
                    <a:pt x="0" y="455"/>
                  </a:cubicBezTo>
                  <a:cubicBezTo>
                    <a:pt x="0" y="518"/>
                    <a:pt x="51" y="569"/>
                    <a:pt x="114" y="569"/>
                  </a:cubicBezTo>
                  <a:lnTo>
                    <a:pt x="228" y="569"/>
                  </a:lnTo>
                  <a:lnTo>
                    <a:pt x="228" y="910"/>
                  </a:lnTo>
                  <a:lnTo>
                    <a:pt x="114" y="910"/>
                  </a:lnTo>
                  <a:cubicBezTo>
                    <a:pt x="51" y="910"/>
                    <a:pt x="0" y="961"/>
                    <a:pt x="0" y="1024"/>
                  </a:cubicBezTo>
                  <a:cubicBezTo>
                    <a:pt x="0" y="1087"/>
                    <a:pt x="51" y="1138"/>
                    <a:pt x="114" y="1138"/>
                  </a:cubicBezTo>
                  <a:lnTo>
                    <a:pt x="228" y="1138"/>
                  </a:lnTo>
                  <a:lnTo>
                    <a:pt x="228" y="1479"/>
                  </a:lnTo>
                  <a:lnTo>
                    <a:pt x="114" y="1479"/>
                  </a:lnTo>
                  <a:cubicBezTo>
                    <a:pt x="51" y="1479"/>
                    <a:pt x="0" y="1530"/>
                    <a:pt x="0" y="1593"/>
                  </a:cubicBezTo>
                  <a:cubicBezTo>
                    <a:pt x="0" y="1656"/>
                    <a:pt x="51" y="1707"/>
                    <a:pt x="114" y="1707"/>
                  </a:cubicBezTo>
                  <a:lnTo>
                    <a:pt x="228" y="1707"/>
                  </a:lnTo>
                  <a:lnTo>
                    <a:pt x="228" y="2048"/>
                  </a:lnTo>
                  <a:lnTo>
                    <a:pt x="114" y="2048"/>
                  </a:lnTo>
                  <a:cubicBezTo>
                    <a:pt x="51" y="2048"/>
                    <a:pt x="0" y="2099"/>
                    <a:pt x="0" y="2162"/>
                  </a:cubicBezTo>
                  <a:cubicBezTo>
                    <a:pt x="0" y="2225"/>
                    <a:pt x="51" y="2276"/>
                    <a:pt x="114" y="2276"/>
                  </a:cubicBezTo>
                  <a:lnTo>
                    <a:pt x="228" y="2276"/>
                  </a:lnTo>
                  <a:lnTo>
                    <a:pt x="228" y="2617"/>
                  </a:lnTo>
                  <a:lnTo>
                    <a:pt x="114" y="2617"/>
                  </a:lnTo>
                  <a:cubicBezTo>
                    <a:pt x="51" y="2617"/>
                    <a:pt x="0" y="2668"/>
                    <a:pt x="0" y="2731"/>
                  </a:cubicBezTo>
                  <a:cubicBezTo>
                    <a:pt x="0" y="2794"/>
                    <a:pt x="51" y="2844"/>
                    <a:pt x="114" y="2844"/>
                  </a:cubicBezTo>
                  <a:lnTo>
                    <a:pt x="228" y="2844"/>
                  </a:lnTo>
                  <a:lnTo>
                    <a:pt x="228" y="3186"/>
                  </a:lnTo>
                  <a:lnTo>
                    <a:pt x="114" y="3186"/>
                  </a:lnTo>
                  <a:cubicBezTo>
                    <a:pt x="51" y="3186"/>
                    <a:pt x="0" y="3237"/>
                    <a:pt x="0" y="3300"/>
                  </a:cubicBezTo>
                  <a:cubicBezTo>
                    <a:pt x="0" y="3362"/>
                    <a:pt x="51" y="3413"/>
                    <a:pt x="114" y="3413"/>
                  </a:cubicBezTo>
                  <a:lnTo>
                    <a:pt x="228" y="3413"/>
                  </a:lnTo>
                  <a:lnTo>
                    <a:pt x="228" y="3755"/>
                  </a:lnTo>
                  <a:lnTo>
                    <a:pt x="114" y="3755"/>
                  </a:lnTo>
                  <a:cubicBezTo>
                    <a:pt x="51" y="3755"/>
                    <a:pt x="0" y="3806"/>
                    <a:pt x="0" y="3868"/>
                  </a:cubicBezTo>
                  <a:cubicBezTo>
                    <a:pt x="0" y="3931"/>
                    <a:pt x="51" y="3982"/>
                    <a:pt x="114" y="3982"/>
                  </a:cubicBezTo>
                  <a:lnTo>
                    <a:pt x="228" y="3982"/>
                  </a:lnTo>
                  <a:lnTo>
                    <a:pt x="228" y="4324"/>
                  </a:lnTo>
                  <a:lnTo>
                    <a:pt x="114" y="4324"/>
                  </a:lnTo>
                  <a:cubicBezTo>
                    <a:pt x="51" y="4324"/>
                    <a:pt x="0" y="4374"/>
                    <a:pt x="0" y="4437"/>
                  </a:cubicBezTo>
                  <a:cubicBezTo>
                    <a:pt x="0" y="4500"/>
                    <a:pt x="51" y="4551"/>
                    <a:pt x="114" y="4551"/>
                  </a:cubicBezTo>
                  <a:lnTo>
                    <a:pt x="228" y="4551"/>
                  </a:lnTo>
                  <a:lnTo>
                    <a:pt x="228" y="4892"/>
                  </a:lnTo>
                  <a:lnTo>
                    <a:pt x="114" y="4892"/>
                  </a:lnTo>
                  <a:cubicBezTo>
                    <a:pt x="51" y="4892"/>
                    <a:pt x="0" y="4943"/>
                    <a:pt x="0" y="5006"/>
                  </a:cubicBezTo>
                  <a:cubicBezTo>
                    <a:pt x="0" y="5069"/>
                    <a:pt x="51" y="5120"/>
                    <a:pt x="114" y="5120"/>
                  </a:cubicBezTo>
                  <a:lnTo>
                    <a:pt x="228" y="5120"/>
                  </a:lnTo>
                  <a:lnTo>
                    <a:pt x="228" y="5461"/>
                  </a:lnTo>
                  <a:lnTo>
                    <a:pt x="114" y="5461"/>
                  </a:lnTo>
                  <a:cubicBezTo>
                    <a:pt x="51" y="5461"/>
                    <a:pt x="0" y="5512"/>
                    <a:pt x="0" y="5575"/>
                  </a:cubicBezTo>
                  <a:cubicBezTo>
                    <a:pt x="0" y="5638"/>
                    <a:pt x="51" y="5689"/>
                    <a:pt x="114" y="5689"/>
                  </a:cubicBezTo>
                  <a:lnTo>
                    <a:pt x="228" y="5689"/>
                  </a:lnTo>
                  <a:lnTo>
                    <a:pt x="228" y="6030"/>
                  </a:lnTo>
                  <a:lnTo>
                    <a:pt x="114" y="6030"/>
                  </a:lnTo>
                  <a:cubicBezTo>
                    <a:pt x="51" y="6030"/>
                    <a:pt x="0" y="6081"/>
                    <a:pt x="0" y="6144"/>
                  </a:cubicBezTo>
                  <a:cubicBezTo>
                    <a:pt x="0" y="6207"/>
                    <a:pt x="51" y="6258"/>
                    <a:pt x="114" y="6258"/>
                  </a:cubicBezTo>
                  <a:lnTo>
                    <a:pt x="228" y="6258"/>
                  </a:lnTo>
                  <a:lnTo>
                    <a:pt x="228" y="6485"/>
                  </a:lnTo>
                  <a:cubicBezTo>
                    <a:pt x="228" y="6548"/>
                    <a:pt x="278" y="6599"/>
                    <a:pt x="341" y="6599"/>
                  </a:cubicBezTo>
                  <a:lnTo>
                    <a:pt x="683" y="6599"/>
                  </a:lnTo>
                  <a:lnTo>
                    <a:pt x="683" y="6713"/>
                  </a:lnTo>
                  <a:cubicBezTo>
                    <a:pt x="683" y="6776"/>
                    <a:pt x="734" y="6827"/>
                    <a:pt x="796" y="6827"/>
                  </a:cubicBezTo>
                  <a:cubicBezTo>
                    <a:pt x="859" y="6827"/>
                    <a:pt x="910" y="6776"/>
                    <a:pt x="910" y="6713"/>
                  </a:cubicBezTo>
                  <a:lnTo>
                    <a:pt x="910" y="6599"/>
                  </a:lnTo>
                  <a:lnTo>
                    <a:pt x="1252" y="6599"/>
                  </a:lnTo>
                  <a:lnTo>
                    <a:pt x="1252" y="6713"/>
                  </a:lnTo>
                  <a:cubicBezTo>
                    <a:pt x="1252" y="6776"/>
                    <a:pt x="1302" y="6827"/>
                    <a:pt x="1365" y="6827"/>
                  </a:cubicBezTo>
                  <a:cubicBezTo>
                    <a:pt x="1428" y="6827"/>
                    <a:pt x="1479" y="6776"/>
                    <a:pt x="1479" y="6713"/>
                  </a:cubicBezTo>
                  <a:lnTo>
                    <a:pt x="1479" y="6599"/>
                  </a:lnTo>
                  <a:lnTo>
                    <a:pt x="1820" y="6599"/>
                  </a:lnTo>
                  <a:lnTo>
                    <a:pt x="1820" y="6713"/>
                  </a:lnTo>
                  <a:cubicBezTo>
                    <a:pt x="1820" y="6776"/>
                    <a:pt x="1871" y="6827"/>
                    <a:pt x="1934" y="6827"/>
                  </a:cubicBezTo>
                  <a:cubicBezTo>
                    <a:pt x="1997" y="6827"/>
                    <a:pt x="2048" y="6776"/>
                    <a:pt x="2048" y="6713"/>
                  </a:cubicBezTo>
                  <a:lnTo>
                    <a:pt x="2048" y="6599"/>
                  </a:lnTo>
                  <a:lnTo>
                    <a:pt x="2389" y="6599"/>
                  </a:lnTo>
                  <a:lnTo>
                    <a:pt x="2389" y="6713"/>
                  </a:lnTo>
                  <a:cubicBezTo>
                    <a:pt x="2389" y="6776"/>
                    <a:pt x="2440" y="6827"/>
                    <a:pt x="2503" y="6827"/>
                  </a:cubicBezTo>
                  <a:cubicBezTo>
                    <a:pt x="2566" y="6827"/>
                    <a:pt x="2617" y="6776"/>
                    <a:pt x="2617" y="6713"/>
                  </a:cubicBezTo>
                  <a:lnTo>
                    <a:pt x="2617" y="6599"/>
                  </a:lnTo>
                  <a:lnTo>
                    <a:pt x="2958" y="6599"/>
                  </a:lnTo>
                  <a:lnTo>
                    <a:pt x="2958" y="6713"/>
                  </a:lnTo>
                  <a:cubicBezTo>
                    <a:pt x="2958" y="6776"/>
                    <a:pt x="3009" y="6827"/>
                    <a:pt x="3072" y="6827"/>
                  </a:cubicBezTo>
                  <a:cubicBezTo>
                    <a:pt x="3135" y="6827"/>
                    <a:pt x="3186" y="6776"/>
                    <a:pt x="3186" y="6713"/>
                  </a:cubicBezTo>
                  <a:lnTo>
                    <a:pt x="3186" y="6599"/>
                  </a:lnTo>
                  <a:lnTo>
                    <a:pt x="3527" y="6599"/>
                  </a:lnTo>
                  <a:lnTo>
                    <a:pt x="3527" y="6713"/>
                  </a:lnTo>
                  <a:cubicBezTo>
                    <a:pt x="3527" y="6776"/>
                    <a:pt x="3578" y="6827"/>
                    <a:pt x="3641" y="6827"/>
                  </a:cubicBezTo>
                  <a:cubicBezTo>
                    <a:pt x="3704" y="6827"/>
                    <a:pt x="3755" y="6776"/>
                    <a:pt x="3755" y="6713"/>
                  </a:cubicBezTo>
                  <a:lnTo>
                    <a:pt x="3755" y="6599"/>
                  </a:lnTo>
                  <a:lnTo>
                    <a:pt x="4096" y="6599"/>
                  </a:lnTo>
                  <a:lnTo>
                    <a:pt x="4096" y="6713"/>
                  </a:lnTo>
                  <a:cubicBezTo>
                    <a:pt x="4096" y="6776"/>
                    <a:pt x="4147" y="6827"/>
                    <a:pt x="4210" y="6827"/>
                  </a:cubicBezTo>
                  <a:cubicBezTo>
                    <a:pt x="4273" y="6827"/>
                    <a:pt x="4323" y="6776"/>
                    <a:pt x="4323" y="6713"/>
                  </a:cubicBezTo>
                  <a:lnTo>
                    <a:pt x="4323" y="6599"/>
                  </a:lnTo>
                  <a:lnTo>
                    <a:pt x="4665" y="6599"/>
                  </a:lnTo>
                  <a:lnTo>
                    <a:pt x="4665" y="6713"/>
                  </a:lnTo>
                  <a:cubicBezTo>
                    <a:pt x="4665" y="6776"/>
                    <a:pt x="4716" y="6827"/>
                    <a:pt x="4779" y="6827"/>
                  </a:cubicBezTo>
                  <a:cubicBezTo>
                    <a:pt x="4842" y="6827"/>
                    <a:pt x="4892" y="6776"/>
                    <a:pt x="4892" y="6713"/>
                  </a:cubicBezTo>
                  <a:lnTo>
                    <a:pt x="4892" y="6599"/>
                  </a:lnTo>
                  <a:lnTo>
                    <a:pt x="5234" y="6599"/>
                  </a:lnTo>
                  <a:lnTo>
                    <a:pt x="5234" y="6713"/>
                  </a:lnTo>
                  <a:cubicBezTo>
                    <a:pt x="5234" y="6776"/>
                    <a:pt x="5285" y="6827"/>
                    <a:pt x="5347" y="6827"/>
                  </a:cubicBezTo>
                  <a:cubicBezTo>
                    <a:pt x="5410" y="6827"/>
                    <a:pt x="5461" y="6776"/>
                    <a:pt x="5461" y="6713"/>
                  </a:cubicBezTo>
                  <a:lnTo>
                    <a:pt x="5461" y="6599"/>
                  </a:lnTo>
                  <a:lnTo>
                    <a:pt x="5803" y="6599"/>
                  </a:lnTo>
                  <a:lnTo>
                    <a:pt x="5803" y="6713"/>
                  </a:lnTo>
                  <a:cubicBezTo>
                    <a:pt x="5803" y="6776"/>
                    <a:pt x="5853" y="6827"/>
                    <a:pt x="5916" y="6827"/>
                  </a:cubicBezTo>
                  <a:cubicBezTo>
                    <a:pt x="5979" y="6827"/>
                    <a:pt x="6030" y="6776"/>
                    <a:pt x="6030" y="6713"/>
                  </a:cubicBezTo>
                  <a:lnTo>
                    <a:pt x="6030" y="6599"/>
                  </a:lnTo>
                  <a:lnTo>
                    <a:pt x="6371" y="6599"/>
                  </a:lnTo>
                  <a:lnTo>
                    <a:pt x="6371" y="6713"/>
                  </a:lnTo>
                  <a:cubicBezTo>
                    <a:pt x="6371" y="6776"/>
                    <a:pt x="6422" y="6827"/>
                    <a:pt x="6485" y="6827"/>
                  </a:cubicBezTo>
                  <a:cubicBezTo>
                    <a:pt x="6548" y="6827"/>
                    <a:pt x="6599" y="6776"/>
                    <a:pt x="6599" y="6713"/>
                  </a:cubicBezTo>
                  <a:lnTo>
                    <a:pt x="6599" y="6599"/>
                  </a:lnTo>
                  <a:lnTo>
                    <a:pt x="6713" y="6599"/>
                  </a:lnTo>
                  <a:cubicBezTo>
                    <a:pt x="6776" y="6599"/>
                    <a:pt x="6827" y="6548"/>
                    <a:pt x="6827" y="6485"/>
                  </a:cubicBezTo>
                  <a:cubicBezTo>
                    <a:pt x="6827" y="6422"/>
                    <a:pt x="6776" y="6372"/>
                    <a:pt x="6713" y="6372"/>
                  </a:cubicBezTo>
                  <a:lnTo>
                    <a:pt x="6599" y="6372"/>
                  </a:lnTo>
                  <a:lnTo>
                    <a:pt x="6599" y="6258"/>
                  </a:lnTo>
                  <a:cubicBezTo>
                    <a:pt x="6599" y="6195"/>
                    <a:pt x="6548" y="6144"/>
                    <a:pt x="6485" y="6144"/>
                  </a:cubicBezTo>
                  <a:cubicBezTo>
                    <a:pt x="6422" y="6144"/>
                    <a:pt x="6371" y="6195"/>
                    <a:pt x="6371" y="6258"/>
                  </a:cubicBezTo>
                  <a:lnTo>
                    <a:pt x="6371" y="6372"/>
                  </a:lnTo>
                  <a:lnTo>
                    <a:pt x="6030" y="6372"/>
                  </a:lnTo>
                  <a:lnTo>
                    <a:pt x="6030" y="6258"/>
                  </a:lnTo>
                  <a:cubicBezTo>
                    <a:pt x="6030" y="6195"/>
                    <a:pt x="5979" y="6144"/>
                    <a:pt x="5916" y="6144"/>
                  </a:cubicBezTo>
                  <a:cubicBezTo>
                    <a:pt x="5853" y="6144"/>
                    <a:pt x="5803" y="6195"/>
                    <a:pt x="5803" y="6258"/>
                  </a:cubicBezTo>
                  <a:lnTo>
                    <a:pt x="5803" y="6372"/>
                  </a:lnTo>
                  <a:lnTo>
                    <a:pt x="5461" y="6372"/>
                  </a:lnTo>
                  <a:lnTo>
                    <a:pt x="5461" y="6258"/>
                  </a:lnTo>
                  <a:cubicBezTo>
                    <a:pt x="5461" y="6195"/>
                    <a:pt x="5410" y="6144"/>
                    <a:pt x="5347" y="6144"/>
                  </a:cubicBezTo>
                  <a:cubicBezTo>
                    <a:pt x="5285" y="6144"/>
                    <a:pt x="5234" y="6195"/>
                    <a:pt x="5234" y="6258"/>
                  </a:cubicBezTo>
                  <a:lnTo>
                    <a:pt x="5234" y="6372"/>
                  </a:lnTo>
                  <a:lnTo>
                    <a:pt x="4892" y="6372"/>
                  </a:lnTo>
                  <a:lnTo>
                    <a:pt x="4892" y="6258"/>
                  </a:lnTo>
                  <a:cubicBezTo>
                    <a:pt x="4892" y="6195"/>
                    <a:pt x="4842" y="6144"/>
                    <a:pt x="4779" y="6144"/>
                  </a:cubicBezTo>
                  <a:cubicBezTo>
                    <a:pt x="4716" y="6144"/>
                    <a:pt x="4665" y="6195"/>
                    <a:pt x="4665" y="6258"/>
                  </a:cubicBezTo>
                  <a:lnTo>
                    <a:pt x="4665" y="6372"/>
                  </a:lnTo>
                  <a:lnTo>
                    <a:pt x="4323" y="6372"/>
                  </a:lnTo>
                  <a:lnTo>
                    <a:pt x="4323" y="6258"/>
                  </a:lnTo>
                  <a:cubicBezTo>
                    <a:pt x="4323" y="6195"/>
                    <a:pt x="4273" y="6144"/>
                    <a:pt x="4210" y="6144"/>
                  </a:cubicBezTo>
                  <a:cubicBezTo>
                    <a:pt x="4147" y="6144"/>
                    <a:pt x="4096" y="6195"/>
                    <a:pt x="4096" y="6258"/>
                  </a:cubicBezTo>
                  <a:lnTo>
                    <a:pt x="4096" y="6372"/>
                  </a:lnTo>
                  <a:lnTo>
                    <a:pt x="3755" y="6372"/>
                  </a:lnTo>
                  <a:lnTo>
                    <a:pt x="3755" y="6258"/>
                  </a:lnTo>
                  <a:cubicBezTo>
                    <a:pt x="3755" y="6195"/>
                    <a:pt x="3704" y="6144"/>
                    <a:pt x="3641" y="6144"/>
                  </a:cubicBezTo>
                  <a:cubicBezTo>
                    <a:pt x="3578" y="6144"/>
                    <a:pt x="3527" y="6195"/>
                    <a:pt x="3527" y="6258"/>
                  </a:cubicBezTo>
                  <a:lnTo>
                    <a:pt x="3527" y="6372"/>
                  </a:lnTo>
                  <a:lnTo>
                    <a:pt x="3186" y="6372"/>
                  </a:lnTo>
                  <a:lnTo>
                    <a:pt x="3186" y="6258"/>
                  </a:lnTo>
                  <a:cubicBezTo>
                    <a:pt x="3186" y="6195"/>
                    <a:pt x="3135" y="6144"/>
                    <a:pt x="3072" y="6144"/>
                  </a:cubicBezTo>
                  <a:cubicBezTo>
                    <a:pt x="3009" y="6144"/>
                    <a:pt x="2958" y="6195"/>
                    <a:pt x="2958" y="6258"/>
                  </a:cubicBezTo>
                  <a:lnTo>
                    <a:pt x="2958" y="6372"/>
                  </a:lnTo>
                  <a:lnTo>
                    <a:pt x="2617" y="6372"/>
                  </a:lnTo>
                  <a:lnTo>
                    <a:pt x="2617" y="6258"/>
                  </a:lnTo>
                  <a:cubicBezTo>
                    <a:pt x="2617" y="6195"/>
                    <a:pt x="2566" y="6144"/>
                    <a:pt x="2503" y="6144"/>
                  </a:cubicBezTo>
                  <a:cubicBezTo>
                    <a:pt x="2440" y="6144"/>
                    <a:pt x="2389" y="6195"/>
                    <a:pt x="2389" y="6258"/>
                  </a:cubicBezTo>
                  <a:lnTo>
                    <a:pt x="2389" y="6372"/>
                  </a:lnTo>
                  <a:lnTo>
                    <a:pt x="2048" y="6372"/>
                  </a:lnTo>
                  <a:lnTo>
                    <a:pt x="2048" y="6258"/>
                  </a:lnTo>
                  <a:cubicBezTo>
                    <a:pt x="2048" y="6195"/>
                    <a:pt x="1997" y="6144"/>
                    <a:pt x="1934" y="6144"/>
                  </a:cubicBezTo>
                  <a:cubicBezTo>
                    <a:pt x="1871" y="6144"/>
                    <a:pt x="1820" y="6195"/>
                    <a:pt x="1820" y="6258"/>
                  </a:cubicBezTo>
                  <a:lnTo>
                    <a:pt x="1820" y="6372"/>
                  </a:lnTo>
                  <a:lnTo>
                    <a:pt x="1479" y="6372"/>
                  </a:lnTo>
                  <a:lnTo>
                    <a:pt x="1479" y="6258"/>
                  </a:lnTo>
                  <a:cubicBezTo>
                    <a:pt x="1479" y="6195"/>
                    <a:pt x="1428" y="6144"/>
                    <a:pt x="1365" y="6144"/>
                  </a:cubicBezTo>
                  <a:cubicBezTo>
                    <a:pt x="1302" y="6144"/>
                    <a:pt x="1252" y="6195"/>
                    <a:pt x="1252" y="6258"/>
                  </a:cubicBezTo>
                  <a:lnTo>
                    <a:pt x="1252" y="6372"/>
                  </a:lnTo>
                  <a:lnTo>
                    <a:pt x="910" y="6372"/>
                  </a:lnTo>
                  <a:lnTo>
                    <a:pt x="910" y="6258"/>
                  </a:lnTo>
                  <a:cubicBezTo>
                    <a:pt x="910" y="6195"/>
                    <a:pt x="859" y="6144"/>
                    <a:pt x="796" y="6144"/>
                  </a:cubicBezTo>
                  <a:cubicBezTo>
                    <a:pt x="734" y="6144"/>
                    <a:pt x="683" y="6195"/>
                    <a:pt x="683" y="6258"/>
                  </a:cubicBezTo>
                  <a:lnTo>
                    <a:pt x="683" y="6372"/>
                  </a:lnTo>
                  <a:lnTo>
                    <a:pt x="455" y="6372"/>
                  </a:lnTo>
                  <a:lnTo>
                    <a:pt x="455" y="5234"/>
                  </a:lnTo>
                  <a:lnTo>
                    <a:pt x="1263" y="523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8174522" y="2107432"/>
            <a:ext cx="665795" cy="665791"/>
            <a:chOff x="8174522" y="2107432"/>
            <a:chExt cx="665795" cy="665791"/>
          </a:xfrm>
        </p:grpSpPr>
        <p:sp>
          <p:nvSpPr>
            <p:cNvPr id="8" name="AutoShape 8"/>
            <p:cNvSpPr/>
            <p:nvPr/>
          </p:nvSpPr>
          <p:spPr>
            <a:xfrm>
              <a:off x="8174522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8354362" y="2273856"/>
              <a:ext cx="306115" cy="294843"/>
            </a:xfrm>
            <a:custGeom>
              <a:rect l="l" t="t" r="r" b="b"/>
              <a:pathLst>
                <a:path w="6825" h="5912">
                  <a:moveTo>
                    <a:pt x="3413" y="0"/>
                  </a:moveTo>
                  <a:lnTo>
                    <a:pt x="0" y="5912"/>
                  </a:lnTo>
                  <a:lnTo>
                    <a:pt x="6827" y="5912"/>
                  </a:lnTo>
                  <a:lnTo>
                    <a:pt x="3413" y="0"/>
                  </a:lnTo>
                  <a:close/>
                  <a:moveTo>
                    <a:pt x="3413" y="972"/>
                  </a:moveTo>
                  <a:lnTo>
                    <a:pt x="4489" y="2835"/>
                  </a:lnTo>
                  <a:lnTo>
                    <a:pt x="2338" y="2835"/>
                  </a:lnTo>
                  <a:lnTo>
                    <a:pt x="3413" y="972"/>
                  </a:lnTo>
                  <a:close/>
                  <a:moveTo>
                    <a:pt x="842" y="5426"/>
                  </a:moveTo>
                  <a:lnTo>
                    <a:pt x="1917" y="3564"/>
                  </a:lnTo>
                  <a:lnTo>
                    <a:pt x="2993" y="5426"/>
                  </a:lnTo>
                  <a:lnTo>
                    <a:pt x="842" y="5426"/>
                  </a:lnTo>
                  <a:close/>
                  <a:moveTo>
                    <a:pt x="2338" y="3321"/>
                  </a:moveTo>
                  <a:lnTo>
                    <a:pt x="4489" y="3321"/>
                  </a:lnTo>
                  <a:lnTo>
                    <a:pt x="3413" y="5183"/>
                  </a:lnTo>
                  <a:lnTo>
                    <a:pt x="2338" y="3321"/>
                  </a:lnTo>
                  <a:close/>
                  <a:moveTo>
                    <a:pt x="4910" y="3564"/>
                  </a:moveTo>
                  <a:lnTo>
                    <a:pt x="5985" y="5426"/>
                  </a:lnTo>
                  <a:lnTo>
                    <a:pt x="3834" y="5426"/>
                  </a:lnTo>
                  <a:lnTo>
                    <a:pt x="4910" y="356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4252748" y="4178300"/>
            <a:ext cx="665795" cy="665791"/>
            <a:chOff x="4252748" y="4178300"/>
            <a:chExt cx="665795" cy="665791"/>
          </a:xfrm>
        </p:grpSpPr>
        <p:sp>
          <p:nvSpPr>
            <p:cNvPr id="11" name="AutoShape 11"/>
            <p:cNvSpPr/>
            <p:nvPr/>
          </p:nvSpPr>
          <p:spPr>
            <a:xfrm>
              <a:off x="4252748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4432588" y="4363773"/>
              <a:ext cx="306115" cy="294843"/>
            </a:xfrm>
            <a:custGeom>
              <a:rect l="l" t="t" r="r" b="b"/>
              <a:pathLst>
                <a:path w="597921" h="598324">
                  <a:moveTo>
                    <a:pt x="297615" y="96957"/>
                  </a:moveTo>
                  <a:cubicBezTo>
                    <a:pt x="311959" y="96957"/>
                    <a:pt x="323434" y="108416"/>
                    <a:pt x="323434" y="122740"/>
                  </a:cubicBezTo>
                  <a:lnTo>
                    <a:pt x="323434" y="289852"/>
                  </a:lnTo>
                  <a:lnTo>
                    <a:pt x="462572" y="289852"/>
                  </a:lnTo>
                  <a:cubicBezTo>
                    <a:pt x="476438" y="289852"/>
                    <a:pt x="487913" y="301311"/>
                    <a:pt x="487913" y="315157"/>
                  </a:cubicBezTo>
                  <a:cubicBezTo>
                    <a:pt x="487913" y="329004"/>
                    <a:pt x="476438" y="340463"/>
                    <a:pt x="462572" y="340463"/>
                  </a:cubicBezTo>
                  <a:lnTo>
                    <a:pt x="297615" y="340463"/>
                  </a:lnTo>
                  <a:cubicBezTo>
                    <a:pt x="283749" y="340463"/>
                    <a:pt x="272274" y="329004"/>
                    <a:pt x="272274" y="315157"/>
                  </a:cubicBezTo>
                  <a:lnTo>
                    <a:pt x="272274" y="122740"/>
                  </a:lnTo>
                  <a:cubicBezTo>
                    <a:pt x="272274" y="108416"/>
                    <a:pt x="283749" y="96957"/>
                    <a:pt x="297615" y="96957"/>
                  </a:cubicBezTo>
                  <a:close/>
                  <a:moveTo>
                    <a:pt x="298127" y="0"/>
                  </a:moveTo>
                  <a:cubicBezTo>
                    <a:pt x="463564" y="0"/>
                    <a:pt x="597921" y="134181"/>
                    <a:pt x="597921" y="299401"/>
                  </a:cubicBezTo>
                  <a:cubicBezTo>
                    <a:pt x="597921" y="464143"/>
                    <a:pt x="463564" y="598324"/>
                    <a:pt x="298127" y="598324"/>
                  </a:cubicBezTo>
                  <a:cubicBezTo>
                    <a:pt x="188155" y="598324"/>
                    <a:pt x="87268" y="538635"/>
                    <a:pt x="35150" y="442177"/>
                  </a:cubicBezTo>
                  <a:cubicBezTo>
                    <a:pt x="33238" y="438835"/>
                    <a:pt x="32760" y="435492"/>
                    <a:pt x="34194" y="432149"/>
                  </a:cubicBezTo>
                  <a:cubicBezTo>
                    <a:pt x="35150" y="428807"/>
                    <a:pt x="37541" y="425942"/>
                    <a:pt x="40410" y="424509"/>
                  </a:cubicBezTo>
                  <a:lnTo>
                    <a:pt x="74836" y="407796"/>
                  </a:lnTo>
                  <a:cubicBezTo>
                    <a:pt x="81052" y="404931"/>
                    <a:pt x="88702" y="407319"/>
                    <a:pt x="91571" y="413049"/>
                  </a:cubicBezTo>
                  <a:cubicBezTo>
                    <a:pt x="133169" y="488018"/>
                    <a:pt x="212540" y="534815"/>
                    <a:pt x="298127" y="534815"/>
                  </a:cubicBezTo>
                  <a:cubicBezTo>
                    <a:pt x="428181" y="534815"/>
                    <a:pt x="534328" y="429284"/>
                    <a:pt x="534328" y="299401"/>
                  </a:cubicBezTo>
                  <a:cubicBezTo>
                    <a:pt x="534328" y="169517"/>
                    <a:pt x="428181" y="63509"/>
                    <a:pt x="298127" y="63509"/>
                  </a:cubicBezTo>
                  <a:cubicBezTo>
                    <a:pt x="242185" y="63509"/>
                    <a:pt x="187677" y="83565"/>
                    <a:pt x="145123" y="120333"/>
                  </a:cubicBezTo>
                  <a:lnTo>
                    <a:pt x="200587" y="142299"/>
                  </a:lnTo>
                  <a:cubicBezTo>
                    <a:pt x="204890" y="144209"/>
                    <a:pt x="207759" y="148029"/>
                    <a:pt x="208237" y="152327"/>
                  </a:cubicBezTo>
                  <a:cubicBezTo>
                    <a:pt x="208715" y="157102"/>
                    <a:pt x="207281" y="161399"/>
                    <a:pt x="203456" y="164265"/>
                  </a:cubicBezTo>
                  <a:lnTo>
                    <a:pt x="48060" y="285553"/>
                  </a:lnTo>
                  <a:cubicBezTo>
                    <a:pt x="44235" y="288418"/>
                    <a:pt x="39454" y="289373"/>
                    <a:pt x="35150" y="287463"/>
                  </a:cubicBezTo>
                  <a:cubicBezTo>
                    <a:pt x="31325" y="285553"/>
                    <a:pt x="27978" y="281733"/>
                    <a:pt x="27500" y="277435"/>
                  </a:cubicBezTo>
                  <a:lnTo>
                    <a:pt x="246" y="82132"/>
                  </a:lnTo>
                  <a:cubicBezTo>
                    <a:pt x="-710" y="77835"/>
                    <a:pt x="1203" y="73060"/>
                    <a:pt x="4550" y="70194"/>
                  </a:cubicBezTo>
                  <a:cubicBezTo>
                    <a:pt x="8375" y="67807"/>
                    <a:pt x="13156" y="66852"/>
                    <a:pt x="17459" y="68762"/>
                  </a:cubicBezTo>
                  <a:lnTo>
                    <a:pt x="80574" y="94070"/>
                  </a:lnTo>
                  <a:cubicBezTo>
                    <a:pt x="137472" y="33426"/>
                    <a:pt x="214931" y="0"/>
                    <a:pt x="29812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7274660" y="4178300"/>
            <a:ext cx="665795" cy="665791"/>
            <a:chOff x="7274660" y="4178300"/>
            <a:chExt cx="665795" cy="665791"/>
          </a:xfrm>
        </p:grpSpPr>
        <p:sp>
          <p:nvSpPr>
            <p:cNvPr id="14" name="AutoShape 14"/>
            <p:cNvSpPr/>
            <p:nvPr/>
          </p:nvSpPr>
          <p:spPr>
            <a:xfrm>
              <a:off x="7274660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7469003" y="4363774"/>
              <a:ext cx="306115" cy="294843"/>
            </a:xfrm>
            <a:custGeom>
              <a:rect l="l" t="t" r="r" b="b"/>
              <a:pathLst>
                <a:path w="582235" h="606722">
                  <a:moveTo>
                    <a:pt x="0" y="404481"/>
                  </a:moveTo>
                  <a:lnTo>
                    <a:pt x="101261" y="404481"/>
                  </a:lnTo>
                  <a:lnTo>
                    <a:pt x="101261" y="606722"/>
                  </a:lnTo>
                  <a:lnTo>
                    <a:pt x="0" y="606722"/>
                  </a:lnTo>
                  <a:close/>
                  <a:moveTo>
                    <a:pt x="151927" y="328623"/>
                  </a:moveTo>
                  <a:lnTo>
                    <a:pt x="253188" y="328623"/>
                  </a:lnTo>
                  <a:lnTo>
                    <a:pt x="253188" y="606722"/>
                  </a:lnTo>
                  <a:lnTo>
                    <a:pt x="151927" y="606722"/>
                  </a:lnTo>
                  <a:close/>
                  <a:moveTo>
                    <a:pt x="303855" y="252766"/>
                  </a:moveTo>
                  <a:lnTo>
                    <a:pt x="405046" y="252766"/>
                  </a:lnTo>
                  <a:lnTo>
                    <a:pt x="405046" y="606722"/>
                  </a:lnTo>
                  <a:lnTo>
                    <a:pt x="303855" y="606722"/>
                  </a:lnTo>
                  <a:close/>
                  <a:moveTo>
                    <a:pt x="455711" y="202241"/>
                  </a:moveTo>
                  <a:lnTo>
                    <a:pt x="556972" y="202241"/>
                  </a:lnTo>
                  <a:lnTo>
                    <a:pt x="556972" y="606722"/>
                  </a:lnTo>
                  <a:lnTo>
                    <a:pt x="455711" y="606722"/>
                  </a:lnTo>
                  <a:close/>
                  <a:moveTo>
                    <a:pt x="455697" y="0"/>
                  </a:moveTo>
                  <a:lnTo>
                    <a:pt x="556785" y="0"/>
                  </a:lnTo>
                  <a:lnTo>
                    <a:pt x="556874" y="0"/>
                  </a:lnTo>
                  <a:lnTo>
                    <a:pt x="556963" y="0"/>
                  </a:lnTo>
                  <a:cubicBezTo>
                    <a:pt x="557230" y="0"/>
                    <a:pt x="557408" y="0"/>
                    <a:pt x="557675" y="0"/>
                  </a:cubicBezTo>
                  <a:cubicBezTo>
                    <a:pt x="558298" y="89"/>
                    <a:pt x="558832" y="89"/>
                    <a:pt x="559366" y="89"/>
                  </a:cubicBezTo>
                  <a:cubicBezTo>
                    <a:pt x="559811" y="178"/>
                    <a:pt x="560256" y="267"/>
                    <a:pt x="560611" y="267"/>
                  </a:cubicBezTo>
                  <a:cubicBezTo>
                    <a:pt x="561056" y="356"/>
                    <a:pt x="561412" y="444"/>
                    <a:pt x="561857" y="444"/>
                  </a:cubicBezTo>
                  <a:cubicBezTo>
                    <a:pt x="562302" y="533"/>
                    <a:pt x="562747" y="711"/>
                    <a:pt x="563192" y="800"/>
                  </a:cubicBezTo>
                  <a:cubicBezTo>
                    <a:pt x="563548" y="889"/>
                    <a:pt x="563904" y="978"/>
                    <a:pt x="564171" y="1067"/>
                  </a:cubicBezTo>
                  <a:cubicBezTo>
                    <a:pt x="564616" y="1156"/>
                    <a:pt x="565061" y="1333"/>
                    <a:pt x="565506" y="1511"/>
                  </a:cubicBezTo>
                  <a:cubicBezTo>
                    <a:pt x="565862" y="1600"/>
                    <a:pt x="566218" y="1778"/>
                    <a:pt x="566574" y="1867"/>
                  </a:cubicBezTo>
                  <a:cubicBezTo>
                    <a:pt x="566929" y="2044"/>
                    <a:pt x="567285" y="2222"/>
                    <a:pt x="567730" y="2400"/>
                  </a:cubicBezTo>
                  <a:cubicBezTo>
                    <a:pt x="568086" y="2578"/>
                    <a:pt x="568442" y="2755"/>
                    <a:pt x="568798" y="2933"/>
                  </a:cubicBezTo>
                  <a:cubicBezTo>
                    <a:pt x="569154" y="3111"/>
                    <a:pt x="569421" y="3289"/>
                    <a:pt x="569777" y="3467"/>
                  </a:cubicBezTo>
                  <a:cubicBezTo>
                    <a:pt x="570133" y="3733"/>
                    <a:pt x="570578" y="4000"/>
                    <a:pt x="570934" y="4178"/>
                  </a:cubicBezTo>
                  <a:cubicBezTo>
                    <a:pt x="571201" y="4444"/>
                    <a:pt x="571557" y="4622"/>
                    <a:pt x="571824" y="4800"/>
                  </a:cubicBezTo>
                  <a:cubicBezTo>
                    <a:pt x="572180" y="5155"/>
                    <a:pt x="572536" y="5422"/>
                    <a:pt x="572891" y="5689"/>
                  </a:cubicBezTo>
                  <a:cubicBezTo>
                    <a:pt x="573247" y="5955"/>
                    <a:pt x="573514" y="6222"/>
                    <a:pt x="573781" y="6489"/>
                  </a:cubicBezTo>
                  <a:cubicBezTo>
                    <a:pt x="574137" y="6755"/>
                    <a:pt x="574493" y="7022"/>
                    <a:pt x="574760" y="7289"/>
                  </a:cubicBezTo>
                  <a:cubicBezTo>
                    <a:pt x="575205" y="7733"/>
                    <a:pt x="575561" y="8178"/>
                    <a:pt x="575917" y="8533"/>
                  </a:cubicBezTo>
                  <a:cubicBezTo>
                    <a:pt x="576095" y="8711"/>
                    <a:pt x="576273" y="8889"/>
                    <a:pt x="576451" y="9066"/>
                  </a:cubicBezTo>
                  <a:cubicBezTo>
                    <a:pt x="576451" y="9155"/>
                    <a:pt x="576451" y="9155"/>
                    <a:pt x="576451" y="9155"/>
                  </a:cubicBezTo>
                  <a:cubicBezTo>
                    <a:pt x="576985" y="9777"/>
                    <a:pt x="577519" y="10489"/>
                    <a:pt x="577964" y="11200"/>
                  </a:cubicBezTo>
                  <a:cubicBezTo>
                    <a:pt x="577964" y="11200"/>
                    <a:pt x="578053" y="11289"/>
                    <a:pt x="578053" y="11289"/>
                  </a:cubicBezTo>
                  <a:cubicBezTo>
                    <a:pt x="578498" y="12000"/>
                    <a:pt x="578854" y="12622"/>
                    <a:pt x="579209" y="13244"/>
                  </a:cubicBezTo>
                  <a:cubicBezTo>
                    <a:pt x="579387" y="13600"/>
                    <a:pt x="579565" y="13955"/>
                    <a:pt x="579743" y="14222"/>
                  </a:cubicBezTo>
                  <a:cubicBezTo>
                    <a:pt x="579921" y="14666"/>
                    <a:pt x="580099" y="15111"/>
                    <a:pt x="580277" y="15555"/>
                  </a:cubicBezTo>
                  <a:cubicBezTo>
                    <a:pt x="580455" y="15911"/>
                    <a:pt x="580633" y="16266"/>
                    <a:pt x="580722" y="16711"/>
                  </a:cubicBezTo>
                  <a:cubicBezTo>
                    <a:pt x="580900" y="17066"/>
                    <a:pt x="581078" y="17422"/>
                    <a:pt x="581167" y="17866"/>
                  </a:cubicBezTo>
                  <a:cubicBezTo>
                    <a:pt x="581256" y="18311"/>
                    <a:pt x="581434" y="18755"/>
                    <a:pt x="581523" y="19199"/>
                  </a:cubicBezTo>
                  <a:cubicBezTo>
                    <a:pt x="581612" y="19555"/>
                    <a:pt x="581701" y="19910"/>
                    <a:pt x="581790" y="20266"/>
                  </a:cubicBezTo>
                  <a:cubicBezTo>
                    <a:pt x="581879" y="20977"/>
                    <a:pt x="582057" y="21777"/>
                    <a:pt x="582146" y="22488"/>
                  </a:cubicBezTo>
                  <a:cubicBezTo>
                    <a:pt x="582146" y="22577"/>
                    <a:pt x="582146" y="22666"/>
                    <a:pt x="582146" y="22666"/>
                  </a:cubicBezTo>
                  <a:cubicBezTo>
                    <a:pt x="582235" y="23555"/>
                    <a:pt x="582235" y="24355"/>
                    <a:pt x="582235" y="25244"/>
                  </a:cubicBezTo>
                  <a:lnTo>
                    <a:pt x="582235" y="126396"/>
                  </a:lnTo>
                  <a:cubicBezTo>
                    <a:pt x="582235" y="140351"/>
                    <a:pt x="570934" y="151728"/>
                    <a:pt x="556963" y="151728"/>
                  </a:cubicBezTo>
                  <a:cubicBezTo>
                    <a:pt x="542992" y="151728"/>
                    <a:pt x="531691" y="140351"/>
                    <a:pt x="531691" y="126396"/>
                  </a:cubicBezTo>
                  <a:lnTo>
                    <a:pt x="531691" y="79286"/>
                  </a:lnTo>
                  <a:lnTo>
                    <a:pt x="421260" y="171106"/>
                  </a:lnTo>
                  <a:cubicBezTo>
                    <a:pt x="410582" y="180083"/>
                    <a:pt x="394564" y="178572"/>
                    <a:pt x="385666" y="167906"/>
                  </a:cubicBezTo>
                  <a:cubicBezTo>
                    <a:pt x="376678" y="157150"/>
                    <a:pt x="378191" y="141240"/>
                    <a:pt x="388869" y="132262"/>
                  </a:cubicBezTo>
                  <a:lnTo>
                    <a:pt x="487020" y="50576"/>
                  </a:lnTo>
                  <a:lnTo>
                    <a:pt x="455697" y="50576"/>
                  </a:lnTo>
                  <a:cubicBezTo>
                    <a:pt x="441727" y="50576"/>
                    <a:pt x="430425" y="39288"/>
                    <a:pt x="430425" y="25244"/>
                  </a:cubicBezTo>
                  <a:cubicBezTo>
                    <a:pt x="430425" y="11289"/>
                    <a:pt x="441727" y="0"/>
                    <a:pt x="45569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6" name="AutoShape 16"/>
          <p:cNvSpPr/>
          <p:nvPr/>
        </p:nvSpPr>
        <p:spPr>
          <a:xfrm>
            <a:off x="633036" y="2037683"/>
            <a:ext cx="2553871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图表展示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数据地图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9015108" y="2037683"/>
            <a:ext cx="2569478" cy="44168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交互式可视化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大屏展示</a:t>
            </a:r>
            <a:endParaRPr lang="en-US" sz="1100"/>
          </a:p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数据可视化技术</a:t>
              </a:r>
            </a:p>
          </p:txBody>
        </p:sp>
      </p:grpSp>
      <p:sp>
        <p:nvSpPr>
          <p:cNvPr id="42" name="TextBox 42"/>
          <p:cNvSpPr txBox="1"/>
          <p:nvPr/>
        </p:nvSpPr>
        <p:spPr>
          <a:xfrm>
            <a:off x="633255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利用柱状图、折线图、饼图等图表直观展示数据分布和对比情况。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9015108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提供丰富的交互功能，允许用户自定义视图和数据筛选条件。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1940528" y="5112856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基于地理位置信息，将数据以地图形式呈现，便于发现空间分布规律。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45361" y="5065527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将多个可视化组件组合成一个大屏，用于监控和汇报等场景。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571585" y="1029917"/>
            <a:ext cx="8683321" cy="114947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84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052" y="2763839"/>
            <a:ext cx="8024317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风险管理理论与方法</a:t>
            </a:r>
          </a:p>
        </p:txBody>
      </p:sp>
      <p:sp>
        <p:nvSpPr>
          <p:cNvPr id="4" name="Freeform 4"/>
          <p:cNvSpPr/>
          <p:nvPr/>
        </p:nvSpPr>
        <p:spPr>
          <a:xfrm>
            <a:off x="3033917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097052" y="5602490"/>
            <a:ext cx="3105564" cy="41033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cxnSp>
        <p:nvCxnSpPr>
          <p:cNvPr id="6" name="Connector 6"/>
          <p:cNvCxnSpPr/>
          <p:nvPr/>
        </p:nvCxnSpPr>
        <p:spPr>
          <a:xfrm>
            <a:off x="3377035" y="5849950"/>
            <a:ext cx="8820012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286235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269079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1097052" y="1098977"/>
            <a:ext cx="1335306" cy="1335306"/>
            <a:chOff x="1097052" y="1098977"/>
            <a:chExt cx="1335306" cy="1335306"/>
          </a:xfrm>
        </p:grpSpPr>
        <p:sp>
          <p:nvSpPr>
            <p:cNvPr id="10" name="AutoShape 10"/>
            <p:cNvSpPr/>
            <p:nvPr/>
          </p:nvSpPr>
          <p:spPr>
            <a:xfrm>
              <a:off x="1097052" y="1098977"/>
              <a:ext cx="1335306" cy="1335306"/>
            </a:xfrm>
            <a:prstGeom prst="roundRect">
              <a:avLst>
                <a:gd name="adj" fmla="val 8841"/>
              </a:avLst>
            </a:prstGeom>
            <a:gradFill>
              <a:gsLst>
                <a:gs pos="0">
                  <a:schemeClr val="accent1">
                    <a:alpha val="100000"/>
                    <a:lumMod val="85000"/>
                  </a:schemeClr>
                </a:gs>
                <a:gs pos="100000">
                  <a:schemeClr val="accent1">
                    <a:alpha val="100000"/>
                  </a:schemeClr>
                </a:gs>
              </a:gsLst>
              <a:lin ang="2700000"/>
            </a:gradFill>
            <a:effectLst>
              <a:outerShdw blurRad="203200" dist="101600" dir="2700000">
                <a:srgbClr val="000000">
                  <a:alpha val="30000"/>
                </a:srgbClr>
              </a:outerShdw>
            </a:effectLst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1133886" y="1135811"/>
            <a:ext cx="1261638" cy="1261638"/>
            <a:chOff x="1133886" y="1135811"/>
            <a:chExt cx="1261638" cy="1261638"/>
          </a:xfrm>
        </p:grpSpPr>
        <p:sp>
          <p:nvSpPr>
            <p:cNvPr id="12" name="Freeform 12"/>
            <p:cNvSpPr/>
            <p:nvPr/>
          </p:nvSpPr>
          <p:spPr>
            <a:xfrm>
              <a:off x="1133886" y="1135811"/>
              <a:ext cx="1261638" cy="1261638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1133886" y="1135811"/>
              <a:ext cx="1261638" cy="1261638"/>
            </a:xfrm>
            <a:prstGeom prst="roundRect">
              <a:avLst>
                <a:gd name="adj" fmla="val 8841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1221928" y="1223852"/>
              <a:ext cx="1085633" cy="1085633"/>
            </a:xfrm>
            <a:prstGeom prst="roundRect">
              <a:avLst>
                <a:gd name="adj" fmla="val 9566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1342916" y="1576096"/>
            <a:ext cx="843579" cy="577491"/>
            <a:chOff x="1342916" y="1576096"/>
            <a:chExt cx="843579" cy="577491"/>
          </a:xfrm>
        </p:grpSpPr>
        <p:sp>
          <p:nvSpPr>
            <p:cNvPr id="16" name="Freeform 16"/>
            <p:cNvSpPr/>
            <p:nvPr/>
          </p:nvSpPr>
          <p:spPr>
            <a:xfrm>
              <a:off x="1342916" y="1576096"/>
              <a:ext cx="843579" cy="577491"/>
            </a:xfrm>
            <a:custGeom>
              <a:rect l="l" t="t" r="r" b="b"/>
              <a:pathLst>
                <a:path w="3113" h="2131">
                  <a:moveTo>
                    <a:pt x="3057" y="497"/>
                  </a:moveTo>
                  <a:cubicBezTo>
                    <a:pt x="1582" y="5"/>
                    <a:pt x="1582" y="5"/>
                    <a:pt x="1582" y="5"/>
                  </a:cubicBezTo>
                  <a:cubicBezTo>
                    <a:pt x="1565" y="0"/>
                    <a:pt x="1547" y="0"/>
                    <a:pt x="1531" y="5"/>
                  </a:cubicBezTo>
                  <a:cubicBezTo>
                    <a:pt x="56" y="497"/>
                    <a:pt x="56" y="497"/>
                    <a:pt x="56" y="497"/>
                  </a:cubicBezTo>
                  <a:cubicBezTo>
                    <a:pt x="23" y="508"/>
                    <a:pt x="0" y="539"/>
                    <a:pt x="0" y="574"/>
                  </a:cubicBezTo>
                  <a:cubicBezTo>
                    <a:pt x="0" y="610"/>
                    <a:pt x="23" y="641"/>
                    <a:pt x="56" y="652"/>
                  </a:cubicBezTo>
                  <a:cubicBezTo>
                    <a:pt x="492" y="797"/>
                    <a:pt x="492" y="797"/>
                    <a:pt x="492" y="797"/>
                  </a:cubicBezTo>
                  <a:cubicBezTo>
                    <a:pt x="492" y="1230"/>
                    <a:pt x="492" y="1230"/>
                    <a:pt x="492" y="1230"/>
                  </a:cubicBezTo>
                  <a:cubicBezTo>
                    <a:pt x="492" y="1252"/>
                    <a:pt x="500" y="1272"/>
                    <a:pt x="515" y="1288"/>
                  </a:cubicBezTo>
                  <a:cubicBezTo>
                    <a:pt x="530" y="1302"/>
                    <a:pt x="875" y="1639"/>
                    <a:pt x="1556" y="1639"/>
                  </a:cubicBezTo>
                  <a:cubicBezTo>
                    <a:pt x="1804" y="1639"/>
                    <a:pt x="2036" y="1595"/>
                    <a:pt x="2244" y="1507"/>
                  </a:cubicBezTo>
                  <a:cubicBezTo>
                    <a:pt x="2285" y="1489"/>
                    <a:pt x="2305" y="1441"/>
                    <a:pt x="2287" y="1399"/>
                  </a:cubicBezTo>
                  <a:cubicBezTo>
                    <a:pt x="2270" y="1358"/>
                    <a:pt x="2222" y="1338"/>
                    <a:pt x="2180" y="1356"/>
                  </a:cubicBezTo>
                  <a:cubicBezTo>
                    <a:pt x="1992" y="1435"/>
                    <a:pt x="1782" y="1475"/>
                    <a:pt x="1557" y="1475"/>
                  </a:cubicBezTo>
                  <a:cubicBezTo>
                    <a:pt x="1238" y="1475"/>
                    <a:pt x="1004" y="1393"/>
                    <a:pt x="863" y="1324"/>
                  </a:cubicBezTo>
                  <a:cubicBezTo>
                    <a:pt x="759" y="1272"/>
                    <a:pt x="689" y="1221"/>
                    <a:pt x="656" y="1193"/>
                  </a:cubicBezTo>
                  <a:cubicBezTo>
                    <a:pt x="656" y="852"/>
                    <a:pt x="656" y="852"/>
                    <a:pt x="656" y="852"/>
                  </a:cubicBezTo>
                  <a:cubicBezTo>
                    <a:pt x="1531" y="1144"/>
                    <a:pt x="1531" y="1144"/>
                    <a:pt x="1531" y="1144"/>
                  </a:cubicBezTo>
                  <a:cubicBezTo>
                    <a:pt x="1539" y="1146"/>
                    <a:pt x="1548" y="1148"/>
                    <a:pt x="1557" y="1148"/>
                  </a:cubicBezTo>
                  <a:cubicBezTo>
                    <a:pt x="1565" y="1148"/>
                    <a:pt x="1574" y="1146"/>
                    <a:pt x="1583" y="1144"/>
                  </a:cubicBezTo>
                  <a:cubicBezTo>
                    <a:pt x="2458" y="852"/>
                    <a:pt x="2458" y="852"/>
                    <a:pt x="2458" y="852"/>
                  </a:cubicBezTo>
                  <a:cubicBezTo>
                    <a:pt x="2458" y="998"/>
                    <a:pt x="2458" y="998"/>
                    <a:pt x="2458" y="998"/>
                  </a:cubicBezTo>
                  <a:cubicBezTo>
                    <a:pt x="2362" y="1032"/>
                    <a:pt x="2294" y="1123"/>
                    <a:pt x="2294" y="1230"/>
                  </a:cubicBezTo>
                  <a:cubicBezTo>
                    <a:pt x="2294" y="1330"/>
                    <a:pt x="2354" y="1416"/>
                    <a:pt x="2440" y="1454"/>
                  </a:cubicBezTo>
                  <a:cubicBezTo>
                    <a:pt x="2296" y="2029"/>
                    <a:pt x="2296" y="2029"/>
                    <a:pt x="2296" y="2029"/>
                  </a:cubicBezTo>
                  <a:cubicBezTo>
                    <a:pt x="2290" y="2053"/>
                    <a:pt x="2296" y="2080"/>
                    <a:pt x="2311" y="2099"/>
                  </a:cubicBezTo>
                  <a:cubicBezTo>
                    <a:pt x="2327" y="2119"/>
                    <a:pt x="2351" y="2131"/>
                    <a:pt x="2376" y="2131"/>
                  </a:cubicBezTo>
                  <a:cubicBezTo>
                    <a:pt x="2704" y="2131"/>
                    <a:pt x="2704" y="2131"/>
                    <a:pt x="2704" y="2131"/>
                  </a:cubicBezTo>
                  <a:cubicBezTo>
                    <a:pt x="2729" y="2131"/>
                    <a:pt x="2753" y="2119"/>
                    <a:pt x="2768" y="2099"/>
                  </a:cubicBezTo>
                  <a:cubicBezTo>
                    <a:pt x="2784" y="2080"/>
                    <a:pt x="2789" y="2053"/>
                    <a:pt x="2783" y="2029"/>
                  </a:cubicBezTo>
                  <a:cubicBezTo>
                    <a:pt x="2639" y="1454"/>
                    <a:pt x="2639" y="1454"/>
                    <a:pt x="2639" y="1454"/>
                  </a:cubicBezTo>
                  <a:cubicBezTo>
                    <a:pt x="2725" y="1416"/>
                    <a:pt x="2785" y="1330"/>
                    <a:pt x="2785" y="1230"/>
                  </a:cubicBezTo>
                  <a:cubicBezTo>
                    <a:pt x="2785" y="1123"/>
                    <a:pt x="2717" y="1032"/>
                    <a:pt x="2622" y="998"/>
                  </a:cubicBezTo>
                  <a:cubicBezTo>
                    <a:pt x="2622" y="797"/>
                    <a:pt x="2622" y="797"/>
                    <a:pt x="2622" y="797"/>
                  </a:cubicBezTo>
                  <a:cubicBezTo>
                    <a:pt x="3057" y="652"/>
                    <a:pt x="3057" y="652"/>
                    <a:pt x="3057" y="652"/>
                  </a:cubicBezTo>
                  <a:cubicBezTo>
                    <a:pt x="3091" y="641"/>
                    <a:pt x="3113" y="610"/>
                    <a:pt x="3113" y="574"/>
                  </a:cubicBezTo>
                  <a:cubicBezTo>
                    <a:pt x="3113" y="539"/>
                    <a:pt x="3091" y="508"/>
                    <a:pt x="3057" y="497"/>
                  </a:cubicBezTo>
                  <a:close/>
                  <a:moveTo>
                    <a:pt x="2540" y="1148"/>
                  </a:moveTo>
                  <a:cubicBezTo>
                    <a:pt x="2585" y="1148"/>
                    <a:pt x="2621" y="1184"/>
                    <a:pt x="2621" y="1230"/>
                  </a:cubicBezTo>
                  <a:cubicBezTo>
                    <a:pt x="2621" y="1275"/>
                    <a:pt x="2585" y="1312"/>
                    <a:pt x="2540" y="1312"/>
                  </a:cubicBezTo>
                  <a:cubicBezTo>
                    <a:pt x="2494" y="1312"/>
                    <a:pt x="2458" y="1275"/>
                    <a:pt x="2458" y="1230"/>
                  </a:cubicBezTo>
                  <a:cubicBezTo>
                    <a:pt x="2458" y="1184"/>
                    <a:pt x="2494" y="1148"/>
                    <a:pt x="2540" y="1148"/>
                  </a:cubicBezTo>
                  <a:close/>
                  <a:moveTo>
                    <a:pt x="2481" y="1967"/>
                  </a:moveTo>
                  <a:cubicBezTo>
                    <a:pt x="2540" y="1731"/>
                    <a:pt x="2540" y="1731"/>
                    <a:pt x="2540" y="1731"/>
                  </a:cubicBezTo>
                  <a:cubicBezTo>
                    <a:pt x="2599" y="1967"/>
                    <a:pt x="2599" y="1967"/>
                    <a:pt x="2599" y="1967"/>
                  </a:cubicBezTo>
                  <a:cubicBezTo>
                    <a:pt x="2481" y="1967"/>
                    <a:pt x="2481" y="1967"/>
                    <a:pt x="2481" y="1967"/>
                  </a:cubicBezTo>
                  <a:close/>
                  <a:moveTo>
                    <a:pt x="2533" y="654"/>
                  </a:moveTo>
                  <a:cubicBezTo>
                    <a:pt x="1570" y="493"/>
                    <a:pt x="1570" y="493"/>
                    <a:pt x="1570" y="493"/>
                  </a:cubicBezTo>
                  <a:cubicBezTo>
                    <a:pt x="1525" y="486"/>
                    <a:pt x="1483" y="516"/>
                    <a:pt x="1476" y="561"/>
                  </a:cubicBezTo>
                  <a:cubicBezTo>
                    <a:pt x="1469" y="605"/>
                    <a:pt x="1499" y="648"/>
                    <a:pt x="1543" y="655"/>
                  </a:cubicBezTo>
                  <a:cubicBezTo>
                    <a:pt x="2201" y="765"/>
                    <a:pt x="2201" y="765"/>
                    <a:pt x="2201" y="765"/>
                  </a:cubicBezTo>
                  <a:cubicBezTo>
                    <a:pt x="1557" y="979"/>
                    <a:pt x="1557" y="979"/>
                    <a:pt x="1557" y="979"/>
                  </a:cubicBezTo>
                  <a:cubicBezTo>
                    <a:pt x="341" y="574"/>
                    <a:pt x="341" y="574"/>
                    <a:pt x="341" y="574"/>
                  </a:cubicBezTo>
                  <a:cubicBezTo>
                    <a:pt x="1557" y="169"/>
                    <a:pt x="1557" y="169"/>
                    <a:pt x="1557" y="169"/>
                  </a:cubicBezTo>
                  <a:cubicBezTo>
                    <a:pt x="2772" y="574"/>
                    <a:pt x="2772" y="574"/>
                    <a:pt x="2772" y="574"/>
                  </a:cubicBezTo>
                  <a:cubicBezTo>
                    <a:pt x="2533" y="654"/>
                    <a:pt x="2533" y="654"/>
                    <a:pt x="2533" y="654"/>
                  </a:cubicBezTo>
                  <a:close/>
                  <a:moveTo>
                    <a:pt x="2533" y="654"/>
                  </a:moveTo>
                  <a:cubicBezTo>
                    <a:pt x="2533" y="654"/>
                    <a:pt x="2533" y="654"/>
                    <a:pt x="2533" y="654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数据挖掘与预测模型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运用数据挖掘技术，对历史数据进行深入分析，发现潜在风险因子，并利用预测模型对风险进行量化评估。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敏感性分析与情景模拟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通过敏感性分析，确定关键风险因子对业务的影响程度；运用情景模拟技术，模拟不同风险事件发生时的业务运营情况。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风险指标体系构建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建立全面的风险指标体系，包括财务指标、市场指标、运营指标等，实现对风险的全面监控和评估。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风险识别与评估方法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659243" y="3119345"/>
            <a:ext cx="5783287" cy="1160526"/>
            <a:chOff x="5659243" y="3119345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659243" y="3119345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风险降低与缓解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659243" y="3577688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采取针对性措施，降低风险事件的发生概率或减轻其影响程度，如加强内部控制、优化业务流程等。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659243" y="4772000"/>
            <a:ext cx="5783287" cy="1160526"/>
            <a:chOff x="5659243" y="4772000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659243" y="477200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风险应急与处置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659243" y="5230343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制定完善的风险应急预案，明确风险事件发生时的处置流程和责任人，确保风险事件得到及时有效处理。</a:t>
              </a:r>
            </a:p>
          </p:txBody>
        </p:sp>
      </p:grpSp>
      <p:sp>
        <p:nvSpPr>
          <p:cNvPr id="8" name="AutoShape 8"/>
          <p:cNvSpPr/>
          <p:nvPr/>
        </p:nvSpPr>
        <p:spPr>
          <a:xfrm>
            <a:off x="4482093" y="4861535"/>
            <a:ext cx="810236" cy="810236"/>
          </a:xfrm>
          <a:prstGeom prst="ellipse">
            <a:avLst/>
          </a:prstGeom>
          <a:solidFill>
            <a:schemeClr val="accent3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5659243" y="1470704"/>
            <a:ext cx="5783287" cy="1160526"/>
            <a:chOff x="5659243" y="1470704"/>
            <a:chExt cx="5783287" cy="1160526"/>
          </a:xfrm>
        </p:grpSpPr>
        <p:sp>
          <p:nvSpPr>
            <p:cNvPr id="10" name="TextBox 10"/>
            <p:cNvSpPr txBox="1"/>
            <p:nvPr/>
          </p:nvSpPr>
          <p:spPr>
            <a:xfrm>
              <a:off x="5659243" y="14707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风险规避与转移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59243" y="19290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通过调整业务策略或采用金融衍生工具等手段，规避或转移潜在风险。</a:t>
              </a:r>
            </a:p>
          </p:txBody>
        </p:sp>
      </p:grpSp>
      <p:sp>
        <p:nvSpPr>
          <p:cNvPr id="12" name="Freeform 12"/>
          <p:cNvSpPr/>
          <p:nvPr/>
        </p:nvSpPr>
        <p:spPr>
          <a:xfrm>
            <a:off x="4610240" y="4989683"/>
            <a:ext cx="553940" cy="553940"/>
          </a:xfrm>
          <a:custGeom>
            <a:rect l="l" t="t" r="r" b="b"/>
            <a:pathLst>
              <a:path w="304800" h="304800">
                <a:moveTo>
                  <a:pt x="190033" y="152400"/>
                </a:moveTo>
                <a:cubicBezTo>
                  <a:pt x="190033" y="90992"/>
                  <a:pt x="221771" y="56493"/>
                  <a:pt x="221771" y="56493"/>
                </a:cubicBezTo>
                <a:cubicBezTo>
                  <a:pt x="221771" y="56493"/>
                  <a:pt x="193758" y="33766"/>
                  <a:pt x="151924" y="33766"/>
                </a:cubicBezTo>
                <a:cubicBezTo>
                  <a:pt x="110090" y="33766"/>
                  <a:pt x="82067" y="56512"/>
                  <a:pt x="82067" y="56512"/>
                </a:cubicBezTo>
                <a:cubicBezTo>
                  <a:pt x="82067" y="56512"/>
                  <a:pt x="114376" y="82753"/>
                  <a:pt x="114376" y="152400"/>
                </a:cubicBezTo>
                <a:cubicBezTo>
                  <a:pt x="114376" y="219608"/>
                  <a:pt x="81858" y="248145"/>
                  <a:pt x="81858" y="248145"/>
                </a:cubicBezTo>
                <a:cubicBezTo>
                  <a:pt x="81858" y="248145"/>
                  <a:pt x="115662" y="271034"/>
                  <a:pt x="151924" y="271034"/>
                </a:cubicBezTo>
                <a:cubicBezTo>
                  <a:pt x="189043" y="271034"/>
                  <a:pt x="221799" y="248269"/>
                  <a:pt x="221799" y="248269"/>
                </a:cubicBezTo>
                <a:cubicBezTo>
                  <a:pt x="221799" y="248269"/>
                  <a:pt x="190033" y="218503"/>
                  <a:pt x="190033" y="152400"/>
                </a:cubicBezTo>
                <a:close/>
                <a:moveTo>
                  <a:pt x="74095" y="62789"/>
                </a:moveTo>
                <a:cubicBezTo>
                  <a:pt x="74095" y="62789"/>
                  <a:pt x="34633" y="86839"/>
                  <a:pt x="34633" y="152800"/>
                </a:cubicBezTo>
                <a:cubicBezTo>
                  <a:pt x="34633" y="218751"/>
                  <a:pt x="74533" y="240335"/>
                  <a:pt x="74533" y="240335"/>
                </a:cubicBezTo>
                <a:cubicBezTo>
                  <a:pt x="74533" y="240335"/>
                  <a:pt x="103613" y="218742"/>
                  <a:pt x="103613" y="152800"/>
                </a:cubicBezTo>
                <a:cubicBezTo>
                  <a:pt x="103613" y="86839"/>
                  <a:pt x="74095" y="62789"/>
                  <a:pt x="74095" y="62789"/>
                </a:cubicBezTo>
                <a:close/>
                <a:moveTo>
                  <a:pt x="229753" y="64570"/>
                </a:moveTo>
                <a:cubicBezTo>
                  <a:pt x="229753" y="64570"/>
                  <a:pt x="200244" y="86839"/>
                  <a:pt x="200244" y="152800"/>
                </a:cubicBezTo>
                <a:cubicBezTo>
                  <a:pt x="200244" y="218751"/>
                  <a:pt x="229305" y="240335"/>
                  <a:pt x="229305" y="240335"/>
                </a:cubicBezTo>
                <a:cubicBezTo>
                  <a:pt x="229305" y="240335"/>
                  <a:pt x="270158" y="218742"/>
                  <a:pt x="270158" y="152800"/>
                </a:cubicBezTo>
                <a:cubicBezTo>
                  <a:pt x="270158" y="86839"/>
                  <a:pt x="229753" y="64570"/>
                  <a:pt x="229753" y="6457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482093" y="3221072"/>
            <a:ext cx="810236" cy="8102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482093" y="1560135"/>
            <a:ext cx="810236" cy="8102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4666510" y="1762961"/>
            <a:ext cx="405314" cy="405314"/>
          </a:xfrm>
          <a:custGeom>
            <a:rect l="l" t="t" r="r" b="b"/>
            <a:pathLst>
              <a:path w="304800" h="304800">
                <a:moveTo>
                  <a:pt x="173841" y="122930"/>
                </a:moveTo>
                <a:cubicBezTo>
                  <a:pt x="179718" y="102937"/>
                  <a:pt x="177232" y="81020"/>
                  <a:pt x="166392" y="62665"/>
                </a:cubicBezTo>
                <a:cubicBezTo>
                  <a:pt x="166630" y="62998"/>
                  <a:pt x="62770" y="167697"/>
                  <a:pt x="62027" y="167040"/>
                </a:cubicBezTo>
                <a:cubicBezTo>
                  <a:pt x="80077" y="177698"/>
                  <a:pt x="101994" y="180699"/>
                  <a:pt x="121720" y="175193"/>
                </a:cubicBezTo>
                <a:cubicBezTo>
                  <a:pt x="121577" y="174689"/>
                  <a:pt x="173422" y="122853"/>
                  <a:pt x="173841" y="122930"/>
                </a:cubicBezTo>
                <a:close/>
                <a:moveTo>
                  <a:pt x="155315" y="45968"/>
                </a:moveTo>
                <a:cubicBezTo>
                  <a:pt x="141322" y="32175"/>
                  <a:pt x="121301" y="22822"/>
                  <a:pt x="100127" y="22822"/>
                </a:cubicBezTo>
                <a:cubicBezTo>
                  <a:pt x="57331" y="22822"/>
                  <a:pt x="22631" y="57607"/>
                  <a:pt x="22631" y="100508"/>
                </a:cubicBezTo>
                <a:cubicBezTo>
                  <a:pt x="22631" y="121444"/>
                  <a:pt x="32156" y="141713"/>
                  <a:pt x="45587" y="155686"/>
                </a:cubicBezTo>
                <a:cubicBezTo>
                  <a:pt x="45615" y="155686"/>
                  <a:pt x="154657" y="46863"/>
                  <a:pt x="155315" y="45968"/>
                </a:cubicBezTo>
                <a:close/>
                <a:moveTo>
                  <a:pt x="264909" y="252089"/>
                </a:moveTo>
                <a:cubicBezTo>
                  <a:pt x="264909" y="252089"/>
                  <a:pt x="267443" y="230200"/>
                  <a:pt x="261128" y="223885"/>
                </a:cubicBezTo>
                <a:cubicBezTo>
                  <a:pt x="260709" y="223466"/>
                  <a:pt x="188300" y="135065"/>
                  <a:pt x="188300" y="135065"/>
                </a:cubicBezTo>
                <a:lnTo>
                  <a:pt x="134417" y="188947"/>
                </a:lnTo>
                <a:lnTo>
                  <a:pt x="222818" y="262185"/>
                </a:lnTo>
                <a:cubicBezTo>
                  <a:pt x="228714" y="268919"/>
                  <a:pt x="251441" y="265557"/>
                  <a:pt x="251441" y="265557"/>
                </a:cubicBezTo>
                <a:lnTo>
                  <a:pt x="269538" y="281978"/>
                </a:lnTo>
                <a:lnTo>
                  <a:pt x="282169" y="269348"/>
                </a:lnTo>
                <a:lnTo>
                  <a:pt x="264909" y="25208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4678702" y="3406734"/>
            <a:ext cx="424244" cy="424244"/>
          </a:xfrm>
          <a:custGeom>
            <a:rect l="l" t="t" r="r" b="b"/>
            <a:pathLst>
              <a:path w="304800" h="304800">
                <a:moveTo>
                  <a:pt x="167640" y="106680"/>
                </a:moveTo>
                <a:lnTo>
                  <a:pt x="189586" y="139598"/>
                </a:lnTo>
                <a:cubicBezTo>
                  <a:pt x="194310" y="146761"/>
                  <a:pt x="204978" y="152400"/>
                  <a:pt x="213512" y="152400"/>
                </a:cubicBezTo>
                <a:lnTo>
                  <a:pt x="259080" y="152400"/>
                </a:lnTo>
                <a:lnTo>
                  <a:pt x="259080" y="121920"/>
                </a:lnTo>
                <a:lnTo>
                  <a:pt x="213360" y="121920"/>
                </a:lnTo>
                <a:lnTo>
                  <a:pt x="191414" y="89002"/>
                </a:lnTo>
                <a:cubicBezTo>
                  <a:pt x="185452" y="80686"/>
                  <a:pt x="178394" y="73628"/>
                  <a:pt x="170345" y="67847"/>
                </a:cubicBezTo>
                <a:lnTo>
                  <a:pt x="170069" y="67666"/>
                </a:lnTo>
                <a:lnTo>
                  <a:pt x="149952" y="54254"/>
                </a:lnTo>
                <a:cubicBezTo>
                  <a:pt x="146104" y="51911"/>
                  <a:pt x="141446" y="50521"/>
                  <a:pt x="136465" y="50521"/>
                </a:cubicBezTo>
                <a:cubicBezTo>
                  <a:pt x="131912" y="50521"/>
                  <a:pt x="127635" y="51683"/>
                  <a:pt x="123911" y="53721"/>
                </a:cubicBezTo>
                <a:lnTo>
                  <a:pt x="124044" y="53654"/>
                </a:lnTo>
                <a:lnTo>
                  <a:pt x="60950" y="91450"/>
                </a:lnTo>
                <a:lnTo>
                  <a:pt x="60950" y="167650"/>
                </a:lnTo>
                <a:lnTo>
                  <a:pt x="91430" y="167650"/>
                </a:lnTo>
                <a:lnTo>
                  <a:pt x="91430" y="106690"/>
                </a:lnTo>
                <a:lnTo>
                  <a:pt x="121910" y="91450"/>
                </a:lnTo>
                <a:lnTo>
                  <a:pt x="76190" y="304810"/>
                </a:lnTo>
                <a:lnTo>
                  <a:pt x="106670" y="304810"/>
                </a:lnTo>
                <a:lnTo>
                  <a:pt x="142484" y="188224"/>
                </a:lnTo>
                <a:lnTo>
                  <a:pt x="167630" y="213370"/>
                </a:lnTo>
                <a:lnTo>
                  <a:pt x="167630" y="304810"/>
                </a:lnTo>
                <a:lnTo>
                  <a:pt x="198110" y="304810"/>
                </a:lnTo>
                <a:lnTo>
                  <a:pt x="198110" y="182890"/>
                </a:lnTo>
                <a:lnTo>
                  <a:pt x="156962" y="141742"/>
                </a:lnTo>
                <a:lnTo>
                  <a:pt x="167630" y="106690"/>
                </a:lnTo>
                <a:close/>
                <a:moveTo>
                  <a:pt x="182880" y="60960"/>
                </a:moveTo>
                <a:cubicBezTo>
                  <a:pt x="199711" y="60960"/>
                  <a:pt x="213360" y="47311"/>
                  <a:pt x="213360" y="30480"/>
                </a:cubicBezTo>
                <a:cubicBezTo>
                  <a:pt x="213360" y="13649"/>
                  <a:pt x="199711" y="0"/>
                  <a:pt x="182880" y="0"/>
                </a:cubicBezTo>
                <a:lnTo>
                  <a:pt x="182880" y="0"/>
                </a:lnTo>
                <a:cubicBezTo>
                  <a:pt x="166049" y="0"/>
                  <a:pt x="152400" y="13649"/>
                  <a:pt x="152400" y="30480"/>
                </a:cubicBezTo>
                <a:cubicBezTo>
                  <a:pt x="152400" y="47311"/>
                  <a:pt x="166049" y="60960"/>
                  <a:pt x="182880" y="60960"/>
                </a:cubicBezTo>
                <a:lnTo>
                  <a:pt x="182880" y="609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970539" y="2236546"/>
            <a:ext cx="2648574" cy="2933980"/>
          </a:xfrm>
          <a:custGeom>
            <a:rect l="l" t="t" r="r" b="b"/>
            <a:pathLst>
              <a:path w="1905000" h="1905000">
                <a:moveTo>
                  <a:pt x="0" y="952500"/>
                </a:moveTo>
                <a:lnTo>
                  <a:pt x="476250" y="190500"/>
                </a:lnTo>
                <a:lnTo>
                  <a:pt x="1428750" y="190500"/>
                </a:lnTo>
                <a:lnTo>
                  <a:pt x="1905000" y="952500"/>
                </a:lnTo>
                <a:lnTo>
                  <a:pt x="1428750" y="1714500"/>
                </a:lnTo>
                <a:lnTo>
                  <a:pt x="476250" y="17145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  <a:ln w="7620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1655515" y="3001353"/>
            <a:ext cx="1278622" cy="119519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风险应对策略与措施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构建以数据为核心的风险管理流程，实现风险数据的实时采集、处理、分析和可视化展示，提高风险管理效率。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数据驱动的风险管理流程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将风险管理理念和方法融入企业日常经营活动中，实现风险管理与业务发展的有机结合。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风险管理与业务融合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不断总结风险管理实践经验，持续改进风险管理方法和工具，推动风险管理领域的创新发展。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持续改进与创新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风险管理流程优化</a:t>
              </a:r>
            </a:p>
          </p:txBody>
        </p:sp>
      </p:grp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https://d.book118.com/138103103056006040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2A26"/>
      </a:lt1>
      <a:dk2>
        <a:srgbClr val="D9FFFA"/>
      </a:dk2>
      <a:lt2>
        <a:srgbClr val="000000"/>
      </a:lt2>
      <a:accent1>
        <a:srgbClr val="00BEA8"/>
      </a:accent1>
      <a:accent2>
        <a:srgbClr val="00A5B2"/>
      </a:accent2>
      <a:accent3>
        <a:srgbClr val="00657D"/>
      </a:accent3>
      <a:accent4>
        <a:srgbClr val="05DD68"/>
      </a:accent4>
      <a:accent5>
        <a:srgbClr val="5DE88C"/>
      </a:accent5>
      <a:accent6>
        <a:srgbClr val="6BAF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108</Paragraphs>
  <Slides>17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baseType="lpstr" size="23">
      <vt:lpstr>Arial</vt:lpstr>
      <vt:lpstr>Calibri</vt:lpstr>
      <vt:lpstr>Microsoft Yahei</vt:lpstr>
      <vt:lpstr>黑体</vt:lpstr>
      <vt:lpstr>Bebas Neue Regular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2024-09-18T21:13:17.534</cp:lastPrinted>
  <dcterms:created xsi:type="dcterms:W3CDTF">2024-09-18T13:13:17Z</dcterms:created>
  <dcterms:modified xsi:type="dcterms:W3CDTF">2024-09-18T13:13:19Z</dcterms:modified>
</cp:coreProperties>
</file>