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1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7" r:id="rId36"/>
  </p:sldIdLst>
  <p:sldSz cx="9144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tags" Target="tags/tag1.xml" /><Relationship Id="rId38" Type="http://schemas.openxmlformats.org/officeDocument/2006/relationships/presProps" Target="presProps.xml" /><Relationship Id="rId39" Type="http://schemas.openxmlformats.org/officeDocument/2006/relationships/viewProps" Target="viewProps.xml" /><Relationship Id="rId4" Type="http://schemas.openxmlformats.org/officeDocument/2006/relationships/slide" Target="slides/slide2.xml" /><Relationship Id="rId40" Type="http://schemas.openxmlformats.org/officeDocument/2006/relationships/theme" Target="theme/theme1.xml" /><Relationship Id="rId41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70849-F659-42A0-A0DA-0022BB940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96789-CDD6-47A4-85EB-6E67A001C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ABF7B-175D-427B-A552-375E11F1C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0BA49-FD68-494E-93F0-D0C1F5953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7106EA-D93E-4573-841B-6887D0973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77D6A3-A726-49B8-937B-3C6A4BB5E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28F30B-285B-4675-9454-65B05ED69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35175-DF5A-47AE-A128-E684360EB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891A1-423B-4428-8157-37507F015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0AF9F-3E11-4058-AD0A-3DD4096BC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85B6A-EC02-4311-BB66-DA6EA78CD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CB2D9-A378-4412-876C-699652F53AB8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5DCE7-279F-45F3-B1FE-37A222347C42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F5A5D-1AB5-4106-9FC2-93022F4490E2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1621C3-B947-4247-B288-D4FFBCF7BC9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032C3-CC5C-4F90-8D07-2A61876C37D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42B3A-56DE-4E1B-9774-3564786AD321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49F62-7C83-4412-890E-13BD7A68AB8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12F2F-5842-443C-8980-92E70623DAB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67E60-E2F3-485D-8F89-62B02228B54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D60FE-6E52-48EF-A471-5F0A9BDBA2E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5E512-DB22-48FC-8048-9718C30BC173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C918DFD9-F3C9-4CBE-97AB-BDC518F622C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0510010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真题引入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52400" y="615950"/>
            <a:ext cx="8991600" cy="550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、（ </a:t>
            </a:r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2020·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山东卷）</a:t>
            </a:r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1873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年，华蘅芳等人翻译的</a:t>
            </a:r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地学浅释</a:t>
            </a:r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把英国学者赖尔的地质学理论介绍到中国。赖尔认为，地质的进化过程，不是由超自然力量或者巨大灾变造成的，而是由自然力量在漫长的岁月中逐渐形成的。这一理论在当时受到中国进步思想家的欢迎，是因为它</a:t>
            </a:r>
            <a:endParaRPr lang="en-US" altLang="zh-CN" sz="32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en-US" sz="32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．对自然演进规律进行了科学阐释</a:t>
            </a:r>
            <a:endParaRPr lang="en-US" altLang="zh-CN" sz="32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．传播了西方先进科学知识</a:t>
            </a:r>
          </a:p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．与中国社会变革产生了共鸣</a:t>
            </a:r>
            <a:endParaRPr lang="en-US" altLang="zh-CN" sz="32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．动摇了恪守祖训的陈旧观念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真题引入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52400" y="615950"/>
            <a:ext cx="8991600" cy="550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、（ </a:t>
            </a:r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2020·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山东卷）</a:t>
            </a:r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1873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年，华蘅芳等人翻译的</a:t>
            </a:r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地学浅释</a:t>
            </a:r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把英国学者赖尔的地质学理论介绍到中国。赖尔认为，地质的进化过程，不是由超自然力量或者巨大灾变造成的，而是由自然力量在漫长的岁月中逐渐形成的。这一理论在当时受到中国进步思想家的欢迎，是因为它</a:t>
            </a:r>
            <a:endParaRPr lang="en-US" altLang="zh-CN" sz="32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en-US" sz="32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．对自然演进规律进行了科学阐释</a:t>
            </a:r>
            <a:endParaRPr lang="en-US" altLang="zh-CN" sz="32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．传播了西方先进科学知识</a:t>
            </a:r>
          </a:p>
          <a:p>
            <a:pPr eaLnBrk="0" hangingPunct="0"/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．与中国社会变革产生了共鸣</a:t>
            </a:r>
            <a:endParaRPr lang="en-US" altLang="zh-CN" sz="3200" b="1" noProof="1" smtClean="0">
              <a:solidFill>
                <a:srgbClr val="FF0000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．动摇了恪守祖训的陈旧观念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52400" y="95071"/>
            <a:ext cx="8991600" cy="175432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 smtClean="0">
                <a:latin typeface="微软雅黑" pitchFamily="34" charset="-122"/>
                <a:ea typeface="微软雅黑" pitchFamily="34" charset="-122"/>
              </a:rPr>
              <a:t>必修</a:t>
            </a:r>
            <a:r>
              <a:rPr lang="en-US" altLang="zh-CN" sz="3600" b="1" smtClean="0"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3600" b="1" smtClean="0">
                <a:latin typeface="微软雅黑" pitchFamily="34" charset="-122"/>
                <a:ea typeface="微软雅黑" pitchFamily="34" charset="-122"/>
              </a:rPr>
              <a:t>第五单元</a:t>
            </a:r>
            <a:endParaRPr lang="en-US" altLang="zh-CN" sz="3600" b="1" smtClean="0">
              <a:latin typeface="微软雅黑" pitchFamily="34" charset="-122"/>
              <a:ea typeface="微软雅黑" pitchFamily="34" charset="-122"/>
            </a:endParaRPr>
          </a:p>
          <a:p>
            <a:pPr algn="ctr" eaLnBrk="0" hangingPunct="0"/>
            <a:r>
              <a:rPr lang="zh-CN" altLang="en-US" sz="3600" b="1" smtClean="0">
                <a:latin typeface="微软雅黑" pitchFamily="34" charset="-122"/>
                <a:ea typeface="微软雅黑" pitchFamily="34" charset="-122"/>
              </a:rPr>
              <a:t>近代中国的</a:t>
            </a:r>
            <a:r>
              <a:rPr lang="zh-CN" altLang="en-US" sz="3600" b="1">
                <a:latin typeface="微软雅黑" pitchFamily="34" charset="-122"/>
                <a:ea typeface="微软雅黑" pitchFamily="34" charset="-122"/>
              </a:rPr>
              <a:t>思</a:t>
            </a:r>
            <a:r>
              <a:rPr lang="zh-CN" altLang="en-US" sz="3600" b="1" smtClean="0">
                <a:latin typeface="微软雅黑" pitchFamily="34" charset="-122"/>
                <a:ea typeface="微软雅黑" pitchFamily="34" charset="-122"/>
              </a:rPr>
              <a:t>想解放潮流</a:t>
            </a:r>
            <a:endParaRPr lang="en-US" altLang="zh-CN" sz="3600" b="1" smtClean="0">
              <a:latin typeface="微软雅黑" pitchFamily="34" charset="-122"/>
              <a:ea typeface="微软雅黑" pitchFamily="34" charset="-122"/>
            </a:endParaRPr>
          </a:p>
          <a:p>
            <a:pPr algn="ctr" eaLnBrk="0" hangingPunct="0"/>
            <a:r>
              <a:rPr lang="zh-CN" altLang="en-US" sz="3200" b="1" smtClean="0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任务</a:t>
            </a:r>
            <a:r>
              <a:rPr lang="zh-CN" altLang="en-US" sz="3200" b="1" smtClean="0">
                <a:latin typeface="微软雅黑" pitchFamily="34" charset="-122"/>
                <a:ea typeface="微软雅黑" pitchFamily="34" charset="-122"/>
              </a:rPr>
              <a:t>：时间轴，历史大事对应的思想主张</a:t>
            </a:r>
            <a:r>
              <a:rPr lang="en-US" altLang="zh-CN" sz="3600" b="1" smtClean="0">
                <a:latin typeface="微软雅黑" pitchFamily="34" charset="-122"/>
                <a:ea typeface="微软雅黑" pitchFamily="34" charset="-122"/>
              </a:rPr>
              <a:t>               </a:t>
            </a:r>
            <a:endParaRPr lang="en-US" altLang="zh-CN" sz="3600" b="1"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6" name="直接箭头连接符 5"/>
          <p:cNvCxnSpPr/>
          <p:nvPr/>
        </p:nvCxnSpPr>
        <p:spPr bwMode="auto">
          <a:xfrm>
            <a:off x="381000" y="2971800"/>
            <a:ext cx="6629400" cy="0"/>
          </a:xfrm>
          <a:prstGeom prst="straightConnector1">
            <a:avLst/>
          </a:prstGeom>
          <a:solidFill>
            <a:schemeClr val="accent1"/>
          </a:solidFill>
          <a:ln w="635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1" name="直接连接符 10"/>
          <p:cNvCxnSpPr/>
          <p:nvPr/>
        </p:nvCxnSpPr>
        <p:spPr bwMode="auto">
          <a:xfrm flipH="1">
            <a:off x="762000" y="2743200"/>
            <a:ext cx="0" cy="22860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2" name="直接连接符 11"/>
          <p:cNvCxnSpPr/>
          <p:nvPr/>
        </p:nvCxnSpPr>
        <p:spPr bwMode="auto">
          <a:xfrm flipH="1">
            <a:off x="1752600" y="2743200"/>
            <a:ext cx="0" cy="22860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直接连接符 12"/>
          <p:cNvCxnSpPr/>
          <p:nvPr/>
        </p:nvCxnSpPr>
        <p:spPr bwMode="auto">
          <a:xfrm flipH="1">
            <a:off x="2286000" y="2743200"/>
            <a:ext cx="0" cy="22860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4" name="直接连接符 13"/>
          <p:cNvCxnSpPr/>
          <p:nvPr/>
        </p:nvCxnSpPr>
        <p:spPr bwMode="auto">
          <a:xfrm flipH="1">
            <a:off x="4114800" y="2743200"/>
            <a:ext cx="0" cy="22860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5" name="直接连接符 14"/>
          <p:cNvCxnSpPr/>
          <p:nvPr/>
        </p:nvCxnSpPr>
        <p:spPr bwMode="auto">
          <a:xfrm flipH="1">
            <a:off x="5105400" y="2743200"/>
            <a:ext cx="0" cy="22860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6" name="直接连接符 15"/>
          <p:cNvCxnSpPr/>
          <p:nvPr/>
        </p:nvCxnSpPr>
        <p:spPr bwMode="auto">
          <a:xfrm flipH="1">
            <a:off x="5715000" y="2743200"/>
            <a:ext cx="0" cy="22860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8" name="TextBox 17"/>
          <p:cNvSpPr txBox="1"/>
          <p:nvPr/>
        </p:nvSpPr>
        <p:spPr>
          <a:xfrm>
            <a:off x="228600" y="2286000"/>
            <a:ext cx="99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1840</a:t>
            </a:r>
            <a:endParaRPr lang="zh-CN" altLang="en-US" sz="2400"/>
          </a:p>
        </p:txBody>
      </p:sp>
      <p:sp>
        <p:nvSpPr>
          <p:cNvPr id="19" name="TextBox 18"/>
          <p:cNvSpPr txBox="1"/>
          <p:nvPr/>
        </p:nvSpPr>
        <p:spPr>
          <a:xfrm>
            <a:off x="1143000" y="2286000"/>
            <a:ext cx="99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1860</a:t>
            </a:r>
            <a:endParaRPr lang="zh-CN" altLang="en-US" sz="2400"/>
          </a:p>
        </p:txBody>
      </p:sp>
      <p:sp>
        <p:nvSpPr>
          <p:cNvPr id="20" name="TextBox 19"/>
          <p:cNvSpPr txBox="1"/>
          <p:nvPr/>
        </p:nvSpPr>
        <p:spPr>
          <a:xfrm>
            <a:off x="1752600" y="3048000"/>
            <a:ext cx="236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smtClean="0">
                <a:latin typeface="Times New Roman" pitchFamily="18" charset="0"/>
                <a:cs typeface="Times New Roman" pitchFamily="18" charset="0"/>
              </a:rPr>
              <a:t>19C</a:t>
            </a:r>
            <a:r>
              <a:rPr lang="en-US" altLang="zh-CN" sz="2400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60</a:t>
            </a:r>
            <a:r>
              <a:rPr lang="en-US" altLang="zh-CN" sz="2400" smtClean="0">
                <a:latin typeface="Times New Roman" pitchFamily="18" charset="0"/>
                <a:cs typeface="Times New Roman" pitchFamily="18" charset="0"/>
              </a:rPr>
              <a:t>’s</a:t>
            </a:r>
            <a:endParaRPr lang="zh-CN" altLang="en-US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581400" y="2286000"/>
            <a:ext cx="99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1894</a:t>
            </a:r>
            <a:endParaRPr lang="zh-CN" altLang="en-US" sz="2400"/>
          </a:p>
        </p:txBody>
      </p:sp>
      <p:sp>
        <p:nvSpPr>
          <p:cNvPr id="22" name="TextBox 21"/>
          <p:cNvSpPr txBox="1"/>
          <p:nvPr/>
        </p:nvSpPr>
        <p:spPr>
          <a:xfrm>
            <a:off x="4572000" y="2286000"/>
            <a:ext cx="99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1912</a:t>
            </a:r>
            <a:endParaRPr lang="zh-CN" altLang="en-US" sz="2400"/>
          </a:p>
        </p:txBody>
      </p:sp>
      <p:sp>
        <p:nvSpPr>
          <p:cNvPr id="23" name="TextBox 22"/>
          <p:cNvSpPr txBox="1"/>
          <p:nvPr/>
        </p:nvSpPr>
        <p:spPr>
          <a:xfrm>
            <a:off x="5486400" y="2281535"/>
            <a:ext cx="99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1915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5538" name="Group 2"/>
          <p:cNvGraphicFramePr>
            <a:graphicFrameLocks noGrp="1"/>
          </p:cNvGraphicFramePr>
          <p:nvPr>
            <p:ph/>
          </p:nvPr>
        </p:nvGraphicFramePr>
        <p:xfrm>
          <a:off x="163513" y="493713"/>
          <a:ext cx="8751887" cy="5939747"/>
        </p:xfrm>
        <a:graphic>
          <a:graphicData uri="http://schemas.openxmlformats.org/drawingml/2006/table">
            <a:tbl>
              <a:tblPr/>
              <a:tblGrid>
                <a:gridCol w="979487"/>
                <a:gridCol w="1905000"/>
                <a:gridCol w="2637047"/>
                <a:gridCol w="2162889"/>
                <a:gridCol w="1067464"/>
              </a:tblGrid>
              <a:tr h="504825"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阶级属性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派别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指导思想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主张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477838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学什么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程度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5800"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地主阶级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6436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914400">
                <a:tc rowSpan="3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资产阶级</a:t>
                      </a: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245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817073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58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无产阶级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5584" name="Rectangle 48"/>
          <p:cNvSpPr>
            <a:spLocks noChangeArrowheads="1"/>
          </p:cNvSpPr>
          <p:nvPr/>
        </p:nvSpPr>
        <p:spPr bwMode="auto">
          <a:xfrm>
            <a:off x="3048000" y="1560513"/>
            <a:ext cx="2684463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师夷长技以制夷</a:t>
            </a:r>
          </a:p>
        </p:txBody>
      </p:sp>
      <p:sp>
        <p:nvSpPr>
          <p:cNvPr id="65585" name="Rectangle 49"/>
          <p:cNvSpPr>
            <a:spLocks noChangeArrowheads="1"/>
          </p:cNvSpPr>
          <p:nvPr/>
        </p:nvSpPr>
        <p:spPr bwMode="auto">
          <a:xfrm>
            <a:off x="7848600" y="1941513"/>
            <a:ext cx="1004888" cy="584200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2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器物</a:t>
            </a:r>
          </a:p>
        </p:txBody>
      </p:sp>
      <p:sp>
        <p:nvSpPr>
          <p:cNvPr id="65586" name="Rectangle 50"/>
          <p:cNvSpPr>
            <a:spLocks noChangeArrowheads="1"/>
          </p:cNvSpPr>
          <p:nvPr/>
        </p:nvSpPr>
        <p:spPr bwMode="auto">
          <a:xfrm>
            <a:off x="7848600" y="3541713"/>
            <a:ext cx="1004888" cy="584200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2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制度</a:t>
            </a:r>
          </a:p>
        </p:txBody>
      </p:sp>
      <p:sp>
        <p:nvSpPr>
          <p:cNvPr id="65587" name="Rectangle 51"/>
          <p:cNvSpPr>
            <a:spLocks noChangeArrowheads="1"/>
          </p:cNvSpPr>
          <p:nvPr/>
        </p:nvSpPr>
        <p:spPr bwMode="auto">
          <a:xfrm>
            <a:off x="7848600" y="5218113"/>
            <a:ext cx="1004888" cy="584200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2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思想</a:t>
            </a:r>
          </a:p>
        </p:txBody>
      </p:sp>
      <p:sp>
        <p:nvSpPr>
          <p:cNvPr id="65588" name="Rectangle 52"/>
          <p:cNvSpPr>
            <a:spLocks noChangeArrowheads="1"/>
          </p:cNvSpPr>
          <p:nvPr/>
        </p:nvSpPr>
        <p:spPr bwMode="auto">
          <a:xfrm>
            <a:off x="5791200" y="4100513"/>
            <a:ext cx="1627188" cy="5222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民主共和</a:t>
            </a:r>
          </a:p>
        </p:txBody>
      </p:sp>
      <p:sp>
        <p:nvSpPr>
          <p:cNvPr id="65589" name="Rectangle 53"/>
          <p:cNvSpPr>
            <a:spLocks noChangeArrowheads="1"/>
          </p:cNvSpPr>
          <p:nvPr/>
        </p:nvSpPr>
        <p:spPr bwMode="auto">
          <a:xfrm>
            <a:off x="5791200" y="3236913"/>
            <a:ext cx="1627188" cy="52387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君主立宪</a:t>
            </a:r>
          </a:p>
        </p:txBody>
      </p:sp>
      <p:sp>
        <p:nvSpPr>
          <p:cNvPr id="65594" name="Rectangle 58"/>
          <p:cNvSpPr>
            <a:spLocks noChangeArrowheads="1"/>
          </p:cNvSpPr>
          <p:nvPr/>
        </p:nvSpPr>
        <p:spPr bwMode="auto">
          <a:xfrm>
            <a:off x="1411288" y="2322513"/>
            <a:ext cx="1255712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洋务派</a:t>
            </a:r>
          </a:p>
        </p:txBody>
      </p:sp>
      <p:sp>
        <p:nvSpPr>
          <p:cNvPr id="14" name="矩形 13"/>
          <p:cNvSpPr>
            <a:spLocks noChangeArrowheads="1"/>
          </p:cNvSpPr>
          <p:nvPr/>
        </p:nvSpPr>
        <p:spPr bwMode="auto">
          <a:xfrm>
            <a:off x="3276600" y="2362200"/>
            <a:ext cx="31242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buClr>
                <a:srgbClr val="009999"/>
              </a:buClr>
              <a:buSzPct val="75000"/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中体西用</a:t>
            </a:r>
          </a:p>
        </p:txBody>
      </p:sp>
      <p:sp>
        <p:nvSpPr>
          <p:cNvPr id="15" name="矩形 14"/>
          <p:cNvSpPr>
            <a:spLocks noChangeArrowheads="1"/>
          </p:cNvSpPr>
          <p:nvPr/>
        </p:nvSpPr>
        <p:spPr bwMode="auto">
          <a:xfrm>
            <a:off x="3048000" y="3121025"/>
            <a:ext cx="2862263" cy="9540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儒家思想与西方政治学说相结合</a:t>
            </a:r>
            <a:endParaRPr lang="zh-CN" altLang="en-US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6" name="矩形 15"/>
          <p:cNvSpPr>
            <a:spLocks noChangeArrowheads="1"/>
          </p:cNvSpPr>
          <p:nvPr/>
        </p:nvSpPr>
        <p:spPr bwMode="auto">
          <a:xfrm>
            <a:off x="1404938" y="1560513"/>
            <a:ext cx="1262062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抵抗派</a:t>
            </a:r>
          </a:p>
        </p:txBody>
      </p:sp>
      <p:sp>
        <p:nvSpPr>
          <p:cNvPr id="17" name="矩形 16"/>
          <p:cNvSpPr>
            <a:spLocks noChangeArrowheads="1"/>
          </p:cNvSpPr>
          <p:nvPr/>
        </p:nvSpPr>
        <p:spPr bwMode="auto">
          <a:xfrm>
            <a:off x="1219200" y="4656138"/>
            <a:ext cx="1905000" cy="8302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hlink"/>
              </a:buClr>
              <a:buSzPct val="75000"/>
            </a:pPr>
            <a:r>
              <a:rPr lang="zh-CN" altLang="en-US" sz="24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激进的民主主义者</a:t>
            </a: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5791200" y="1560513"/>
            <a:ext cx="16271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rgbClr val="009999"/>
              </a:buClr>
              <a:buSzPct val="75000"/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军事技术</a:t>
            </a:r>
          </a:p>
        </p:txBody>
      </p:sp>
      <p:sp>
        <p:nvSpPr>
          <p:cNvPr id="19" name="矩形 18"/>
          <p:cNvSpPr>
            <a:spLocks noChangeArrowheads="1"/>
          </p:cNvSpPr>
          <p:nvPr/>
        </p:nvSpPr>
        <p:spPr bwMode="auto">
          <a:xfrm>
            <a:off x="5715000" y="2170113"/>
            <a:ext cx="2057400" cy="9540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buClr>
                <a:schemeClr val="hlink"/>
              </a:buClr>
              <a:buSzPct val="75000"/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科学技术、教育等</a:t>
            </a:r>
          </a:p>
        </p:txBody>
      </p:sp>
      <p:sp>
        <p:nvSpPr>
          <p:cNvPr id="20" name="矩形 19"/>
          <p:cNvSpPr>
            <a:spLocks noChangeArrowheads="1"/>
          </p:cNvSpPr>
          <p:nvPr/>
        </p:nvSpPr>
        <p:spPr bwMode="auto">
          <a:xfrm>
            <a:off x="1400175" y="3322638"/>
            <a:ext cx="1266825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rgbClr val="009999"/>
              </a:buClr>
              <a:buSzPct val="75000"/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维新派</a:t>
            </a:r>
          </a:p>
        </p:txBody>
      </p:sp>
      <p:sp>
        <p:nvSpPr>
          <p:cNvPr id="3134" name="矩形 20"/>
          <p:cNvSpPr>
            <a:spLocks noChangeArrowheads="1"/>
          </p:cNvSpPr>
          <p:nvPr/>
        </p:nvSpPr>
        <p:spPr bwMode="auto">
          <a:xfrm>
            <a:off x="1447800" y="4160838"/>
            <a:ext cx="1266825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rgbClr val="009999"/>
              </a:buClr>
              <a:buSzPct val="75000"/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革命派</a:t>
            </a:r>
          </a:p>
        </p:txBody>
      </p:sp>
      <p:sp>
        <p:nvSpPr>
          <p:cNvPr id="24" name="矩形 23"/>
          <p:cNvSpPr>
            <a:spLocks noChangeArrowheads="1"/>
          </p:cNvSpPr>
          <p:nvPr/>
        </p:nvSpPr>
        <p:spPr bwMode="auto">
          <a:xfrm>
            <a:off x="3352800" y="4151313"/>
            <a:ext cx="16271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rgbClr val="009999"/>
              </a:buClr>
              <a:buSzPct val="75000"/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三民主义</a:t>
            </a:r>
          </a:p>
        </p:txBody>
      </p:sp>
      <p:sp>
        <p:nvSpPr>
          <p:cNvPr id="25" name="矩形 24"/>
          <p:cNvSpPr>
            <a:spLocks noChangeArrowheads="1"/>
          </p:cNvSpPr>
          <p:nvPr/>
        </p:nvSpPr>
        <p:spPr bwMode="auto">
          <a:xfrm>
            <a:off x="3048000" y="4795838"/>
            <a:ext cx="26670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rgbClr val="009999"/>
              </a:buClr>
              <a:buSzPct val="75000"/>
            </a:pPr>
            <a:r>
              <a:rPr lang="zh-CN" altLang="en-US" sz="24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西方资产阶级思想</a:t>
            </a:r>
          </a:p>
        </p:txBody>
      </p:sp>
      <p:sp>
        <p:nvSpPr>
          <p:cNvPr id="26" name="矩形 25"/>
          <p:cNvSpPr>
            <a:spLocks noChangeArrowheads="1"/>
          </p:cNvSpPr>
          <p:nvPr/>
        </p:nvSpPr>
        <p:spPr bwMode="auto">
          <a:xfrm>
            <a:off x="5867400" y="4760913"/>
            <a:ext cx="16271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rgbClr val="009999"/>
              </a:buClr>
              <a:buSzPct val="75000"/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民主科学</a:t>
            </a:r>
          </a:p>
        </p:txBody>
      </p:sp>
      <p:sp>
        <p:nvSpPr>
          <p:cNvPr id="27" name="矩形 26"/>
          <p:cNvSpPr>
            <a:spLocks noChangeArrowheads="1"/>
          </p:cNvSpPr>
          <p:nvPr/>
        </p:nvSpPr>
        <p:spPr bwMode="auto">
          <a:xfrm>
            <a:off x="1295400" y="5486400"/>
            <a:ext cx="1905000" cy="9540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rgbClr val="009999"/>
              </a:buClr>
              <a:buSzPct val="75000"/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马克思主义者</a:t>
            </a:r>
          </a:p>
        </p:txBody>
      </p:sp>
      <p:sp>
        <p:nvSpPr>
          <p:cNvPr id="28" name="矩形 27"/>
          <p:cNvSpPr>
            <a:spLocks noChangeArrowheads="1"/>
          </p:cNvSpPr>
          <p:nvPr/>
        </p:nvSpPr>
        <p:spPr bwMode="auto">
          <a:xfrm>
            <a:off x="5791200" y="5675313"/>
            <a:ext cx="198755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rgbClr val="009999"/>
              </a:buClr>
              <a:buSzPct val="75000"/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马克思主义</a:t>
            </a:r>
          </a:p>
        </p:txBody>
      </p:sp>
      <p:sp>
        <p:nvSpPr>
          <p:cNvPr id="3140" name="矩形 28"/>
          <p:cNvSpPr>
            <a:spLocks noChangeArrowheads="1"/>
          </p:cNvSpPr>
          <p:nvPr/>
        </p:nvSpPr>
        <p:spPr bwMode="auto">
          <a:xfrm>
            <a:off x="3429000" y="5675313"/>
            <a:ext cx="198755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rgbClr val="009999"/>
              </a:buClr>
              <a:buSzPct val="75000"/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马克思主义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5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5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65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65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84" grpId="0"/>
      <p:bldP spid="65585" grpId="0"/>
      <p:bldP spid="65586" grpId="0"/>
      <p:bldP spid="65587" grpId="0"/>
      <p:bldP spid="65588" grpId="0"/>
      <p:bldP spid="65589" grpId="0"/>
      <p:bldP spid="65594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4" grpId="0"/>
      <p:bldP spid="25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TextBox 3"/>
          <p:cNvSpPr txBox="1">
            <a:spLocks noChangeArrowheads="1"/>
          </p:cNvSpPr>
          <p:nvPr/>
        </p:nvSpPr>
        <p:spPr bwMode="auto">
          <a:xfrm>
            <a:off x="152400" y="381000"/>
            <a:ext cx="8991600" cy="17541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latin typeface="微软雅黑" pitchFamily="34" charset="-122"/>
                <a:ea typeface="微软雅黑" pitchFamily="34" charset="-122"/>
              </a:rPr>
              <a:t>第</a:t>
            </a:r>
            <a:r>
              <a:rPr lang="en-US" altLang="zh-CN" sz="3600" b="1">
                <a:latin typeface="微软雅黑" pitchFamily="34" charset="-122"/>
                <a:ea typeface="微软雅黑" pitchFamily="34" charset="-122"/>
              </a:rPr>
              <a:t>14</a:t>
            </a:r>
            <a:r>
              <a:rPr lang="zh-CN" altLang="en-US" sz="3600" b="1">
                <a:latin typeface="微软雅黑" pitchFamily="34" charset="-122"/>
                <a:ea typeface="微软雅黑" pitchFamily="34" charset="-122"/>
              </a:rPr>
              <a:t>、</a:t>
            </a:r>
            <a:r>
              <a:rPr lang="en-US" altLang="zh-CN" sz="3600" b="1">
                <a:latin typeface="微软雅黑" pitchFamily="34" charset="-122"/>
                <a:ea typeface="微软雅黑" pitchFamily="34" charset="-122"/>
              </a:rPr>
              <a:t>15</a:t>
            </a:r>
            <a:r>
              <a:rPr lang="zh-CN" altLang="en-US" sz="3600" b="1">
                <a:latin typeface="微软雅黑" pitchFamily="34" charset="-122"/>
                <a:ea typeface="微软雅黑" pitchFamily="34" charset="-122"/>
              </a:rPr>
              <a:t>课</a:t>
            </a:r>
            <a:endParaRPr lang="en-US" altLang="zh-CN" sz="3600" b="1">
              <a:latin typeface="微软雅黑" pitchFamily="34" charset="-122"/>
              <a:ea typeface="微软雅黑" pitchFamily="34" charset="-122"/>
            </a:endParaRPr>
          </a:p>
          <a:p>
            <a:pPr algn="ctr" eaLnBrk="0" hangingPunct="0"/>
            <a:r>
              <a:rPr lang="zh-CN" altLang="en-US" sz="3600" b="1">
                <a:latin typeface="微软雅黑" pitchFamily="34" charset="-122"/>
                <a:ea typeface="微软雅黑" pitchFamily="34" charset="-122"/>
              </a:rPr>
              <a:t>近代先进中国人的思想潮流</a:t>
            </a:r>
            <a:endParaRPr lang="en-US" altLang="zh-CN" sz="3600" b="1">
              <a:latin typeface="微软雅黑" pitchFamily="34" charset="-122"/>
              <a:ea typeface="微软雅黑" pitchFamily="34" charset="-122"/>
            </a:endParaRPr>
          </a:p>
          <a:p>
            <a:pPr eaLnBrk="0" hangingPunct="0"/>
            <a:r>
              <a:rPr lang="en-US" altLang="zh-CN" sz="3600" b="1">
                <a:latin typeface="微软雅黑" pitchFamily="34" charset="-122"/>
                <a:ea typeface="微软雅黑" pitchFamily="34" charset="-122"/>
              </a:rPr>
              <a:t>               ——</a:t>
            </a:r>
            <a:r>
              <a:rPr lang="zh-CN" altLang="en-US" sz="3600" b="1">
                <a:latin typeface="微软雅黑" pitchFamily="34" charset="-122"/>
                <a:ea typeface="微软雅黑" pitchFamily="34" charset="-122"/>
              </a:rPr>
              <a:t>从师夷长技到民主革命思想</a:t>
            </a:r>
            <a:endParaRPr lang="en-US" altLang="zh-CN" sz="3600" b="1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228600" y="152400"/>
            <a:ext cx="8915400" cy="50165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一、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抵抗派</a:t>
            </a:r>
            <a:endParaRPr lang="en-US" altLang="zh-CN" sz="3200" b="1" kern="100">
              <a:solidFill>
                <a:srgbClr val="FF0000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（一）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背景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、鸦片战争，民族危机加深，也产生某些社会转型的因素；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、经世致用思想的传统，知识分子关注社会强烈的责任感；</a:t>
            </a:r>
            <a:endParaRPr lang="en-US" altLang="zh-CN" sz="3200" b="1" kern="100">
              <a:latin typeface="黑体" pitchFamily="49" charset="-122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（二）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代表人物及思想主张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、林则徐：</a:t>
            </a:r>
            <a:r>
              <a:rPr lang="zh-CN" altLang="en-US" sz="2800" b="1" kern="100">
                <a:solidFill>
                  <a:srgbClr val="0000C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落实书本</a:t>
            </a:r>
            <a:r>
              <a:rPr lang="en-US" altLang="zh-CN" sz="2800" b="1" kern="100">
                <a:solidFill>
                  <a:srgbClr val="0000C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P68</a:t>
            </a:r>
            <a:r>
              <a:rPr lang="zh-CN" altLang="en-US" sz="2800" b="1" kern="100">
                <a:solidFill>
                  <a:srgbClr val="0000C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，指出他的贡献</a:t>
            </a:r>
            <a:endParaRPr lang="en-US" altLang="zh-CN" sz="3200" b="1" kern="100">
              <a:solidFill>
                <a:srgbClr val="0000CC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⑴编译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各国律例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⑵编译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四洲志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228600" y="152400"/>
            <a:ext cx="8915400" cy="354012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一、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抵抗派</a:t>
            </a:r>
            <a:endParaRPr lang="en-US" altLang="zh-CN" sz="3200" b="1" kern="100">
              <a:solidFill>
                <a:srgbClr val="FF0000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（二）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代表人物及思想主张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、魏源：</a:t>
            </a:r>
            <a:r>
              <a:rPr lang="zh-CN" altLang="en-US" sz="2800" b="1" kern="100">
                <a:solidFill>
                  <a:srgbClr val="0000C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落实书本</a:t>
            </a:r>
            <a:r>
              <a:rPr lang="en-US" altLang="zh-CN" sz="2800" b="1" kern="100">
                <a:solidFill>
                  <a:srgbClr val="0000C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P68-69</a:t>
            </a:r>
            <a:r>
              <a:rPr lang="zh-CN" altLang="en-US" sz="2800" b="1" kern="100">
                <a:solidFill>
                  <a:srgbClr val="0000C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，指出他的贡献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著作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海国图志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①介绍西方国家历史地理状况；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②提出“师夷长技以制夷”，学习西方的军事技术，抵御西方侵略。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pic>
        <p:nvPicPr>
          <p:cNvPr id="3" name="图片 2" descr="tim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191000" y="3276600"/>
            <a:ext cx="4724400" cy="35052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228600" y="152400"/>
            <a:ext cx="8915400" cy="600164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一、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抵抗派</a:t>
            </a:r>
            <a:endParaRPr lang="en-US" altLang="zh-CN" sz="3200" b="1" kern="100">
              <a:solidFill>
                <a:srgbClr val="FF0000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（三）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目的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、直接目的：抵御外来侵略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、根本目的：维护清朝统治</a:t>
            </a:r>
            <a:endParaRPr lang="en-US" altLang="zh-CN" sz="3200" b="1" kern="100">
              <a:latin typeface="黑体" pitchFamily="49" charset="-122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（四）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评价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</a:t>
            </a:r>
            <a:r>
              <a:rPr lang="zh-CN" altLang="en-US" sz="3200" b="1" kern="100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、开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近代风气之先，启迪后世</a:t>
            </a:r>
            <a:r>
              <a:rPr lang="zh-CN" altLang="en-US" sz="3200" b="1" kern="100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（作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用有限）；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、对日本明治维新有所推动；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深入思考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：抵抗派有何局限性？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⑴局限只学习西方的军事技术；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⑵未认识到西方强大的本质，对西方制度、文化有错误观念；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⑶未付诸实践（与洋务运动相比）。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真题演练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52400" y="615950"/>
            <a:ext cx="8991600" cy="5508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白本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P152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 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T8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</a:t>
            </a:r>
            <a:r>
              <a:rPr lang="zh-CN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2017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·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海南卷）在中国历史上，人们习惯以“夷”称呼西方国家。然而，徐继畬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瀛寰志略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1848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年）对西方各国的称谓是“外国”“英吉利”“葡萄牙”等，很少称“夷”。同治初年，清廷下旨不再以“夷”称呼西方各国。这反映了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中国半殖民地社会形成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天朝观念已被摒弃</a:t>
            </a: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清朝政府接受国际惯例 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洋务运动成为共识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真题演练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52400" y="615950"/>
            <a:ext cx="8991600" cy="5508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白本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P152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 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T8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</a:t>
            </a:r>
            <a:r>
              <a:rPr lang="zh-CN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2017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·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海南卷）在中国历史上，人们习惯以“夷”称呼西方国家。然而，徐继畬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瀛寰志略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1848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年）对西方各国的称谓是“外国”“英吉利”“葡萄牙”等，很少称“夷”。同治初年，清廷下旨不再以“夷”称呼西方各国。这反映了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中国半殖民地社会形成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天朝观念已被摒弃</a:t>
            </a:r>
          </a:p>
          <a:p>
            <a:pPr eaLnBrk="0" hangingPunct="0"/>
            <a:r>
              <a:rPr lang="en-US" altLang="zh-CN" sz="3200" b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en-US" altLang="arn-CL" sz="3200" b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清朝政府接受国际惯例 </a:t>
            </a:r>
            <a:endParaRPr lang="zh-CN" altLang="zh-CN" sz="3200" b="1" noProof="1">
              <a:solidFill>
                <a:srgbClr val="FF0000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洋务运动成为共识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真题演练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52400" y="615950"/>
            <a:ext cx="8991600" cy="5016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3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白本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P152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 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T4 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2015·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海南卷）鸦片战争时期，魏源批评当时“御诸内河不若御诸海口，御诸海口不若御诸外洋”的海防主张，认为“守外洋不如守海口，守海口不如守内河”。魏源的主张反映了这一时期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海禁思想被远洋开拓思想所取代 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洋务派开始着手海防建设</a:t>
            </a: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有识之士主张学习西方海防模式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清朝海军实力远逊于列强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真题演练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52400" y="615950"/>
            <a:ext cx="8991600" cy="5016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3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白本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P152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 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T4 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2015·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海南卷）鸦片战争时期，魏源批评当时“御诸内河不若御诸海口，御诸海口不若御诸外洋”的海防主张，认为“守外洋不如守海口，守海口不如守内河”。魏源的主张反映了这一时期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海禁思想被远洋开拓思想所取代 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洋务派开始着手海防建设</a:t>
            </a: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有识之士主张学习西方海防模式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en-US" altLang="arn-CL" sz="3200" b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清朝海军实力远逊于列强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152400" y="685800"/>
            <a:ext cx="8991600" cy="5509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new  </a:t>
            </a:r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4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、蒋廷黻在其</a:t>
            </a:r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中国近代史</a:t>
            </a:r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中说：“林则徐实在有两个，一个是士大夫心目中的林则徐，一个是真正的林则徐。前一个林则徐是主剿的，他是百战百胜的，他所用的方法都是中国的古法，可惜奸臣琦善受了英人的贿赂，把他驱逐了。”这实际上说明</a:t>
            </a:r>
            <a:endParaRPr lang="en-US" altLang="zh-CN" sz="3200" b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en-US" sz="3200" b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．传统夷夏观有一定的突破                    </a:t>
            </a:r>
            <a:endParaRPr lang="en-US" altLang="zh-CN" sz="3200" b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．林则徐是一个坚定的抵抗派</a:t>
            </a:r>
          </a:p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．古代中国军事技术的先进                    </a:t>
            </a:r>
            <a:endParaRPr lang="en-US" altLang="zh-CN" sz="3200" b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．士大夫具有天朝上国的观念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79388" y="115888"/>
            <a:ext cx="1878012" cy="584200"/>
          </a:xfrm>
          <a:prstGeom prst="rect">
            <a:avLst/>
          </a:prstGeom>
          <a:solidFill>
            <a:srgbClr val="0000CC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3200" b="1" kern="0" smtClean="0">
                <a:solidFill>
                  <a:srgbClr val="FFFFFF"/>
                </a:solidFill>
                <a:latin typeface="Arial"/>
                <a:ea typeface="黑体" pitchFamily="2" charset="-122"/>
              </a:rPr>
              <a:t>小试牛刀</a:t>
            </a:r>
            <a:endParaRPr lang="zh-CN" altLang="en-US" sz="3200" b="1" kern="0">
              <a:solidFill>
                <a:srgbClr val="FFFFFF"/>
              </a:solidFill>
              <a:latin typeface="Arial"/>
              <a:ea typeface="黑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152400" y="685800"/>
            <a:ext cx="8991600" cy="5509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new  </a:t>
            </a:r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4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、蒋廷黻在其</a:t>
            </a:r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中国近代史</a:t>
            </a:r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中说：“林则徐实在有两个，一个是士大夫心目中的林则徐，一个是真正的林则徐。前一个林则徐是主剿的，他是百战百胜的，他所用的方法都是中国的古法，可惜奸臣琦善受了英人的贿赂，把他驱逐了。”这实际上说明</a:t>
            </a:r>
            <a:endParaRPr lang="en-US" altLang="zh-CN" sz="3200" b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en-US" sz="3200" b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．传统夷夏观有一定的突破                    </a:t>
            </a:r>
            <a:endParaRPr lang="en-US" altLang="zh-CN" sz="3200" b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．林则徐是一个坚定的抵抗派</a:t>
            </a:r>
          </a:p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．古代中国军事技术的先进                    </a:t>
            </a:r>
            <a:endParaRPr lang="en-US" altLang="zh-CN" sz="3200" b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en-US" sz="3200" b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．士大夫具有天朝上国的观念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79388" y="115888"/>
            <a:ext cx="1878012" cy="584200"/>
          </a:xfrm>
          <a:prstGeom prst="rect">
            <a:avLst/>
          </a:prstGeom>
          <a:solidFill>
            <a:srgbClr val="0000CC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3200" b="1" kern="0" smtClean="0">
                <a:solidFill>
                  <a:srgbClr val="FFFFFF"/>
                </a:solidFill>
                <a:latin typeface="Arial"/>
                <a:ea typeface="黑体" pitchFamily="2" charset="-122"/>
              </a:rPr>
              <a:t>小试牛刀</a:t>
            </a:r>
            <a:endParaRPr lang="zh-CN" altLang="en-US" sz="3200" b="1" kern="0">
              <a:solidFill>
                <a:srgbClr val="FFFFFF"/>
              </a:solidFill>
              <a:latin typeface="Arial"/>
              <a:ea typeface="黑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228600" y="152400"/>
            <a:ext cx="8915400" cy="353943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二、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洋务派</a:t>
            </a:r>
            <a:endParaRPr lang="en-US" altLang="zh-CN" sz="3200" b="1" kern="100">
              <a:solidFill>
                <a:srgbClr val="FF0000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（一）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背景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、第二次鸦片战争，中国处于内忧外患的局面</a:t>
            </a:r>
            <a:endParaRPr lang="en-US" altLang="zh-CN" sz="3200" b="1" kern="100">
              <a:latin typeface="黑体" pitchFamily="49" charset="-122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（二）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主要思想主张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“中学为体，西学为用”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肯定中国制度、伦理纲常是根本；西方技术是维护专制统治的工具</a:t>
            </a:r>
            <a:r>
              <a:rPr lang="zh-CN" altLang="en-US" sz="3200" b="1" kern="100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真题演练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52400" y="615950"/>
            <a:ext cx="8991600" cy="612475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5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、（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2020·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全国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Ⅰ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卷）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1876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年，英国传教士在上海创办的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格致汇编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设有“互相问答”栏目，其中大多问题是从读者的兴趣、关注点出发的。各类问题所占比例如表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所示。</a:t>
            </a:r>
          </a:p>
          <a:p>
            <a:pPr eaLnBrk="0" hangingPunct="0"/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表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 《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格致汇编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》“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互相问答”栏目各类问题所占比例</a:t>
            </a:r>
            <a:endParaRPr lang="en-US" altLang="zh-CN" sz="28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en-US" altLang="zh-CN" sz="28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en-US" altLang="zh-CN" sz="28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en-US" altLang="zh-CN" sz="28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en-US" altLang="zh-CN" sz="28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据此可知，当时</a:t>
            </a:r>
          </a:p>
          <a:p>
            <a:pPr eaLnBrk="0" hangingPunct="0"/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．中体西用思想的传播受到了抑制</a:t>
            </a:r>
            <a:endParaRPr lang="en-US" altLang="zh-CN" sz="28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．中外交汇促进维新思想深入发展</a:t>
            </a:r>
          </a:p>
          <a:p>
            <a:pPr eaLnBrk="0" hangingPunct="0"/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．西学传播适应了兴办实业的需求   </a:t>
            </a:r>
            <a:endParaRPr lang="en-US" altLang="zh-CN" sz="28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．崇尚科学成为了社会的主流思潮</a:t>
            </a:r>
          </a:p>
        </p:txBody>
      </p:sp>
      <p:pic>
        <p:nvPicPr>
          <p:cNvPr id="4" name="图片 3" descr="QQ截图2020101607275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2819400"/>
            <a:ext cx="7010400" cy="1676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真题演练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52400" y="615950"/>
            <a:ext cx="8991600" cy="612475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5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、（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2020·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全国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Ⅰ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卷）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1876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年，英国传教士在上海创办的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格致汇编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设有“互相问答”栏目，其中大多问题是从读者的兴趣、关注点出发的。各类问题所占比例如表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所示。</a:t>
            </a:r>
          </a:p>
          <a:p>
            <a:pPr eaLnBrk="0" hangingPunct="0"/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表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 《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格致汇编</a:t>
            </a:r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》“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互相问答”栏目各类问题所占比例</a:t>
            </a:r>
            <a:endParaRPr lang="en-US" altLang="zh-CN" sz="28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en-US" altLang="zh-CN" sz="28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en-US" altLang="zh-CN" sz="28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en-US" altLang="zh-CN" sz="28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en-US" altLang="zh-CN" sz="28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据此可知，当时</a:t>
            </a:r>
          </a:p>
          <a:p>
            <a:pPr eaLnBrk="0" hangingPunct="0"/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．中体西用思想的传播受到了抑制</a:t>
            </a:r>
            <a:endParaRPr lang="en-US" altLang="zh-CN" sz="28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．中外交汇促进维新思想深入发展</a:t>
            </a:r>
          </a:p>
          <a:p>
            <a:pPr eaLnBrk="0" hangingPunct="0"/>
            <a:r>
              <a:rPr lang="en-US" altLang="zh-CN" sz="28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en-US" sz="28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．西学传播适应了兴办实业的需求   </a:t>
            </a:r>
            <a:endParaRPr lang="en-US" altLang="zh-CN" sz="2800" b="1" noProof="1" smtClean="0">
              <a:solidFill>
                <a:srgbClr val="FF0000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en-US" sz="28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．崇尚科学成为了社会的主流思潮</a:t>
            </a:r>
          </a:p>
        </p:txBody>
      </p:sp>
      <p:pic>
        <p:nvPicPr>
          <p:cNvPr id="4" name="图片 3" descr="QQ截图2020101607275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2819400"/>
            <a:ext cx="7010400" cy="1676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真题演练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52400" y="615950"/>
            <a:ext cx="8991600" cy="5508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6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白本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P153 T13 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2017·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海南卷）清末举行的一次科举特科考试，论题为“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大戴礼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（即汉代戴德所编辑整理的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礼记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）‘保，保其身体；傅，傅其德义；师，导之教训’与近世各国学校体育、德育、智育同义论”，要求论证中国传统教育与西方教育同义。这反映了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近代教育体制已经确立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中体西用治国理念的推行</a:t>
            </a: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西方教育思想成为主流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朝廷借科举倡导回归国学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真题演练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52400" y="615950"/>
            <a:ext cx="8991600" cy="5508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6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白本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P153 T13 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2017·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海南卷）清末举行的一次科举特科考试，论题为“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大戴礼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（即汉代戴德所编辑整理的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礼记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）‘保，保其身体；傅，傅其德义；师，导之教训’与近世各国学校体育、德育、智育同义论”，要求论证中国传统教育与西方教育同义。这反映了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近代教育体制已经确立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en-US" altLang="arn-CL" sz="3200" b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中体西用治国理念的推行</a:t>
            </a: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西方教育思想成为主流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en-US" altLang="arn-CL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朝廷借科举倡导回归国学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228600" y="152400"/>
            <a:ext cx="8915400" cy="452431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二、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洋务派</a:t>
            </a:r>
            <a:endParaRPr lang="en-US" altLang="zh-CN" sz="3200" b="1" kern="100">
              <a:solidFill>
                <a:srgbClr val="FF0000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（三）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评价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</a:t>
            </a:r>
            <a:r>
              <a:rPr lang="zh-CN" altLang="en-US" sz="3200" b="1" kern="100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 kern="100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积极</a:t>
            </a:r>
            <a:r>
              <a:rPr lang="zh-CN" altLang="en-US" sz="3200" b="1" kern="100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：⑴是洋务运动指导思想；</a:t>
            </a:r>
            <a:endParaRPr lang="en-US" altLang="zh-CN" sz="3200" b="1" kern="100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⑵冲击“华夷之辨”的传统观念，有利于西学的传播；</a:t>
            </a:r>
            <a:endParaRPr lang="en-US" altLang="zh-CN" sz="3200" b="1" kern="100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消极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：⑴在维护清朝制度的前提下，向西方学习；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⑵本身思想有矛盾性，影响西学在中国的进一步传播；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52400" y="685800"/>
            <a:ext cx="8991600" cy="501675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白本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P154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 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T26  </a:t>
            </a:r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6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、曾国藩认为儒学的学问分为四个方面：“有义理之学，有词章之学，有经济之学，有考据之学”，四者缺一不可，既强调义理为儒学之本，又使经济之学为义理所统辖。曾国藩此举的主要目的是</a:t>
            </a:r>
            <a:endParaRPr lang="en-US" altLang="zh-CN" sz="3200" b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en-US" sz="3200" b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．为中体西用寻找理论依据</a:t>
            </a:r>
            <a:endParaRPr lang="en-US" altLang="zh-CN" sz="3200" b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．缓和与顽固派的既有矛盾</a:t>
            </a:r>
          </a:p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．宣传西学，挽救民族危机 </a:t>
            </a:r>
            <a:endParaRPr lang="en-US" altLang="zh-CN" sz="3200" b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．开始以全新眼光审视世界</a:t>
            </a: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79388" y="115888"/>
            <a:ext cx="1878012" cy="584200"/>
          </a:xfrm>
          <a:prstGeom prst="rect">
            <a:avLst/>
          </a:prstGeom>
          <a:solidFill>
            <a:srgbClr val="0000CC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3200" b="1" kern="0" smtClean="0">
                <a:solidFill>
                  <a:srgbClr val="FFFFFF"/>
                </a:solidFill>
                <a:latin typeface="Arial"/>
                <a:ea typeface="黑体" pitchFamily="2" charset="-122"/>
              </a:rPr>
              <a:t>小试牛刀</a:t>
            </a:r>
            <a:endParaRPr lang="zh-CN" altLang="en-US" sz="3200" b="1" kern="0">
              <a:solidFill>
                <a:srgbClr val="FFFFFF"/>
              </a:solidFill>
              <a:latin typeface="Arial"/>
              <a:ea typeface="黑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52400" y="685800"/>
            <a:ext cx="8991600" cy="501675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白本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P154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 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T26  </a:t>
            </a:r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6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、曾国藩认为儒学的学问分为四个方面：“有义理之学，有词章之学，有经济之学，有考据之学”，四者缺一不可，既强调义理为儒学之本，又使经济之学为义理所统辖。曾国藩此举的主要目的是</a:t>
            </a:r>
            <a:endParaRPr lang="en-US" altLang="zh-CN" sz="3200" b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en-US" sz="3200" b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en-US" sz="3200" b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．为中体西用寻找理论依据</a:t>
            </a:r>
            <a:endParaRPr lang="en-US" altLang="zh-CN" sz="3200" b="1" smtClean="0">
              <a:solidFill>
                <a:srgbClr val="FF0000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．缓和与顽固派的既有矛盾</a:t>
            </a:r>
          </a:p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．宣传西学，挽救民族危机 </a:t>
            </a:r>
            <a:endParaRPr lang="en-US" altLang="zh-CN" sz="3200" b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．开始以全新眼光审视世界</a:t>
            </a: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79388" y="115888"/>
            <a:ext cx="1878012" cy="584200"/>
          </a:xfrm>
          <a:prstGeom prst="rect">
            <a:avLst/>
          </a:prstGeom>
          <a:solidFill>
            <a:srgbClr val="0000CC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3200" b="1" kern="0" smtClean="0">
                <a:solidFill>
                  <a:srgbClr val="FFFFFF"/>
                </a:solidFill>
                <a:latin typeface="Arial"/>
                <a:ea typeface="黑体" pitchFamily="2" charset="-122"/>
              </a:rPr>
              <a:t>小试牛刀</a:t>
            </a:r>
            <a:endParaRPr lang="zh-CN" altLang="en-US" sz="3200" b="1" kern="0">
              <a:solidFill>
                <a:srgbClr val="FFFFFF"/>
              </a:solidFill>
              <a:latin typeface="Arial"/>
              <a:ea typeface="黑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真题演练</a:t>
            </a:r>
          </a:p>
        </p:txBody>
      </p:sp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152400" y="609600"/>
            <a:ext cx="8991600" cy="5509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7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白本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P152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 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T7 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</a:t>
            </a:r>
            <a:r>
              <a:rPr lang="en-US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2013·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海南卷）</a:t>
            </a:r>
            <a:r>
              <a:rPr lang="en-US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1875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年，郭嵩焘奏称：“西洋立国有本有末，其本在朝廷政教，其末在商贾，造船、制器，相辅以益其强，又末中之一节也</a:t>
            </a:r>
            <a:r>
              <a:rPr lang="en-US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……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将谓造船、制器，用其一旦之功，遂可转弱为强，其余皆可不问，恐无此理。”这一认识</a:t>
            </a:r>
            <a:endParaRPr lang="en-US" altLang="zh-CN" sz="3200" b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en-US" altLang="zh-CN" sz="3200" b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arn-CL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arn-CL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是中体西用论的具体表述          </a:t>
            </a:r>
            <a:endParaRPr lang="en-US" altLang="zh-CN" sz="3200" b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arn-CL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arn-CL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对洋务派的思想有所突破</a:t>
            </a:r>
          </a:p>
          <a:p>
            <a:pPr eaLnBrk="0" hangingPunct="0"/>
            <a:r>
              <a:rPr lang="arn-CL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arn-CL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反映了顽固派的政治主张</a:t>
            </a:r>
            <a:endParaRPr lang="en-US" altLang="zh-CN" sz="3200" b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arn-CL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arn-CL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奠定维新变法的思想基础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真题演练</a:t>
            </a:r>
          </a:p>
        </p:txBody>
      </p:sp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152400" y="609600"/>
            <a:ext cx="8991600" cy="5509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7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白本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P152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 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T7 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</a:t>
            </a:r>
            <a:r>
              <a:rPr lang="en-US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2013·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海南卷）</a:t>
            </a:r>
            <a:r>
              <a:rPr lang="en-US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1875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年，郭嵩焘奏称：“西洋立国有本有末，其本在朝廷政教，其末在商贾，造船、制器，相辅以益其强，又末中之一节也</a:t>
            </a:r>
            <a:r>
              <a:rPr lang="en-US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……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将谓造船、制器，用其一旦之功，遂可转弱为强，其余皆可不问，恐无此理。”这一认识</a:t>
            </a:r>
            <a:endParaRPr lang="en-US" altLang="zh-CN" sz="3200" b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en-US" altLang="zh-CN" sz="3200" b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arn-CL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arn-CL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是中体西用论的具体表述          </a:t>
            </a:r>
            <a:endParaRPr lang="en-US" altLang="zh-CN" sz="3200" b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arn-CL" altLang="zh-CN" sz="32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arn-CL" sz="32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对洋务派的思想有所突破</a:t>
            </a:r>
          </a:p>
          <a:p>
            <a:pPr eaLnBrk="0" hangingPunct="0"/>
            <a:r>
              <a:rPr lang="arn-CL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arn-CL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反映了顽固派的政治主张</a:t>
            </a:r>
            <a:endParaRPr lang="en-US" altLang="zh-CN" sz="3200" b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arn-CL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arn-CL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奠定维新变法的思想基础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真题演练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52400" y="615950"/>
            <a:ext cx="8991600" cy="403187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8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白</a:t>
            </a:r>
            <a:r>
              <a:rPr lang="zh-CN" altLang="en-US" sz="3200" b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本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P152 T6 </a:t>
            </a:r>
            <a:r>
              <a:rPr lang="en-US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</a:t>
            </a:r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2007•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海南卷）“欲人诵经史、明大义，以敦君臣父子之伦也。虽机警多智，可以富国强兵，或恐不利于社稷。”这段话应该是</a:t>
            </a:r>
            <a:endParaRPr lang="en-US" altLang="zh-CN" sz="32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en-US" sz="32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．洋务派抨击维新派的言论</a:t>
            </a:r>
            <a:endParaRPr lang="en-US" altLang="zh-CN" sz="32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．维新派抨击洋务派的言论</a:t>
            </a:r>
          </a:p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．顽固派抨击洋务派的言论</a:t>
            </a:r>
            <a:endParaRPr lang="en-US" altLang="zh-CN" sz="32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．维新派抨击顽固派的言论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真题演练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52400" y="615950"/>
            <a:ext cx="8991600" cy="403187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8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白</a:t>
            </a:r>
            <a:r>
              <a:rPr lang="zh-CN" altLang="en-US" sz="3200" b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本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P152 T6 </a:t>
            </a:r>
            <a:r>
              <a:rPr lang="en-US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</a:t>
            </a:r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2007•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海南卷）“欲人诵经史、明大义，以敦君臣父子之伦也。虽机警多智，可以富国强兵，或恐不利于社稷。”这段话应该是</a:t>
            </a:r>
            <a:endParaRPr lang="en-US" altLang="zh-CN" sz="32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en-US" sz="32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．洋务派抨击维新派的言论</a:t>
            </a:r>
            <a:endParaRPr lang="en-US" altLang="zh-CN" sz="3200" b="1" noProof="1" smtClean="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．维新派抨击洋务派的言论</a:t>
            </a:r>
          </a:p>
          <a:p>
            <a:pPr eaLnBrk="0" hangingPunct="0"/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．顽固派抨击洋务派的言论</a:t>
            </a:r>
            <a:endParaRPr lang="en-US" altLang="zh-CN" sz="3200" b="1" noProof="1" smtClean="0">
              <a:solidFill>
                <a:srgbClr val="FF0000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．维新派抨击顽固派的言论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228600" y="152400"/>
            <a:ext cx="8915400" cy="403225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三、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早期维新派</a:t>
            </a:r>
            <a:endParaRPr lang="en-US" altLang="zh-CN" sz="3200" b="1" kern="100">
              <a:solidFill>
                <a:srgbClr val="FF0000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（一）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代表人物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：王韬、郑观应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（二）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主张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、经济上，发展民族工商业，与外国进行“商战”；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、文化上，兴办学校；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3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、政治上，主张革新，学习君主立宪制（“君民共治” ）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152400" y="685800"/>
            <a:ext cx="8991600" cy="55086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new  </a:t>
            </a:r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9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康有为在</a:t>
            </a:r>
            <a:r>
              <a:rPr lang="en-US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孔子改制考</a:t>
            </a:r>
            <a:r>
              <a:rPr lang="en-US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中认为人类社会是循着“据乱世</a:t>
            </a:r>
            <a:r>
              <a:rPr lang="en-US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—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升平世</a:t>
            </a:r>
            <a:r>
              <a:rPr lang="en-US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—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太平世”的规律发展的，最终达到“政府皆由民造”，实现天下为公的大同世界；陈独秀说：“孔子之道，施于今日社会为不适于生存。”康有为标榜孔子与陈独秀批判孔子所运用的共同思想武器是</a:t>
            </a:r>
            <a:endParaRPr lang="en-US" altLang="zh-CN" sz="3200" b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en-US" sz="3200" b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arn-CL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arn-CL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民主共和说        </a:t>
            </a:r>
          </a:p>
          <a:p>
            <a:pPr eaLnBrk="0" hangingPunct="0"/>
            <a:r>
              <a:rPr lang="arn-CL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arn-CL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君主立宪说 </a:t>
            </a:r>
          </a:p>
          <a:p>
            <a:pPr eaLnBrk="0" hangingPunct="0"/>
            <a:r>
              <a:rPr lang="arn-CL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arn-CL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社会进化论        </a:t>
            </a:r>
          </a:p>
          <a:p>
            <a:pPr eaLnBrk="0" hangingPunct="0"/>
            <a:r>
              <a:rPr lang="arn-CL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arn-CL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中体西用说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79388" y="115888"/>
            <a:ext cx="1878012" cy="584200"/>
          </a:xfrm>
          <a:prstGeom prst="rect">
            <a:avLst/>
          </a:prstGeom>
          <a:solidFill>
            <a:srgbClr val="0000CC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3200" b="1" kern="0" smtClean="0">
                <a:solidFill>
                  <a:srgbClr val="FFFFFF"/>
                </a:solidFill>
                <a:latin typeface="Arial"/>
                <a:ea typeface="黑体" pitchFamily="2" charset="-122"/>
              </a:rPr>
              <a:t>小试牛刀</a:t>
            </a:r>
            <a:endParaRPr lang="zh-CN" altLang="en-US" sz="3200" b="1" kern="0">
              <a:solidFill>
                <a:srgbClr val="FFFFFF"/>
              </a:solidFill>
              <a:latin typeface="Arial"/>
              <a:ea typeface="黑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152400" y="685800"/>
            <a:ext cx="8991600" cy="55086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new  </a:t>
            </a:r>
            <a:r>
              <a:rPr lang="en-US" altLang="zh-CN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9</a:t>
            </a:r>
            <a:r>
              <a:rPr lang="zh-CN" altLang="en-US" sz="3200" b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康有为在</a:t>
            </a:r>
            <a:r>
              <a:rPr lang="en-US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孔子改制考</a:t>
            </a:r>
            <a:r>
              <a:rPr lang="en-US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中认为人类社会是循着“据乱世</a:t>
            </a:r>
            <a:r>
              <a:rPr lang="en-US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—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升平世</a:t>
            </a:r>
            <a:r>
              <a:rPr lang="en-US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—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太平世”的规律发展的，最终达到“政府皆由民造”，实现天下为公的大同世界；陈独秀说：“孔子之道，施于今日社会为不适于生存。”康有为标榜孔子与陈独秀批判孔子所运用的共同思想武器是</a:t>
            </a:r>
            <a:endParaRPr lang="en-US" altLang="zh-CN" sz="3200" b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en-US" sz="3200" b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arn-CL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arn-CL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民主共和说        </a:t>
            </a:r>
          </a:p>
          <a:p>
            <a:pPr eaLnBrk="0" hangingPunct="0"/>
            <a:r>
              <a:rPr lang="arn-CL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arn-CL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君主立宪说 </a:t>
            </a:r>
          </a:p>
          <a:p>
            <a:pPr eaLnBrk="0" hangingPunct="0"/>
            <a:r>
              <a:rPr lang="arn-CL" altLang="zh-CN" sz="32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arn-CL" sz="32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社会进化论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        </a:t>
            </a:r>
          </a:p>
          <a:p>
            <a:pPr eaLnBrk="0" hangingPunct="0"/>
            <a:r>
              <a:rPr lang="arn-CL" altLang="zh-CN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arn-CL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</a:t>
            </a:r>
            <a:r>
              <a:rPr lang="zh-CN" altLang="en-US" sz="3200" b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中体西用说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79388" y="115888"/>
            <a:ext cx="1878012" cy="584200"/>
          </a:xfrm>
          <a:prstGeom prst="rect">
            <a:avLst/>
          </a:prstGeom>
          <a:solidFill>
            <a:srgbClr val="0000CC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3200" b="1" kern="0" smtClean="0">
                <a:solidFill>
                  <a:srgbClr val="FFFFFF"/>
                </a:solidFill>
                <a:latin typeface="Arial"/>
                <a:ea typeface="黑体" pitchFamily="2" charset="-122"/>
              </a:rPr>
              <a:t>小试牛刀</a:t>
            </a:r>
            <a:endParaRPr lang="zh-CN" altLang="en-US" sz="3200" b="1" kern="0">
              <a:solidFill>
                <a:srgbClr val="FFFFFF"/>
              </a:solidFill>
              <a:latin typeface="Arial"/>
              <a:ea typeface="黑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228600" y="152400"/>
            <a:ext cx="8915400" cy="354012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四、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资产阶级维新派</a:t>
            </a:r>
            <a:endParaRPr lang="en-US" altLang="zh-CN" sz="3200" b="1" kern="100">
              <a:solidFill>
                <a:srgbClr val="FF0000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（一）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兴起背景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、政治上，甲午中日战争战败，民族危机加深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、经济上，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19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世纪末，民族资本主义经济初步发展；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3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、思想上，西学进一步传播；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维新派宣扬民权、平等等启蒙主张和进化论思想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真题演练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52400" y="615950"/>
            <a:ext cx="8991600" cy="5016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10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白</a:t>
            </a:r>
            <a:r>
              <a:rPr lang="zh-CN" altLang="en-US" sz="3200" b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本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P153 T15 </a:t>
            </a:r>
            <a:r>
              <a:rPr lang="en-US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</a:t>
            </a:r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2014</a:t>
            </a:r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·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新课标全国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Ⅱ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卷）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1892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年，维新思想家宋恕提出“欲更官制、设议院、改试令，必自易西服始”。康有为在奏议中也不止一次提及“易服”。维新派如此重视易服的主要原因是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．改制中易服更易推行 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．意在营造改制的社会氛围</a:t>
            </a: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．中国需改变对外形象    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．长袍马褂代表了守旧势力</a:t>
            </a: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179388" y="115888"/>
            <a:ext cx="1800225" cy="504825"/>
          </a:xfrm>
          <a:prstGeom prst="rect">
            <a:avLst/>
          </a:prstGeom>
          <a:solidFill>
            <a:srgbClr val="0000CC"/>
          </a:solidFill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85000"/>
              <a:buFont typeface="Wingdings 2" pitchFamily="18" charset="2"/>
              <a:buNone/>
              <a:defRPr/>
            </a:pPr>
            <a:r>
              <a:rPr lang="zh-CN" altLang="en-US" sz="30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  <a:ea typeface="黑体" pitchFamily="2" charset="-122"/>
              </a:rPr>
              <a:t>真题演练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52400" y="615950"/>
            <a:ext cx="8991600" cy="5016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10</a:t>
            </a:r>
            <a:r>
              <a:rPr lang="zh-CN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zh-CN" altLang="en-US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白</a:t>
            </a:r>
            <a:r>
              <a:rPr lang="zh-CN" altLang="en-US" sz="3200" b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本</a:t>
            </a:r>
            <a:r>
              <a:rPr lang="en-US" altLang="zh-CN" sz="3200" b="1" noProof="1" smtClean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P153 T15 </a:t>
            </a:r>
            <a:r>
              <a:rPr lang="en-US" altLang="en-US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</a:t>
            </a:r>
            <a:r>
              <a:rPr lang="en-US" altLang="zh-CN" sz="3200" b="1" noProof="1" smtClean="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2014</a:t>
            </a:r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·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新课标全国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Ⅱ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卷）</a:t>
            </a:r>
            <a:r>
              <a:rPr lang="zh-CN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1892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年，维新思想家宋恕提出“欲更官制、设议院、改试令，必自易西服始”。康有为在奏议中也不止一次提及“易服”。维新派如此重视易服的主要原因是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．改制中易服更易推行 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</a:t>
            </a:r>
            <a:r>
              <a:rPr lang="zh-CN" altLang="en-US" sz="3200" b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．意在营造改制的社会氛围</a:t>
            </a: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．中国需改变对外形象    </a:t>
            </a:r>
            <a:endParaRPr lang="zh-CN" altLang="zh-CN" sz="3200" b="1" noProof="1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/>
            <a:r>
              <a:rPr lang="en-US" altLang="zh-CN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</a:t>
            </a:r>
            <a:r>
              <a:rPr lang="zh-CN" altLang="en-US" sz="3200" b="1" noProof="1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．长袍马褂代表了守旧势力</a:t>
            </a: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228600" y="152400"/>
            <a:ext cx="8915400" cy="54483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四、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资产阶级维新派</a:t>
            </a:r>
            <a:endParaRPr lang="en-US" altLang="zh-CN" sz="3200" b="1" kern="100">
              <a:solidFill>
                <a:srgbClr val="FF0000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（二）</a:t>
            </a:r>
            <a:r>
              <a:rPr lang="zh-CN" altLang="en-US" sz="3200" b="1" kern="1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代表人物及其主要思想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</a:t>
            </a:r>
            <a:r>
              <a:rPr lang="zh-CN" altLang="en-US" sz="2800" b="1" kern="100">
                <a:solidFill>
                  <a:srgbClr val="0000C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落实</a:t>
            </a:r>
            <a:r>
              <a:rPr lang="en-US" altLang="zh-CN" sz="2800" b="1" kern="100">
                <a:solidFill>
                  <a:srgbClr val="0000C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P69-70</a:t>
            </a:r>
            <a:r>
              <a:rPr lang="zh-CN" altLang="en-US" sz="2800" b="1" kern="100">
                <a:solidFill>
                  <a:srgbClr val="0000C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，找代表人物及代表作</a:t>
            </a:r>
            <a:endParaRPr lang="en-US" altLang="zh-CN" sz="3200" b="1" kern="100">
              <a:solidFill>
                <a:srgbClr val="0000CC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、康有为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新学伪经考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孔子改制考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⑴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新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：今文经学，证明古文经是伪学，动摇反对变法的理论基础；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⑵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孔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：孔子作为主张改制的变法先师</a:t>
            </a:r>
            <a:endParaRPr lang="en-US" altLang="zh-CN" sz="3200" b="1" kern="100"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eaLnBrk="0" hangingPunct="0">
              <a:spcAft>
                <a:spcPct val="0"/>
              </a:spcAft>
              <a:defRPr/>
            </a:pP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将“据乱世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—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升平世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—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太平世”附会成社会进化的三个阶段，即专制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—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君主立宪</a:t>
            </a:r>
            <a:r>
              <a:rPr lang="en-US" altLang="zh-CN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—</a:t>
            </a:r>
            <a:r>
              <a:rPr lang="zh-CN" altLang="en-US" sz="3200" b="1" kern="100"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民主共和。用进化思想宣传变法；但认为正处于升平世，反对激进社会革命的理论根据。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https://d.book118.com/138105100104006024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主题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ffice 主题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225</Paragraphs>
  <Slides>34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baseType="lpstr" size="43">
      <vt:lpstr>Arial</vt:lpstr>
      <vt:lpstr>Calibri</vt:lpstr>
      <vt:lpstr>宋体</vt:lpstr>
      <vt:lpstr>Wingdings 2</vt:lpstr>
      <vt:lpstr>黑体</vt:lpstr>
      <vt:lpstr>Times New Roman</vt:lpstr>
      <vt:lpstr>微软雅黑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2024-08-31T21:39:23.819</cp:lastPrinted>
  <dcterms:created xsi:type="dcterms:W3CDTF">2024-08-31T13:39:23Z</dcterms:created>
  <dcterms:modified xsi:type="dcterms:W3CDTF">2024-08-31T13:39:25Z</dcterms:modified>
</cp:coreProperties>
</file>