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6FBF7B-0A33-49E6-984C-091E4EDFEC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931802-4E7C-4FCE-B5BE-3CA2929F50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92B725-D8BF-4201-B81E-55CF628FD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22369E-C00A-4944-B785-4652988D4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D0C223-BCBB-4071-A16B-620582FE05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695C37-F0C5-43E7-941F-0981DBA6A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EF8495-EB6D-447F-A868-AB1D581651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9422D5-8160-4E8E-8767-AA616482B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F9F6FB-B5D7-41D7-AA89-5C6EA9230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A26E80-8857-4E5E-8567-0229F15AB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6ADCB0-8B81-49A0-8AA7-A6B44246B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1101110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English for cardiopulmonary resuscitation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Basic knowledge of cardiovascular dissertation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English expression of cardiovascular dissertation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Practical operation of cardiovascular rehabilitation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Promotion and Popularization of Cardiopulmonary Resuscitation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Basic knowledge of cardiovascular dissertation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Cardiopulmonary resuscitation (CPR) is a life saving technique used to maintain blood circulation and resuscitation in patients who have cardiovascular arrest or respiratory failure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595201" y="2001561"/>
            <a:ext cx="1224808" cy="1062655"/>
            <a:chOff x="1595201" y="2001561"/>
            <a:chExt cx="1224808" cy="1062655"/>
          </a:xfrm>
        </p:grpSpPr>
        <p:sp>
          <p:nvSpPr>
            <p:cNvPr id="4" name="AutoShape 4"/>
            <p:cNvSpPr/>
            <p:nvPr/>
          </p:nvSpPr>
          <p:spPr>
            <a:xfrm rot="1800000">
              <a:off x="1595201" y="2001561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595201" y="4305483"/>
            <a:ext cx="1224808" cy="1062655"/>
            <a:chOff x="1595201" y="4305483"/>
            <a:chExt cx="1224808" cy="1062655"/>
          </a:xfrm>
        </p:grpSpPr>
        <p:sp>
          <p:nvSpPr>
            <p:cNvPr id="6" name="AutoShape 6"/>
            <p:cNvSpPr/>
            <p:nvPr/>
          </p:nvSpPr>
          <p:spPr>
            <a:xfrm rot="1800000">
              <a:off x="1595201" y="4305483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It involves most compressions and rescue breaks to keep oxidized blood flowing to vital organs until professional medical help arrows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The definition of cardiovascular dissertation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The importance of cardiovascular resuscitation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It is critical to start CPR as soon as possible after the onset of symptoms to maximize the chance of survival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CPR can significantly increase the survival rate of patients with cardiac arrest or respiratory failure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Step 1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Call emergency services immediately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Step 2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Check for responsiveness Shout "Are you okay?" and generously shake the person's shoulders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Step 3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If the person does not respond, place them on a hard, flat surface, and call for an AED (automated external defibrillator) if available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Steps of cardiovascular dissertation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113997" y="1064591"/>
            <a:ext cx="267620" cy="26762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514311" y="1064591"/>
            <a:ext cx="267620" cy="26762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916853" y="1064591"/>
            <a:ext cx="267620" cy="26762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928523" y="5213193"/>
            <a:ext cx="1621876" cy="1424509"/>
          </a:xfrm>
          <a:custGeom>
            <a:rect l="l" t="t" r="r" b="b"/>
            <a:pathLst>
              <a:path w="2858" h="2510">
                <a:moveTo>
                  <a:pt x="780" y="0"/>
                </a:moveTo>
                <a:cubicBezTo>
                  <a:pt x="1927" y="0"/>
                  <a:pt x="2858" y="931"/>
                  <a:pt x="2858" y="2079"/>
                </a:cubicBezTo>
                <a:cubicBezTo>
                  <a:pt x="2858" y="2222"/>
                  <a:pt x="2843" y="2362"/>
                  <a:pt x="2816" y="2497"/>
                </a:cubicBezTo>
                <a:lnTo>
                  <a:pt x="2813" y="2510"/>
                </a:lnTo>
                <a:lnTo>
                  <a:pt x="0" y="2510"/>
                </a:lnTo>
                <a:lnTo>
                  <a:pt x="0" y="151"/>
                </a:lnTo>
                <a:lnTo>
                  <a:pt x="17" y="144"/>
                </a:lnTo>
                <a:cubicBezTo>
                  <a:pt x="253" y="51"/>
                  <a:pt x="510" y="0"/>
                  <a:pt x="780" y="0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687372" y="1624644"/>
            <a:ext cx="591548" cy="5463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550222" y="1368184"/>
            <a:ext cx="685213" cy="536351"/>
          </a:xfrm>
          <a:custGeom>
            <a:rect l="l" t="t" r="r" b="b"/>
            <a:pathLst>
              <a:path w="234" h="216">
                <a:moveTo>
                  <a:pt x="87" y="122"/>
                </a:moveTo>
                <a:cubicBezTo>
                  <a:pt x="87" y="217"/>
                  <a:pt x="87" y="217"/>
                  <a:pt x="87" y="217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102"/>
                  <a:pt x="5" y="73"/>
                  <a:pt x="14" y="55"/>
                </a:cubicBezTo>
                <a:cubicBezTo>
                  <a:pt x="27" y="30"/>
                  <a:pt x="47" y="12"/>
                  <a:pt x="74" y="0"/>
                </a:cubicBezTo>
                <a:cubicBezTo>
                  <a:pt x="94" y="32"/>
                  <a:pt x="94" y="32"/>
                  <a:pt x="94" y="32"/>
                </a:cubicBezTo>
                <a:cubicBezTo>
                  <a:pt x="78" y="38"/>
                  <a:pt x="65" y="49"/>
                  <a:pt x="58" y="63"/>
                </a:cubicBezTo>
                <a:cubicBezTo>
                  <a:pt x="50" y="76"/>
                  <a:pt x="45" y="96"/>
                  <a:pt x="44" y="122"/>
                </a:cubicBezTo>
                <a:lnTo>
                  <a:pt x="87" y="122"/>
                </a:lnTo>
                <a:close/>
                <a:moveTo>
                  <a:pt x="227" y="122"/>
                </a:moveTo>
                <a:cubicBezTo>
                  <a:pt x="227" y="217"/>
                  <a:pt x="227" y="217"/>
                  <a:pt x="227" y="217"/>
                </a:cubicBezTo>
                <a:cubicBezTo>
                  <a:pt x="140" y="217"/>
                  <a:pt x="140" y="217"/>
                  <a:pt x="140" y="217"/>
                </a:cubicBezTo>
                <a:cubicBezTo>
                  <a:pt x="140" y="142"/>
                  <a:pt x="140" y="142"/>
                  <a:pt x="140" y="142"/>
                </a:cubicBezTo>
                <a:cubicBezTo>
                  <a:pt x="140" y="102"/>
                  <a:pt x="145" y="73"/>
                  <a:pt x="154" y="55"/>
                </a:cubicBezTo>
                <a:cubicBezTo>
                  <a:pt x="167" y="30"/>
                  <a:pt x="187" y="12"/>
                  <a:pt x="214" y="0"/>
                </a:cubicBezTo>
                <a:cubicBezTo>
                  <a:pt x="234" y="32"/>
                  <a:pt x="234" y="32"/>
                  <a:pt x="234" y="32"/>
                </a:cubicBezTo>
                <a:cubicBezTo>
                  <a:pt x="218" y="38"/>
                  <a:pt x="206" y="49"/>
                  <a:pt x="198" y="63"/>
                </a:cubicBezTo>
                <a:cubicBezTo>
                  <a:pt x="190" y="76"/>
                  <a:pt x="185" y="96"/>
                  <a:pt x="185" y="122"/>
                </a:cubicBezTo>
                <a:lnTo>
                  <a:pt x="227" y="122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0934" r="20934"/>
          <a:stretch>
            <a:fillRect/>
          </a:stretch>
        </p:blipFill>
        <p:spPr>
          <a:xfrm>
            <a:off x="6682675" y="1599832"/>
            <a:ext cx="4688726" cy="4643191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463040" y="2401824"/>
            <a:ext cx="4315968" cy="292608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4: Position the sheet of one hand on the breakbone at the center of the chest, with the other hand on top Press down on the chest at a rate of about 100-120 compressions per minute until the victim regions consensus or professional medical help arrays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Steps of cardiovascular dissertation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Check for a pulse If no pulse is detected, continue Chest compressions until professional medical help arcs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Administrator rescue breaks Pinch the victim's nose closed, place your mouth over their mouth, and blow air into their lungs Repeat every 2-3 compressions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5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6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Steps of cardiovascular dissertation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English expression of cardiovascular dissertation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Common English vocabulary for cardiovascular rehabilitation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41248"/>
            <a:ext cx="2267763" cy="1218088"/>
            <a:chOff x="763829" y="2541248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412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CPR: Cardiopulmonary Resuscitation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95436" y="4987041"/>
            <a:ext cx="2267763" cy="1218088"/>
            <a:chOff x="3095436" y="4987041"/>
            <a:chExt cx="2267763" cy="1218088"/>
          </a:xfrm>
        </p:grpSpPr>
        <p:sp>
          <p:nvSpPr>
            <p:cNvPr id="28" name="TextBox 28"/>
            <p:cNvSpPr txBox="1"/>
            <p:nvPr/>
          </p:nvSpPr>
          <p:spPr>
            <a:xfrm>
              <a:off x="3095436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Sudden cardiac arrest: Sudden cardiac arrest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54044" y="4987041"/>
            <a:ext cx="2267763" cy="1218088"/>
            <a:chOff x="7054044" y="4987041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7054044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Defibrillator: Automated External Defibrillator (AED)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972595" y="2757148"/>
            <a:ext cx="2267763" cy="1218088"/>
            <a:chOff x="8972595" y="2757148"/>
            <a:chExt cx="2267763" cy="1218088"/>
          </a:xfrm>
        </p:grpSpPr>
        <p:sp>
          <p:nvSpPr>
            <p:cNvPr id="32" name="TextBox 32"/>
            <p:cNvSpPr txBox="1"/>
            <p:nvPr/>
          </p:nvSpPr>
          <p:spPr>
            <a:xfrm>
              <a:off x="8972595" y="27571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Heart attack: myocardial invasion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8" name="Freeform 38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41" name="Freeform 41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4" name="Freeform 44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9" name="Freeform 49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https://d.book118.com/138110111022006030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2024-09-06T08:42:51.890</cp:lastPrinted>
  <dcterms:created xsi:type="dcterms:W3CDTF">2024-09-06T00:42:51Z</dcterms:created>
  <dcterms:modified xsi:type="dcterms:W3CDTF">2024-09-06T00:42:53Z</dcterms:modified>
</cp:coreProperties>
</file>