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0095" cy="685927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5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28AB494-344D-479B-8E7A-5D4209FA69E4}" type="doc">
      <dgm:prSet loTypeId="urn:microsoft.com/office/officeart/2005/8/layout/vList2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2D53EBAA-1448-43B7-963A-9418D8A7EA95}" type="parTrans" cxnId="{C48A8AF4-9B85-4AC5-972C-44B9896B410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24FA468-80A9-4599-B801-08B6E6D616F9}">
      <dgm:prSet phldrT="[文本]"/>
      <dgm:spPr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二、</a:t>
          </a:r>
          <a:r>
            <a: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 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劳工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6C63C70-09D7-470B-8A40-C2C4F0B400D7}" type="parTrans" cxnId="{A05DB34C-F873-4FA3-B7F0-2C4F78E4D2D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4D8B0EA-F287-4D21-95CF-1B017F58112B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</a:rPr>
            <a:t>童工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4D30F42-E7D3-4C95-8015-796C641C93A7}" type="sibTrans" cxnId="{A05DB34C-F873-4FA3-B7F0-2C4F78E4D2D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7097173-C405-4285-B87B-AA6043BE63DE}" type="parTrans" cxnId="{B7DEE2C9-7317-4C74-97B8-7DEBB4192CB2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75397CE0-EEE7-4250-81AF-B7995D9646A7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</a:rPr>
            <a:t>反歧视</a:t>
          </a:r>
          <a:endParaRPr lang="en-US" altLang="zh-CN" b="1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35C76E81-288E-4C86-90F0-CF29EB079AD2}" type="sibTrans" cxnId="{B7DEE2C9-7317-4C74-97B8-7DEBB4192CB2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4AD887A-96CB-4398-AE9D-416789A040CA}" type="parTrans" cxnId="{EA7AD53F-6A0A-4F7A-B2BC-B0F8D92ADB5C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B2608B27-2840-4DDF-8D76-FD376040C384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反骚扰虐待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8355EA3D-55EB-4D7F-A125-E8EE2F66551F}" type="sibTrans" cxnId="{EA7AD53F-6A0A-4F7A-B2BC-B0F8D92ADB5C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2896343-B67F-48C3-97DC-6C014D8D10FA}" type="parTrans" cxnId="{FC486AF8-C61F-4A0B-AF5F-4F0E93DF19A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923DE863-153A-44E8-93C9-1AF6CEC74D76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预防非自愿劳工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045337C2-9C25-4D73-A6C1-DE1FDBDA047C}" type="sibTrans" cxnId="{FC486AF8-C61F-4A0B-AF5F-4F0E93DF19A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0C64A28-66D0-4AD3-B871-A012A69FFA05}" type="parTrans" cxnId="{69816E65-BCAE-4ECC-958A-0F6FACE4B24B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B2EC225-528B-43E0-93A5-41BB7D920AD0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保护未成年工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4D996A32-D93C-4930-966F-99C5A2307F61}" type="sibTrans" cxnId="{69816E65-BCAE-4ECC-958A-0F6FACE4B24B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A0FE993-2D3B-45C5-9BDD-6FE64FA6E7BE}" type="parTrans" cxnId="{6F2E185F-0FE1-4932-AC1C-4D0501728E06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8091954-FF70-474C-AB39-D4772183A5FC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工作时间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778A264D-564A-4B39-B564-C05A0D047E2E}" type="sibTrans" cxnId="{6F2E185F-0FE1-4932-AC1C-4D0501728E06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B39BC9B-7AE0-4D60-B93D-7C08D6DE24D9}" type="parTrans" cxnId="{4D5185A6-92A3-49EC-B73A-DE5F6FD2299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A2375780-6C5F-4DAA-A31C-E0C2A584CC2A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工资福利与合同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E63B10F2-B626-4336-B5E0-9804D2DA05DD}" type="sibTrans" cxnId="{4D5185A6-92A3-49EC-B73A-DE5F6FD2299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3F99AA5-7DDF-4F50-8764-1379BDA6D02D}" type="parTrans" cxnId="{57BEC366-9E16-40A0-84CB-B5BA33E7C2E9}">
      <dgm:prSet/>
      <dgm:spPr/>
      <dgm:t>
        <a:bodyPr/>
        <a:lstStyle/>
        <a:p>
          <a:endParaRPr lang="zh-CN" altLang="en-US"/>
        </a:p>
      </dgm:t>
    </dgm:pt>
    <dgm:pt modelId="{3E1AC276-E1C5-415B-8075-FE161ACE54D9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结社自由与集体协商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BC2B824F-035A-4D5F-87A0-7C3AA9BC6835}" type="sibTrans" cxnId="{57BEC366-9E16-40A0-84CB-B5BA33E7C2E9}">
      <dgm:prSet/>
      <dgm:spPr/>
      <dgm:t>
        <a:bodyPr/>
        <a:lstStyle/>
        <a:p>
          <a:endParaRPr lang="zh-CN" altLang="en-US"/>
        </a:p>
      </dgm:t>
    </dgm:pt>
    <dgm:pt modelId="{EAE8D37F-B0CC-452E-B619-1F06F46A5246}" type="parTrans" cxnId="{7DEB0705-CFE6-4460-8B1D-29A4CEC7BD64}">
      <dgm:prSet/>
      <dgm:spPr/>
      <dgm:t>
        <a:bodyPr/>
        <a:lstStyle/>
        <a:p>
          <a:endParaRPr lang="zh-CN" altLang="en-US"/>
        </a:p>
      </dgm:t>
    </dgm:pt>
    <dgm:pt modelId="{061E74FE-0693-49FF-B33C-611F6DE4AECB}">
      <dgm:prSet/>
      <dgm:spPr>
        <a:noFill/>
        <a:ln>
          <a:noFill/>
        </a:ln>
      </dgm:spPr>
      <dgm:t>
        <a:bodyPr/>
        <a:lstStyle/>
        <a:p>
          <a:r>
            <a:rPr lang="zh-CN" altLang="en-US" b="1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申诉</a:t>
          </a:r>
          <a:endParaRPr lang="zh-CN" altLang="en-US" b="1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gm:t>
    </dgm:pt>
    <dgm:pt modelId="{025D802B-6619-44DF-8EED-687FE0FE5220}" type="sibTrans" cxnId="{7DEB0705-CFE6-4460-8B1D-29A4CEC7BD64}">
      <dgm:prSet/>
      <dgm:spPr/>
      <dgm:t>
        <a:bodyPr/>
        <a:lstStyle/>
        <a:p>
          <a:endParaRPr lang="zh-CN" altLang="en-US"/>
        </a:p>
      </dgm:t>
    </dgm:pt>
    <dgm:pt modelId="{61EFB9A4-084A-4AE2-B349-60D3292D147D}" type="sibTrans" cxnId="{C48A8AF4-9B85-4AC5-972C-44B9896B4109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9D6B1FA-453E-489C-B15B-4A966270593E}" type="pres">
      <dgm:prSet presAssocID="{728AB494-344D-479B-8E7A-5D4209FA69E4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6CEAC9BB-E5EE-4080-9C07-E5C91C00B77D}" type="pres">
      <dgm:prSet presAssocID="{424FA468-80A9-4599-B801-08B6E6D616F9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DFFDE22-DD4E-46A5-8400-7ACBFB58E0D9}" type="pres">
      <dgm:prSet presAssocID="{424FA468-80A9-4599-B801-08B6E6D616F9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C48A8AF4-9B85-4AC5-972C-44B9896B4109}" srcId="{728AB494-344D-479B-8E7A-5D4209FA69E4}" destId="{424FA468-80A9-4599-B801-08B6E6D616F9}" srcOrd="0" destOrd="0" parTransId="{2D53EBAA-1448-43B7-963A-9418D8A7EA95}" sibTransId="{61EFB9A4-084A-4AE2-B349-60D3292D147D}"/>
    <dgm:cxn modelId="{A05DB34C-F873-4FA3-B7F0-2C4F78E4D2D0}" srcId="{424FA468-80A9-4599-B801-08B6E6D616F9}" destId="{44D8B0EA-F287-4D21-95CF-1B017F58112B}" srcOrd="0" destOrd="0" parTransId="{46C63C70-09D7-470B-8A40-C2C4F0B400D7}" sibTransId="{44D30F42-E7D3-4C95-8015-796C641C93A7}"/>
    <dgm:cxn modelId="{B7DEE2C9-7317-4C74-97B8-7DEBB4192CB2}" srcId="{424FA468-80A9-4599-B801-08B6E6D616F9}" destId="{75397CE0-EEE7-4250-81AF-B7995D9646A7}" srcOrd="1" destOrd="0" parTransId="{E7097173-C405-4285-B87B-AA6043BE63DE}" sibTransId="{35C76E81-288E-4C86-90F0-CF29EB079AD2}"/>
    <dgm:cxn modelId="{EA7AD53F-6A0A-4F7A-B2BC-B0F8D92ADB5C}" srcId="{424FA468-80A9-4599-B801-08B6E6D616F9}" destId="{B2608B27-2840-4DDF-8D76-FD376040C384}" srcOrd="2" destOrd="0" parTransId="{E4AD887A-96CB-4398-AE9D-416789A040CA}" sibTransId="{8355EA3D-55EB-4D7F-A125-E8EE2F66551F}"/>
    <dgm:cxn modelId="{FC486AF8-C61F-4A0B-AF5F-4F0E93DF19AA}" srcId="{424FA468-80A9-4599-B801-08B6E6D616F9}" destId="{923DE863-153A-44E8-93C9-1AF6CEC74D76}" srcOrd="3" destOrd="0" parTransId="{E2896343-B67F-48C3-97DC-6C014D8D10FA}" sibTransId="{045337C2-9C25-4D73-A6C1-DE1FDBDA047C}"/>
    <dgm:cxn modelId="{69816E65-BCAE-4ECC-958A-0F6FACE4B24B}" srcId="{424FA468-80A9-4599-B801-08B6E6D616F9}" destId="{2B2EC225-528B-43E0-93A5-41BB7D920AD0}" srcOrd="4" destOrd="0" parTransId="{D0C64A28-66D0-4AD3-B871-A012A69FFA05}" sibTransId="{4D996A32-D93C-4930-966F-99C5A2307F61}"/>
    <dgm:cxn modelId="{6F2E185F-0FE1-4932-AC1C-4D0501728E06}" srcId="{424FA468-80A9-4599-B801-08B6E6D616F9}" destId="{68091954-FF70-474C-AB39-D4772183A5FC}" srcOrd="5" destOrd="0" parTransId="{FA0FE993-2D3B-45C5-9BDD-6FE64FA6E7BE}" sibTransId="{778A264D-564A-4B39-B564-C05A0D047E2E}"/>
    <dgm:cxn modelId="{4D5185A6-92A3-49EC-B73A-DE5F6FD22999}" srcId="{424FA468-80A9-4599-B801-08B6E6D616F9}" destId="{A2375780-6C5F-4DAA-A31C-E0C2A584CC2A}" srcOrd="6" destOrd="0" parTransId="{4B39BC9B-7AE0-4D60-B93D-7C08D6DE24D9}" sibTransId="{E63B10F2-B626-4336-B5E0-9804D2DA05DD}"/>
    <dgm:cxn modelId="{57BEC366-9E16-40A0-84CB-B5BA33E7C2E9}" srcId="{424FA468-80A9-4599-B801-08B6E6D616F9}" destId="{3E1AC276-E1C5-415B-8075-FE161ACE54D9}" srcOrd="7" destOrd="0" parTransId="{E3F99AA5-7DDF-4F50-8764-1379BDA6D02D}" sibTransId="{BC2B824F-035A-4D5F-87A0-7C3AA9BC6835}"/>
    <dgm:cxn modelId="{7DEB0705-CFE6-4460-8B1D-29A4CEC7BD64}" srcId="{424FA468-80A9-4599-B801-08B6E6D616F9}" destId="{061E74FE-0693-49FF-B33C-611F6DE4AECB}" srcOrd="8" destOrd="0" parTransId="{EAE8D37F-B0CC-452E-B619-1F06F46A5246}" sibTransId="{025D802B-6619-44DF-8EED-687FE0FE5220}"/>
    <dgm:cxn modelId="{7587C165-0F29-49FA-A10A-6924B4DF3D7D}" type="presOf" srcId="{728AB494-344D-479B-8E7A-5D4209FA69E4}" destId="{C9D6B1FA-453E-489C-B15B-4A966270593E}" srcOrd="0" destOrd="0" presId="urn:microsoft.com/office/officeart/2005/8/layout/vList2"/>
    <dgm:cxn modelId="{CA38B945-2F39-4A67-A7F1-157AD2B46AED}" type="presParOf" srcId="{C9D6B1FA-453E-489C-B15B-4A966270593E}" destId="{6CEAC9BB-E5EE-4080-9C07-E5C91C00B77D}" srcOrd="0" destOrd="0" presId="urn:microsoft.com/office/officeart/2005/8/layout/vList2"/>
    <dgm:cxn modelId="{C236B826-48CC-442B-BCEC-640E20AB03B2}" type="presOf" srcId="{424FA468-80A9-4599-B801-08B6E6D616F9}" destId="{6CEAC9BB-E5EE-4080-9C07-E5C91C00B77D}" srcOrd="0" destOrd="0" presId="urn:microsoft.com/office/officeart/2005/8/layout/vList2"/>
    <dgm:cxn modelId="{23D186F3-B6B7-4D73-87BC-2F64274F79D7}" type="presParOf" srcId="{C9D6B1FA-453E-489C-B15B-4A966270593E}" destId="{4DFFDE22-DD4E-46A5-8400-7ACBFB58E0D9}" srcOrd="1" destOrd="0" presId="urn:microsoft.com/office/officeart/2005/8/layout/vList2"/>
    <dgm:cxn modelId="{35260B46-357E-4B69-AA32-B11B7F447CA0}" type="presOf" srcId="{44D8B0EA-F287-4D21-95CF-1B017F58112B}" destId="{4DFFDE22-DD4E-46A5-8400-7ACBFB58E0D9}" srcOrd="0" destOrd="0" presId="urn:microsoft.com/office/officeart/2005/8/layout/vList2"/>
    <dgm:cxn modelId="{0FF800E4-23A9-4BFB-82B1-E3D42E1C5884}" type="presOf" srcId="{75397CE0-EEE7-4250-81AF-B7995D9646A7}" destId="{4DFFDE22-DD4E-46A5-8400-7ACBFB58E0D9}" srcOrd="0" destOrd="1" presId="urn:microsoft.com/office/officeart/2005/8/layout/vList2"/>
    <dgm:cxn modelId="{F176A89B-03AE-4580-9CC3-3BE7CCEC04BD}" type="presOf" srcId="{B2608B27-2840-4DDF-8D76-FD376040C384}" destId="{4DFFDE22-DD4E-46A5-8400-7ACBFB58E0D9}" srcOrd="0" destOrd="2" presId="urn:microsoft.com/office/officeart/2005/8/layout/vList2"/>
    <dgm:cxn modelId="{8EDBDB5D-F345-4B36-90AA-C62D0AD7C548}" type="presOf" srcId="{923DE863-153A-44E8-93C9-1AF6CEC74D76}" destId="{4DFFDE22-DD4E-46A5-8400-7ACBFB58E0D9}" srcOrd="0" destOrd="3" presId="urn:microsoft.com/office/officeart/2005/8/layout/vList2"/>
    <dgm:cxn modelId="{7DDA4BBB-A57B-4875-8492-D237D290CE5C}" type="presOf" srcId="{2B2EC225-528B-43E0-93A5-41BB7D920AD0}" destId="{4DFFDE22-DD4E-46A5-8400-7ACBFB58E0D9}" srcOrd="0" destOrd="4" presId="urn:microsoft.com/office/officeart/2005/8/layout/vList2"/>
    <dgm:cxn modelId="{FE8CF5B7-49B5-4191-949A-73ED8A3BDE41}" type="presOf" srcId="{68091954-FF70-474C-AB39-D4772183A5FC}" destId="{4DFFDE22-DD4E-46A5-8400-7ACBFB58E0D9}" srcOrd="0" destOrd="5" presId="urn:microsoft.com/office/officeart/2005/8/layout/vList2"/>
    <dgm:cxn modelId="{12470EEC-A7BA-48DE-B092-68376D6B1BA0}" type="presOf" srcId="{A2375780-6C5F-4DAA-A31C-E0C2A584CC2A}" destId="{4DFFDE22-DD4E-46A5-8400-7ACBFB58E0D9}" srcOrd="0" destOrd="6" presId="urn:microsoft.com/office/officeart/2005/8/layout/vList2"/>
    <dgm:cxn modelId="{8BF87C0A-883B-4E9B-BA90-166A9321AB95}" type="presOf" srcId="{3E1AC276-E1C5-415B-8075-FE161ACE54D9}" destId="{4DFFDE22-DD4E-46A5-8400-7ACBFB58E0D9}" srcOrd="0" destOrd="7" presId="urn:microsoft.com/office/officeart/2005/8/layout/vList2"/>
    <dgm:cxn modelId="{82CF4FAC-BF33-4AB4-B1F4-81B2D8A1037D}" type="presOf" srcId="{061E74FE-0693-49FF-B33C-611F6DE4AECB}" destId="{4DFFDE22-DD4E-46A5-8400-7ACBFB58E0D9}" srcOrd="0" destOrd="8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6CEAC9BB-E5EE-4080-9C07-E5C91C00B77D}">
      <dsp:nvSpPr>
        <dsp:cNvPr id="6" name=""/>
        <dsp:cNvSpPr/>
      </dsp:nvSpPr>
      <dsp:spPr>
        <a:xfrm>
          <a:off x="0" y="7800"/>
          <a:ext cx="8126942" cy="8213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二、</a:t>
          </a:r>
          <a:r>
            <a:rPr lang="en-US" altLang="zh-CN" sz="2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 </a:t>
          </a:r>
          <a:r>
            <a:rPr lang="zh-CN" altLang="en-US" sz="2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劳工</a:t>
          </a:r>
          <a:endParaRPr lang="zh-CN" altLang="en-US" sz="27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40094" y="47895"/>
        <a:ext cx="8046753" cy="741151"/>
      </dsp:txXfrm>
    </dsp:sp>
    <dsp:sp modelId="{4DFFDE22-DD4E-46A5-8400-7ACBFB58E0D9}">
      <dsp:nvSpPr>
        <dsp:cNvPr id="7" name=""/>
        <dsp:cNvSpPr/>
      </dsp:nvSpPr>
      <dsp:spPr>
        <a:xfrm>
          <a:off x="0" y="829140"/>
          <a:ext cx="8126942" cy="4582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30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童工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反歧视</a:t>
          </a:r>
          <a:endParaRPr lang="en-US" altLang="zh-CN" sz="2100" b="1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反骚扰虐待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预防非自愿劳工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保护未成年工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工作时间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工资福利与合同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结社自由与集体协商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CN" altLang="en-US" sz="2100" b="1" kern="1200" smtClean="0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rPr>
            <a:t>申诉</a:t>
          </a:r>
          <a:endParaRPr lang="zh-CN" altLang="en-US" sz="2100" b="1" kern="1200">
            <a:latin typeface="微软雅黑" panose="020b0503020204020204" pitchFamily="34" charset="-122"/>
            <a:ea typeface="微软雅黑" panose="020b0503020204020204" pitchFamily="34" charset="-122"/>
            <a:cs typeface="新宋体-18030" pitchFamily="49" charset="-122"/>
          </a:endParaRPr>
        </a:p>
      </dsp:txBody>
      <dsp:txXfrm>
        <a:off x="0" y="829140"/>
        <a:ext cx="8126942" cy="4582979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69505-84A6-4B9D-A927-C73D4B685D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3B95D6-E74C-419A-AF59-C62BC5E7004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3B95D6-E74C-419A-AF59-C62BC5E7004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3B95D6-E74C-419A-AF59-C62BC5E70044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B65EC-8AF5-431F-A106-4AF31727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3BDE-869A-4284-B6DD-244467A5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A2561-04DF-4DDF-959A-688FCEB4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851B5-81AB-4410-8E13-8F9A4448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A3E30-3936-4D57-BE71-419D9F89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558A1-3553-4022-8D41-84BD9C2C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9A124-5AE5-494C-BCE7-19446943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DC8A2-A347-4E5A-89BD-EF42A6A6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D1B31-0FBB-4FCD-95F3-8A66E8B2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2DEE-6B9E-48EB-8B82-576EBFEA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FE66E-A7AA-4EBF-B54B-9826631D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1" y="2130919"/>
            <a:ext cx="10361851" cy="147036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2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/>
            </a:fld>
            <a:endParaRPr kumimoji="0" lang="en-US" sz="19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/>
            </a:fld>
            <a:endParaRPr kumimoji="0" 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59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59" y="2907386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/>
            </a:fld>
            <a:endParaRPr kumimoji="0" 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1" y="1600572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2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69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78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69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78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/>
            </a:fld>
            <a:endParaRPr kumimoji="0" 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3" descr="C:\Users\s12049\Desktop\未标题-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3226" y="6457762"/>
            <a:ext cx="6983663" cy="40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2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4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6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1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1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 1"/>
          <p:cNvSpPr>
            <a:spLocks noGrp="1"/>
          </p:cNvSpPr>
          <p:nvPr>
            <p:ph type="title"/>
          </p:nvPr>
        </p:nvSpPr>
        <p:spPr>
          <a:xfrm>
            <a:off x="623311" y="2133350"/>
            <a:ext cx="10971372" cy="114326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3" descr="C:\Users\s12049\Desktop\未标题-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3226" y="6457762"/>
            <a:ext cx="6983663" cy="40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3" descr="C:\Users\s12049\Desktop\未标题-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3226" y="6457762"/>
            <a:ext cx="6983663" cy="40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标题 1"/>
          <p:cNvSpPr>
            <a:spLocks noGrp="1"/>
          </p:cNvSpPr>
          <p:nvPr>
            <p:ph type="title"/>
          </p:nvPr>
        </p:nvSpPr>
        <p:spPr>
          <a:xfrm>
            <a:off x="719310" y="930048"/>
            <a:ext cx="6479198" cy="576197"/>
          </a:xfrm>
        </p:spPr>
        <p:txBody>
          <a:bodyPr>
            <a:normAutofit/>
          </a:bodyPr>
          <a:lstStyle>
            <a:lvl1pPr algn="l"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/>
          <p:cNvSpPr txBox="1"/>
          <p:nvPr userDrawn="1"/>
        </p:nvSpPr>
        <p:spPr>
          <a:xfrm>
            <a:off x="1679291" y="2446640"/>
            <a:ext cx="8783755" cy="656743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500" b="1" u="sng" smtClean="0">
                <a:solidFill>
                  <a:schemeClr val="tx1"/>
                </a:solidFill>
                <a:latin typeface="微软雅黑" panose="020b0503020204020204" pitchFamily="34" charset="-122"/>
              </a:rPr>
              <a:t>THE END</a:t>
            </a:r>
            <a:endParaRPr lang="en-US" altLang="zh-CN" sz="3500" b="1" u="sng" smtClean="0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3" descr="C:\Users\s12049\Desktop\未标题-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3226" y="6457762"/>
            <a:ext cx="6983663" cy="40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58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defPPr>
              <a:defRPr lang="zh-CN"/>
            </a:defPPr>
            <a:lvl1pPr marL="0" algn="ctr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463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defPPr>
              <a:defRPr lang="zh-CN"/>
            </a:defPPr>
            <a:lvl1pPr marL="0" algn="r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t/>
            </a:fld>
            <a:endParaRPr kumimoji="0" lang="en-US" sz="19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/>
  <p:timing/>
  <p:hf sldNum="0" hd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10441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7"/>
          <p:cNvSpPr txBox="1"/>
          <p:nvPr/>
        </p:nvSpPr>
        <p:spPr>
          <a:xfrm>
            <a:off x="3213723" y="2277666"/>
            <a:ext cx="5759890" cy="2149676"/>
          </a:xfrm>
          <a:prstGeom prst="rect">
            <a:avLst/>
          </a:prstGeom>
          <a:noFill/>
        </p:spPr>
        <p:txBody>
          <a:bodyPr wrap="square" lIns="117204" tIns="58603" rIns="117204" bIns="58603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RBA(CSR)</a:t>
            </a:r>
            <a:endParaRPr lang="en-US" altLang="zh-CN" sz="66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66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知识培训</a:t>
            </a:r>
            <a:endParaRPr lang="zh-CN" altLang="en-US" sz="6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组合 37"/>
          <p:cNvGrpSpPr/>
          <p:nvPr/>
        </p:nvGrpSpPr>
        <p:grpSpPr>
          <a:xfrm>
            <a:off x="816255" y="1345297"/>
            <a:ext cx="4318971" cy="4389287"/>
            <a:chOff x="381563" y="1341438"/>
            <a:chExt cx="2568012" cy="4460875"/>
          </a:xfrm>
        </p:grpSpPr>
        <p:grpSp>
          <p:nvGrpSpPr>
            <p:cNvPr id="39" name="Group 15"/>
            <p:cNvGrpSpPr/>
            <p:nvPr/>
          </p:nvGrpSpPr>
          <p:grpSpPr>
            <a:xfrm flipH="1">
              <a:off x="1263650" y="1341438"/>
              <a:ext cx="1685925" cy="4460875"/>
              <a:chOff x="2225" y="2177"/>
              <a:chExt cx="580" cy="3028"/>
            </a:xfrm>
          </p:grpSpPr>
          <p:sp>
            <p:nvSpPr>
              <p:cNvPr id="44" name="AutoShape 16"/>
              <p:cNvSpPr>
                <a:spLocks noChangeArrowheads="1"/>
              </p:cNvSpPr>
              <p:nvPr/>
            </p:nvSpPr>
            <p:spPr bwMode="auto">
              <a:xfrm rot="5400000" flipH="1" flipV="1">
                <a:off x="751" y="3651"/>
                <a:ext cx="3028" cy="79"/>
              </a:xfrm>
              <a:custGeom>
                <a:gdLst>
                  <a:gd name="G0" fmla="+- 1226 0 0"/>
                  <a:gd name="G1" fmla="+- 21600 0 1226"/>
                  <a:gd name="G2" fmla="*/ 1226 1 2"/>
                  <a:gd name="G3" fmla="+- 21600 0 G2"/>
                  <a:gd name="G4" fmla="+/ 1226 21600 2"/>
                  <a:gd name="G5" fmla="+/ G1 0 2"/>
                  <a:gd name="G6" fmla="*/ 21600 21600 1226"/>
                  <a:gd name="G7" fmla="*/ G6 1 2"/>
                  <a:gd name="G8" fmla="+- 21600 0 G7"/>
                  <a:gd name="G9" fmla="*/ 21600 1 2"/>
                  <a:gd name="G10" fmla="+- 1226 0 G9"/>
                  <a:gd name="G11" fmla="?: G10 G8 0"/>
                  <a:gd name="G12" fmla="?: G10 G7 21600"/>
                  <a:gd name="T0" fmla="*/ 20987 w 21600"/>
                  <a:gd name="T1" fmla="*/ 10800 h 21600"/>
                  <a:gd name="T2" fmla="*/ 10800 w 21600"/>
                  <a:gd name="T3" fmla="*/ 21600 h 21600"/>
                  <a:gd name="T4" fmla="*/ 613 w 21600"/>
                  <a:gd name="T5" fmla="*/ 10800 h 21600"/>
                  <a:gd name="T6" fmla="*/ 10800 w 21600"/>
                  <a:gd name="T7" fmla="*/ 0 h 21600"/>
                  <a:gd name="T8" fmla="*/ 2413 w 21600"/>
                  <a:gd name="T9" fmla="*/ 2413 h 21600"/>
                  <a:gd name="T10" fmla="*/ 19187 w 21600"/>
                  <a:gd name="T11" fmla="*/ 19187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226" y="21600"/>
                    </a:lnTo>
                    <a:lnTo>
                      <a:pt x="2037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9804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5" name="AutoShape 17"/>
              <p:cNvSpPr>
                <a:spLocks noChangeArrowheads="1"/>
              </p:cNvSpPr>
              <p:nvPr/>
            </p:nvSpPr>
            <p:spPr bwMode="auto">
              <a:xfrm rot="5400000" flipH="1" flipV="1">
                <a:off x="1028" y="3438"/>
                <a:ext cx="3028" cy="506"/>
              </a:xfrm>
              <a:custGeom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651 w 21600"/>
                  <a:gd name="T13" fmla="*/ 4653 h 21600"/>
                  <a:gd name="T14" fmla="*/ 16949 w 21600"/>
                  <a:gd name="T15" fmla="*/ 1694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697" y="21600"/>
                    </a:lnTo>
                    <a:lnTo>
                      <a:pt x="15903" y="2160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FFFFF"/>
                  </a:gs>
                  <a:gs pos="100000">
                    <a:srgbClr val="8BACB3"/>
                  </a:gs>
                </a:gsLst>
                <a:lin ang="0" scaled="1"/>
              </a:gra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6" name="Group 18"/>
              <p:cNvGrpSpPr/>
              <p:nvPr/>
            </p:nvGrpSpPr>
            <p:grpSpPr>
              <a:xfrm rot="5400000">
                <a:off x="1376" y="3456"/>
                <a:ext cx="2341" cy="516"/>
                <a:chOff x="1205" y="2250"/>
                <a:chExt cx="2180" cy="262"/>
              </a:xfrm>
            </p:grpSpPr>
            <p:grpSp>
              <p:nvGrpSpPr>
                <p:cNvPr id="62" name="Group 19"/>
                <p:cNvGrpSpPr/>
                <p:nvPr/>
              </p:nvGrpSpPr>
              <p:grpSpPr>
                <a:xfrm>
                  <a:off x="1564" y="2250"/>
                  <a:ext cx="688" cy="262"/>
                  <a:chOff x="1564" y="2250"/>
                  <a:chExt cx="688" cy="262"/>
                </a:xfrm>
              </p:grpSpPr>
              <p:sp>
                <p:nvSpPr>
                  <p:cNvPr id="68" name="Line 2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564" y="2261"/>
                    <a:ext cx="406" cy="251"/>
                  </a:xfrm>
                  <a:prstGeom prst="line">
                    <a:avLst/>
                  </a:prstGeom>
                  <a:noFill/>
                  <a:ln w="12700">
                    <a:solidFill>
                      <a:srgbClr val="A4A4FF"/>
                    </a:solidFill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609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1219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828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24384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30480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3657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4267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4876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9" name="Line 2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930" y="2250"/>
                    <a:ext cx="213" cy="262"/>
                  </a:xfrm>
                  <a:prstGeom prst="line">
                    <a:avLst/>
                  </a:prstGeom>
                  <a:noFill/>
                  <a:ln w="12700">
                    <a:solidFill>
                      <a:srgbClr val="A4A4FF"/>
                    </a:solidFill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609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1219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828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24384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30480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3657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4267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4876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0" name="Line 2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186" y="2261"/>
                    <a:ext cx="66" cy="251"/>
                  </a:xfrm>
                  <a:prstGeom prst="line">
                    <a:avLst/>
                  </a:prstGeom>
                  <a:noFill/>
                  <a:ln w="12700">
                    <a:solidFill>
                      <a:srgbClr val="A4A4FF"/>
                    </a:solidFill>
                    <a:round/>
                    <a:headEnd type="none" w="sm" len="sm"/>
                    <a:tailEnd type="none" w="sm" len="sm"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609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1219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828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24384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30480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36576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42672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4876800" algn="l" defTabSz="1219200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63" name="Line 23"/>
                <p:cNvSpPr>
                  <a:spLocks noChangeShapeType="1"/>
                </p:cNvSpPr>
                <p:nvPr/>
              </p:nvSpPr>
              <p:spPr bwMode="auto">
                <a:xfrm>
                  <a:off x="2619" y="2261"/>
                  <a:ext cx="406" cy="251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" name="Line 24"/>
                <p:cNvSpPr>
                  <a:spLocks noChangeShapeType="1"/>
                </p:cNvSpPr>
                <p:nvPr/>
              </p:nvSpPr>
              <p:spPr bwMode="auto">
                <a:xfrm>
                  <a:off x="2446" y="2250"/>
                  <a:ext cx="212" cy="262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" name="Line 25"/>
                <p:cNvSpPr>
                  <a:spLocks noChangeShapeType="1"/>
                </p:cNvSpPr>
                <p:nvPr/>
              </p:nvSpPr>
              <p:spPr bwMode="auto">
                <a:xfrm>
                  <a:off x="2337" y="2261"/>
                  <a:ext cx="67" cy="251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1205" y="2259"/>
                  <a:ext cx="624" cy="253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" name="Line 27"/>
                <p:cNvSpPr>
                  <a:spLocks noChangeShapeType="1"/>
                </p:cNvSpPr>
                <p:nvPr/>
              </p:nvSpPr>
              <p:spPr bwMode="auto">
                <a:xfrm flipH="1" flipV="1">
                  <a:off x="2764" y="2259"/>
                  <a:ext cx="621" cy="253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47" name="Group 28"/>
              <p:cNvGrpSpPr/>
              <p:nvPr/>
            </p:nvGrpSpPr>
            <p:grpSpPr>
              <a:xfrm rot="5400000">
                <a:off x="1245" y="3547"/>
                <a:ext cx="2641" cy="291"/>
                <a:chOff x="1046" y="2297"/>
                <a:chExt cx="2459" cy="148"/>
              </a:xfrm>
            </p:grpSpPr>
            <p:sp>
              <p:nvSpPr>
                <p:cNvPr id="48" name="Line 29"/>
                <p:cNvSpPr>
                  <a:spLocks noChangeShapeType="1"/>
                </p:cNvSpPr>
                <p:nvPr/>
              </p:nvSpPr>
              <p:spPr bwMode="auto">
                <a:xfrm>
                  <a:off x="1046" y="2445"/>
                  <a:ext cx="2459" cy="0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9" name="Line 30"/>
                <p:cNvSpPr>
                  <a:spLocks noChangeShapeType="1"/>
                </p:cNvSpPr>
                <p:nvPr/>
              </p:nvSpPr>
              <p:spPr bwMode="auto">
                <a:xfrm>
                  <a:off x="1205" y="2385"/>
                  <a:ext cx="2149" cy="0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" name="Line 31"/>
                <p:cNvSpPr>
                  <a:spLocks noChangeShapeType="1"/>
                </p:cNvSpPr>
                <p:nvPr/>
              </p:nvSpPr>
              <p:spPr bwMode="auto">
                <a:xfrm>
                  <a:off x="1374" y="2340"/>
                  <a:ext cx="1817" cy="0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" name="Line 32"/>
                <p:cNvSpPr>
                  <a:spLocks noChangeShapeType="1"/>
                </p:cNvSpPr>
                <p:nvPr/>
              </p:nvSpPr>
              <p:spPr bwMode="auto">
                <a:xfrm>
                  <a:off x="1493" y="2297"/>
                  <a:ext cx="1568" cy="0"/>
                </a:xfrm>
                <a:prstGeom prst="line">
                  <a:avLst/>
                </a:prstGeom>
                <a:noFill/>
                <a:ln w="12700">
                  <a:solidFill>
                    <a:srgbClr val="A4A4FF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8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84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0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7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68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40" name="Group 33"/>
            <p:cNvGrpSpPr/>
            <p:nvPr/>
          </p:nvGrpSpPr>
          <p:grpSpPr>
            <a:xfrm>
              <a:off x="381563" y="2582214"/>
              <a:ext cx="1084318" cy="2102136"/>
              <a:chOff x="474" y="2990"/>
              <a:chExt cx="474" cy="1201"/>
            </a:xfrm>
            <a:effectLst>
              <a:glow rad="558800">
                <a:schemeClr val="accent1">
                  <a:alpha val="40000"/>
                </a:schemeClr>
              </a:glow>
            </a:effectLst>
          </p:grpSpPr>
          <p:sp>
            <p:nvSpPr>
              <p:cNvPr id="42" name="Oval 34"/>
              <p:cNvSpPr>
                <a:spLocks noChangeArrowheads="1"/>
              </p:cNvSpPr>
              <p:nvPr/>
            </p:nvSpPr>
            <p:spPr bwMode="auto">
              <a:xfrm>
                <a:off x="474" y="3840"/>
                <a:ext cx="474" cy="351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 w="127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3" name="Oval 35"/>
              <p:cNvSpPr>
                <a:spLocks noChangeArrowheads="1"/>
              </p:cNvSpPr>
              <p:nvPr/>
            </p:nvSpPr>
            <p:spPr bwMode="auto">
              <a:xfrm>
                <a:off x="480" y="2990"/>
                <a:ext cx="464" cy="996"/>
              </a:xfrm>
              <a:prstGeom prst="ellipse">
                <a:avLst/>
              </a:prstGeom>
              <a:gradFill rotWithShape="0">
                <a:gsLst>
                  <a:gs pos="0">
                    <a:srgbClr val="FFFFFF"/>
                  </a:gs>
                  <a:gs pos="100000">
                    <a:srgbClr val="CCECFF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1219200" rtl="0" eaLnBrk="1" latinLnBrk="0" hangingPunct="1"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12192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12192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12192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12192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zh-CN" smtClean="0"/>
              </a:p>
            </p:txBody>
          </p:sp>
        </p:grpSp>
        <p:sp>
          <p:nvSpPr>
            <p:cNvPr id="41" name="Text Box 36"/>
            <p:cNvSpPr txBox="1">
              <a:spLocks noChangeArrowheads="1"/>
            </p:cNvSpPr>
            <p:nvPr/>
          </p:nvSpPr>
          <p:spPr bwMode="auto">
            <a:xfrm>
              <a:off x="381563" y="2911871"/>
              <a:ext cx="1132521" cy="10428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atinLnBrk="1"/>
              <a:r>
                <a:rPr kumimoji="1" lang="zh-CN" altLang="en-US" sz="5900" b="1">
                  <a:solidFill>
                    <a:srgbClr val="0070C0"/>
                  </a:solidFill>
                  <a:latin typeface="Tahoma" panose="020b0604030504040204" pitchFamily="34" charset="0"/>
                  <a:ea typeface="Gulim" pitchFamily="34" charset="-127"/>
                </a:rPr>
                <a:t>目录</a:t>
              </a:r>
              <a:endParaRPr kumimoji="1" lang="ko-KR" altLang="en-US" sz="5900" b="1">
                <a:solidFill>
                  <a:srgbClr val="0070C0"/>
                </a:solidFill>
                <a:latin typeface="Tahoma" panose="020b0604030504040204" pitchFamily="34" charset="0"/>
                <a:ea typeface="Gulim" pitchFamily="34" charset="-127"/>
              </a:endParaRPr>
            </a:p>
          </p:txBody>
        </p:sp>
      </p:grpSp>
      <p:sp>
        <p:nvSpPr>
          <p:cNvPr id="3" name="椭圆 2"/>
          <p:cNvSpPr/>
          <p:nvPr/>
        </p:nvSpPr>
        <p:spPr>
          <a:xfrm>
            <a:off x="1919291" y="6550869"/>
            <a:ext cx="47994" cy="48011"/>
          </a:xfrm>
          <a:prstGeom prst="ellipse">
            <a:avLst/>
          </a:prstGeom>
          <a:solidFill>
            <a:schemeClr val="bg1"/>
          </a:solidFill>
          <a:ln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5375876" y="2133650"/>
            <a:ext cx="5759890" cy="670709"/>
            <a:chOff x="4283968" y="1586671"/>
            <a:chExt cx="4301147" cy="502915"/>
          </a:xfrm>
          <a:solidFill>
            <a:srgbClr val="356CBD"/>
          </a:solidFill>
        </p:grpSpPr>
        <p:sp>
          <p:nvSpPr>
            <p:cNvPr id="51" name="矩形 50"/>
            <p:cNvSpPr/>
            <p:nvPr/>
          </p:nvSpPr>
          <p:spPr>
            <a:xfrm>
              <a:off x="4283968" y="1586671"/>
              <a:ext cx="504056" cy="486000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8" name="Rectangle 10"/>
            <p:cNvSpPr>
              <a:spLocks noChangeArrowheads="1"/>
            </p:cNvSpPr>
            <p:nvPr/>
          </p:nvSpPr>
          <p:spPr bwMode="auto">
            <a:xfrm>
              <a:off x="4945204" y="1603586"/>
              <a:ext cx="3639911" cy="486000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9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劳工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371954" y="1253680"/>
            <a:ext cx="5734118" cy="663946"/>
            <a:chOff x="4283968" y="961310"/>
            <a:chExt cx="4277224" cy="497844"/>
          </a:xfrm>
        </p:grpSpPr>
        <p:sp>
          <p:nvSpPr>
            <p:cNvPr id="2" name="矩形 1"/>
            <p:cNvSpPr/>
            <p:nvPr/>
          </p:nvSpPr>
          <p:spPr>
            <a:xfrm>
              <a:off x="4283968" y="961310"/>
              <a:ext cx="504056" cy="486000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2" name="Rectangle 10"/>
            <p:cNvSpPr>
              <a:spLocks noChangeArrowheads="1"/>
            </p:cNvSpPr>
            <p:nvPr/>
          </p:nvSpPr>
          <p:spPr bwMode="auto">
            <a:xfrm>
              <a:off x="4921281" y="973154"/>
              <a:ext cx="3639911" cy="486000"/>
            </a:xfrm>
            <a:prstGeom prst="rect">
              <a:avLst/>
            </a:prstGeom>
            <a:solidFill>
              <a:srgbClr val="356CBD"/>
            </a:solidFill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ko-KR" sz="29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RBA</a:t>
              </a:r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简介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5371954" y="2997746"/>
            <a:ext cx="5759890" cy="670709"/>
            <a:chOff x="4283968" y="1586671"/>
            <a:chExt cx="4301147" cy="502915"/>
          </a:xfrm>
          <a:solidFill>
            <a:srgbClr val="356CBD"/>
          </a:solidFill>
        </p:grpSpPr>
        <p:sp>
          <p:nvSpPr>
            <p:cNvPr id="55" name="矩形 54"/>
            <p:cNvSpPr/>
            <p:nvPr/>
          </p:nvSpPr>
          <p:spPr>
            <a:xfrm>
              <a:off x="4283968" y="1586671"/>
              <a:ext cx="504056" cy="486000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6" name="Rectangle 10"/>
            <p:cNvSpPr>
              <a:spLocks noChangeArrowheads="1"/>
            </p:cNvSpPr>
            <p:nvPr/>
          </p:nvSpPr>
          <p:spPr bwMode="auto">
            <a:xfrm>
              <a:off x="4945204" y="1603586"/>
              <a:ext cx="3639911" cy="486000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9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健康</a:t>
              </a:r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安全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5371954" y="4653930"/>
            <a:ext cx="5759890" cy="670709"/>
            <a:chOff x="4283968" y="1586671"/>
            <a:chExt cx="4301147" cy="502915"/>
          </a:xfrm>
          <a:solidFill>
            <a:srgbClr val="356CBD"/>
          </a:solidFill>
        </p:grpSpPr>
        <p:sp>
          <p:nvSpPr>
            <p:cNvPr id="60" name="矩形 59"/>
            <p:cNvSpPr/>
            <p:nvPr/>
          </p:nvSpPr>
          <p:spPr>
            <a:xfrm>
              <a:off x="4283968" y="1586671"/>
              <a:ext cx="504056" cy="486000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05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7" name="Rectangle 10"/>
            <p:cNvSpPr>
              <a:spLocks noChangeArrowheads="1"/>
            </p:cNvSpPr>
            <p:nvPr/>
          </p:nvSpPr>
          <p:spPr bwMode="auto">
            <a:xfrm>
              <a:off x="4945204" y="1603586"/>
              <a:ext cx="3639911" cy="486000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9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道德规范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5375876" y="5518026"/>
            <a:ext cx="5759890" cy="670709"/>
            <a:chOff x="4283968" y="1586671"/>
            <a:chExt cx="4301147" cy="502915"/>
          </a:xfrm>
          <a:solidFill>
            <a:srgbClr val="356CBD"/>
          </a:solidFill>
        </p:grpSpPr>
        <p:sp>
          <p:nvSpPr>
            <p:cNvPr id="53" name="矩形 52"/>
            <p:cNvSpPr/>
            <p:nvPr/>
          </p:nvSpPr>
          <p:spPr>
            <a:xfrm>
              <a:off x="4283968" y="1586671"/>
              <a:ext cx="504056" cy="486000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06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7" name="Rectangle 10"/>
            <p:cNvSpPr>
              <a:spLocks noChangeArrowheads="1"/>
            </p:cNvSpPr>
            <p:nvPr/>
          </p:nvSpPr>
          <p:spPr bwMode="auto">
            <a:xfrm>
              <a:off x="4945204" y="1603586"/>
              <a:ext cx="3639911" cy="486000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9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管理体系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5375126" y="3789834"/>
            <a:ext cx="5759890" cy="670709"/>
            <a:chOff x="4283968" y="1586671"/>
            <a:chExt cx="4301147" cy="502915"/>
          </a:xfrm>
          <a:solidFill>
            <a:srgbClr val="356CBD"/>
          </a:solidFill>
        </p:grpSpPr>
        <p:sp>
          <p:nvSpPr>
            <p:cNvPr id="79" name="矩形 78"/>
            <p:cNvSpPr/>
            <p:nvPr/>
          </p:nvSpPr>
          <p:spPr>
            <a:xfrm>
              <a:off x="4283968" y="1586671"/>
              <a:ext cx="504056" cy="486000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0" name="Rectangle 10"/>
            <p:cNvSpPr>
              <a:spLocks noChangeArrowheads="1"/>
            </p:cNvSpPr>
            <p:nvPr/>
          </p:nvSpPr>
          <p:spPr bwMode="auto">
            <a:xfrm>
              <a:off x="4945204" y="1603586"/>
              <a:ext cx="3639911" cy="486000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round/>
            </a:ln>
            <a:effectLst/>
            <a:scene3d>
              <a:camera prst="orthographicFront"/>
              <a:lightRig rig="threePt" dir="t"/>
            </a:scene3d>
            <a:sp3d extrusionH="38100" prstMaterial="matte">
              <a:bevelT/>
              <a:bevelB/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环境</a:t>
              </a:r>
              <a:endParaRPr lang="en-US" altLang="ko-KR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355355" y="1053530"/>
            <a:ext cx="113052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mtClean="0">
                <a:latin typeface="+mj-ea"/>
                <a:ea typeface="+mj-ea"/>
              </a:rPr>
              <a:t>    2004</a:t>
            </a:r>
            <a:r>
              <a:rPr lang="zh-CN" altLang="en-US">
                <a:latin typeface="+mj-ea"/>
                <a:ea typeface="+mj-ea"/>
              </a:rPr>
              <a:t>年，美国电子业龙头</a:t>
            </a:r>
            <a:r>
              <a:rPr lang="en-US" altLang="zh-CN">
                <a:latin typeface="+mj-ea"/>
                <a:ea typeface="+mj-ea"/>
              </a:rPr>
              <a:t>IBM</a:t>
            </a:r>
            <a:r>
              <a:rPr lang="zh-CN" altLang="en-US">
                <a:latin typeface="+mj-ea"/>
                <a:ea typeface="+mj-ea"/>
              </a:rPr>
              <a:t>，戴尔与惠普</a:t>
            </a:r>
            <a:r>
              <a:rPr lang="zh-CN" altLang="en-US" smtClean="0">
                <a:latin typeface="+mj-ea"/>
                <a:ea typeface="+mj-ea"/>
              </a:rPr>
              <a:t>等全球</a:t>
            </a:r>
            <a:r>
              <a:rPr lang="zh-CN" altLang="en-US">
                <a:latin typeface="+mj-ea"/>
                <a:ea typeface="+mj-ea"/>
              </a:rPr>
              <a:t>电子业跨国集团，</a:t>
            </a:r>
            <a:r>
              <a:rPr lang="zh-CN" altLang="en-US" smtClean="0">
                <a:latin typeface="+mj-ea"/>
                <a:ea typeface="+mj-ea"/>
              </a:rPr>
              <a:t>为了完善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企业社会责任（</a:t>
            </a:r>
            <a:r>
              <a:rPr lang="en-US" altLang="zh-CN" b="1">
                <a:solidFill>
                  <a:srgbClr val="0000FF"/>
                </a:solidFill>
                <a:latin typeface="+mj-ea"/>
                <a:ea typeface="+mj-ea"/>
              </a:rPr>
              <a:t>Corporate Social Responsibility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，</a:t>
            </a:r>
            <a:r>
              <a:rPr lang="en-US" altLang="zh-CN" b="1">
                <a:solidFill>
                  <a:srgbClr val="0000FF"/>
                </a:solidFill>
                <a:latin typeface="+mj-ea"/>
                <a:ea typeface="+mj-ea"/>
              </a:rPr>
              <a:t>CSR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），</a:t>
            </a:r>
            <a:r>
              <a:rPr lang="zh-CN" altLang="en-US">
                <a:latin typeface="+mj-ea"/>
                <a:ea typeface="+mj-ea"/>
              </a:rPr>
              <a:t>自发性的制定行为准则</a:t>
            </a:r>
            <a:r>
              <a:rPr lang="en-US" altLang="zh-CN" smtClean="0">
                <a:latin typeface="+mj-ea"/>
                <a:ea typeface="+mj-ea"/>
              </a:rPr>
              <a:t>.</a:t>
            </a:r>
            <a:endParaRPr lang="en-US" altLang="zh-CN" smtClean="0"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+mj-ea"/>
                <a:ea typeface="+mj-ea"/>
              </a:rPr>
              <a:t> </a:t>
            </a:r>
            <a:r>
              <a:rPr lang="en-US" altLang="zh-CN" smtClean="0">
                <a:latin typeface="+mj-ea"/>
                <a:ea typeface="+mj-ea"/>
              </a:rPr>
              <a:t>   RBA</a:t>
            </a:r>
            <a:r>
              <a:rPr lang="zh-CN" altLang="en-US">
                <a:latin typeface="+mj-ea"/>
                <a:ea typeface="+mj-ea"/>
              </a:rPr>
              <a:t>责任商业联盟行为准则约束对象除了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自己企业</a:t>
            </a:r>
            <a:r>
              <a:rPr lang="zh-CN" altLang="en-US">
                <a:latin typeface="+mj-ea"/>
                <a:ea typeface="+mj-ea"/>
              </a:rPr>
              <a:t>之外，也涵盖了整个产品供应链的各个卫星制造商。所谓的卫星制造厂商包括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原始设备制造商</a:t>
            </a:r>
            <a:r>
              <a:rPr lang="zh-CN" altLang="en-US">
                <a:latin typeface="+mj-ea"/>
                <a:ea typeface="+mj-ea"/>
              </a:rPr>
              <a:t>（</a:t>
            </a:r>
            <a:r>
              <a:rPr lang="en-US" altLang="zh-CN">
                <a:latin typeface="+mj-ea"/>
                <a:ea typeface="+mj-ea"/>
              </a:rPr>
              <a:t>Original Equipment Manufacturing</a:t>
            </a:r>
            <a:r>
              <a:rPr lang="zh-CN" altLang="en-US">
                <a:latin typeface="+mj-ea"/>
                <a:ea typeface="+mj-ea"/>
              </a:rPr>
              <a:t>，</a:t>
            </a:r>
            <a:r>
              <a:rPr lang="en-US" altLang="zh-CN">
                <a:latin typeface="+mj-ea"/>
                <a:ea typeface="+mj-ea"/>
              </a:rPr>
              <a:t>OEM</a:t>
            </a:r>
            <a:r>
              <a:rPr lang="zh-CN" altLang="en-US">
                <a:latin typeface="+mj-ea"/>
                <a:ea typeface="+mj-ea"/>
              </a:rPr>
              <a:t>），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原始设计制造商</a:t>
            </a:r>
            <a:r>
              <a:rPr lang="zh-CN" altLang="en-US">
                <a:latin typeface="+mj-ea"/>
                <a:ea typeface="+mj-ea"/>
              </a:rPr>
              <a:t>（</a:t>
            </a:r>
            <a:r>
              <a:rPr lang="en-US" altLang="zh-CN">
                <a:latin typeface="+mj-ea"/>
                <a:ea typeface="+mj-ea"/>
              </a:rPr>
              <a:t>Own Designing</a:t>
            </a:r>
            <a:r>
              <a:rPr lang="zh-CN" altLang="en-US">
                <a:latin typeface="+mj-ea"/>
                <a:ea typeface="+mj-ea"/>
              </a:rPr>
              <a:t>＆</a:t>
            </a:r>
            <a:r>
              <a:rPr lang="en-US" altLang="zh-CN">
                <a:latin typeface="+mj-ea"/>
                <a:ea typeface="+mj-ea"/>
              </a:rPr>
              <a:t>Manufacturing</a:t>
            </a:r>
            <a:r>
              <a:rPr lang="zh-CN" altLang="en-US">
                <a:latin typeface="+mj-ea"/>
                <a:ea typeface="+mj-ea"/>
              </a:rPr>
              <a:t>，</a:t>
            </a:r>
            <a:r>
              <a:rPr lang="en-US" altLang="zh-CN">
                <a:latin typeface="+mj-ea"/>
                <a:ea typeface="+mj-ea"/>
              </a:rPr>
              <a:t>ODM</a:t>
            </a:r>
            <a:r>
              <a:rPr lang="zh-CN" altLang="en-US">
                <a:latin typeface="+mj-ea"/>
                <a:ea typeface="+mj-ea"/>
              </a:rPr>
              <a:t>）以及</a:t>
            </a: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电子制造服务</a:t>
            </a:r>
            <a:r>
              <a:rPr lang="zh-CN" altLang="en-US">
                <a:latin typeface="+mj-ea"/>
                <a:ea typeface="+mj-ea"/>
              </a:rPr>
              <a:t>（</a:t>
            </a:r>
            <a:r>
              <a:rPr lang="en-US" altLang="zh-CN">
                <a:latin typeface="+mj-ea"/>
                <a:ea typeface="+mj-ea"/>
              </a:rPr>
              <a:t>EMS</a:t>
            </a:r>
            <a:r>
              <a:rPr lang="zh-CN" altLang="en-US">
                <a:latin typeface="+mj-ea"/>
                <a:ea typeface="+mj-ea"/>
              </a:rPr>
              <a:t>）</a:t>
            </a:r>
            <a:r>
              <a:rPr lang="zh-CN" altLang="en-US" smtClean="0">
                <a:latin typeface="+mj-ea"/>
                <a:ea typeface="+mj-ea"/>
              </a:rPr>
              <a:t>公司。</a:t>
            </a:r>
            <a:endParaRPr lang="en-US" altLang="zh-CN" smtClean="0"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+mj-ea"/>
                <a:ea typeface="+mj-ea"/>
              </a:rPr>
              <a:t> </a:t>
            </a:r>
            <a:r>
              <a:rPr lang="en-US" altLang="zh-CN" smtClean="0">
                <a:latin typeface="+mj-ea"/>
                <a:ea typeface="+mj-ea"/>
              </a:rPr>
              <a:t>   RBA</a:t>
            </a:r>
            <a:r>
              <a:rPr lang="zh-CN" altLang="en-US">
                <a:latin typeface="+mj-ea"/>
                <a:ea typeface="+mj-ea"/>
              </a:rPr>
              <a:t>责任商业联盟行为准则自发布以后历经</a:t>
            </a:r>
            <a:r>
              <a:rPr lang="en-US" altLang="zh-CN">
                <a:latin typeface="+mj-ea"/>
                <a:ea typeface="+mj-ea"/>
              </a:rPr>
              <a:t>6</a:t>
            </a:r>
            <a:r>
              <a:rPr lang="zh-CN" altLang="en-US">
                <a:latin typeface="+mj-ea"/>
                <a:ea typeface="+mj-ea"/>
              </a:rPr>
              <a:t>次修订，现行的版本是</a:t>
            </a:r>
            <a:r>
              <a:rPr lang="en-US" altLang="zh-CN">
                <a:latin typeface="+mj-ea"/>
                <a:ea typeface="+mj-ea"/>
              </a:rPr>
              <a:t>RBA</a:t>
            </a:r>
            <a:r>
              <a:rPr lang="zh-CN" altLang="en-US">
                <a:latin typeface="+mj-ea"/>
                <a:ea typeface="+mj-ea"/>
              </a:rPr>
              <a:t>责任商业联盟行为准则</a:t>
            </a:r>
            <a:r>
              <a:rPr lang="en-US" altLang="zh-CN">
                <a:latin typeface="+mj-ea"/>
                <a:ea typeface="+mj-ea"/>
              </a:rPr>
              <a:t>7.0</a:t>
            </a:r>
            <a:r>
              <a:rPr lang="zh-CN" altLang="en-US" smtClean="0">
                <a:latin typeface="+mj-ea"/>
                <a:ea typeface="+mj-ea"/>
              </a:rPr>
              <a:t>版。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5355" y="187462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RBA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简介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50590" y="187462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RBA</a:t>
            </a:r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简介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50590" y="1743993"/>
            <a:ext cx="10873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FF0000"/>
                </a:solidFill>
              </a:rPr>
              <a:t>RBA</a:t>
            </a:r>
            <a:r>
              <a:rPr lang="zh-CN" altLang="en-US" b="1" smtClean="0">
                <a:solidFill>
                  <a:srgbClr val="FF0000"/>
                </a:solidFill>
              </a:rPr>
              <a:t>全称</a:t>
            </a:r>
            <a:r>
              <a:rPr lang="zh-CN" altLang="en-US" smtClean="0"/>
              <a:t>：</a:t>
            </a:r>
            <a:r>
              <a:rPr lang="en-US" altLang="zh-CN"/>
              <a:t>Responsible Business Alliance</a:t>
            </a:r>
            <a:r>
              <a:rPr lang="zh-CN" altLang="en-US"/>
              <a:t>，</a:t>
            </a:r>
            <a:r>
              <a:rPr lang="en-US" altLang="zh-CN" smtClean="0"/>
              <a:t>RBA </a:t>
            </a:r>
            <a:r>
              <a:rPr lang="zh-CN" altLang="en-US" smtClean="0"/>
              <a:t>（</a:t>
            </a:r>
            <a:r>
              <a:rPr lang="zh-CN" altLang="en-US"/>
              <a:t>责任商业</a:t>
            </a:r>
            <a:r>
              <a:rPr lang="zh-CN" altLang="en-US" smtClean="0"/>
              <a:t>联盟）</a:t>
            </a:r>
            <a:endParaRPr lang="zh-CN" altLang="en-US"/>
          </a:p>
        </p:txBody>
      </p:sp>
      <p:sp>
        <p:nvSpPr>
          <p:cNvPr id="9" name="TextBox 8"/>
          <p:cNvSpPr txBox="1"/>
          <p:nvPr/>
        </p:nvSpPr>
        <p:spPr>
          <a:xfrm>
            <a:off x="589683" y="3976241"/>
            <a:ext cx="96099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FF3300"/>
                </a:solidFill>
              </a:rPr>
              <a:t>EICC</a:t>
            </a:r>
            <a:r>
              <a:rPr lang="zh-CN" altLang="en-US" b="1">
                <a:solidFill>
                  <a:srgbClr val="FF3300"/>
                </a:solidFill>
              </a:rPr>
              <a:t> </a:t>
            </a:r>
            <a:r>
              <a:rPr lang="zh-CN" altLang="en-US" b="1" smtClean="0">
                <a:solidFill>
                  <a:srgbClr val="FF3300"/>
                </a:solidFill>
              </a:rPr>
              <a:t>全称：</a:t>
            </a:r>
            <a:r>
              <a:rPr lang="en-US" altLang="zh-CN" smtClean="0"/>
              <a:t>Electronic </a:t>
            </a:r>
            <a:r>
              <a:rPr lang="en-US" altLang="zh-CN"/>
              <a:t>Industry Citizenship </a:t>
            </a:r>
            <a:r>
              <a:rPr lang="en-US" altLang="zh-CN" smtClean="0"/>
              <a:t>Coalition  </a:t>
            </a:r>
            <a:r>
              <a:rPr lang="zh-CN" altLang="en-US" smtClean="0"/>
              <a:t>电子</a:t>
            </a:r>
            <a:r>
              <a:rPr lang="zh-CN" altLang="en-US"/>
              <a:t>行业公民联盟</a:t>
            </a:r>
            <a:endParaRPr lang="zh-CN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550590" y="2866504"/>
            <a:ext cx="10009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RBA</a:t>
            </a:r>
            <a:r>
              <a:rPr lang="zh-CN" altLang="en-US"/>
              <a:t>责任商业</a:t>
            </a:r>
            <a:r>
              <a:rPr lang="zh-CN" altLang="en-US" smtClean="0"/>
              <a:t>联盟，</a:t>
            </a:r>
            <a:r>
              <a:rPr lang="zh-CN" altLang="en-US"/>
              <a:t>更名前称之为</a:t>
            </a:r>
            <a:r>
              <a:rPr lang="en-US" altLang="zh-CN" smtClean="0"/>
              <a:t>EICC.0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766614" y="2133650"/>
            <a:ext cx="107291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/>
              <a:t>是</a:t>
            </a:r>
            <a:r>
              <a:rPr lang="zh-CN" altLang="en-US"/>
              <a:t>指企业在创造利润、对股东和员工承担法律责任的同时，还要承担对消费者、社区和环境的责任，企业的社会责任要求企业必须超越把利润作为唯一目标的传统理念，强调要在生产过程中对人的价值的关注，强调对环境、消费者、对社会的贡献。</a:t>
            </a: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766614" y="477466"/>
            <a:ext cx="1094521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00FF"/>
                </a:solidFill>
              </a:rPr>
              <a:t>企业社会责任（</a:t>
            </a:r>
            <a:r>
              <a:rPr lang="en-US" altLang="zh-CN" b="1">
                <a:solidFill>
                  <a:srgbClr val="0000FF"/>
                </a:solidFill>
              </a:rPr>
              <a:t>Corporate social responsibility,</a:t>
            </a:r>
            <a:r>
              <a:rPr lang="zh-CN" altLang="en-US" b="1">
                <a:solidFill>
                  <a:srgbClr val="0000FF"/>
                </a:solidFill>
              </a:rPr>
              <a:t>简称</a:t>
            </a:r>
            <a:r>
              <a:rPr lang="en-US" altLang="zh-CN" b="1">
                <a:solidFill>
                  <a:srgbClr val="0000FF"/>
                </a:solidFill>
              </a:rPr>
              <a:t>CSR</a:t>
            </a:r>
            <a:r>
              <a:rPr lang="zh-CN" altLang="en-US" b="1">
                <a:solidFill>
                  <a:srgbClr val="0000FF"/>
                </a:solidFill>
              </a:rPr>
              <a:t>）</a:t>
            </a:r>
            <a:endParaRPr lang="en-US" altLang="zh-CN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766614" y="1455961"/>
            <a:ext cx="9649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RBA</a:t>
            </a:r>
            <a:r>
              <a:rPr lang="zh-CN" altLang="en-US"/>
              <a:t>责任商业联盟行为准则包含</a:t>
            </a:r>
            <a:r>
              <a:rPr lang="en-US" altLang="zh-CN"/>
              <a:t>5</a:t>
            </a:r>
            <a:r>
              <a:rPr lang="zh-CN" altLang="en-US"/>
              <a:t>大范畴：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66614" y="2133650"/>
            <a:ext cx="6092825" cy="286232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0000FF"/>
                </a:solidFill>
              </a:rPr>
              <a:t>1.</a:t>
            </a:r>
            <a:r>
              <a:rPr lang="zh-CN" altLang="en-US" b="1">
                <a:solidFill>
                  <a:srgbClr val="0000FF"/>
                </a:solidFill>
              </a:rPr>
              <a:t>劳工</a:t>
            </a:r>
            <a:r>
              <a:rPr lang="zh-CN" altLang="en-US"/>
              <a:t>（</a:t>
            </a:r>
            <a:r>
              <a:rPr lang="en-US" altLang="zh-CN"/>
              <a:t>labor</a:t>
            </a:r>
            <a:r>
              <a:rPr lang="zh-CN" altLang="en-US"/>
              <a:t>）</a:t>
            </a:r>
            <a:br>
              <a:rPr lang="en-US" altLang="zh-CN"/>
            </a:br>
            <a:r>
              <a:rPr lang="en-US" altLang="zh-CN" b="1">
                <a:solidFill>
                  <a:srgbClr val="0000FF"/>
                </a:solidFill>
              </a:rPr>
              <a:t>2.</a:t>
            </a:r>
            <a:r>
              <a:rPr lang="zh-CN" altLang="en-US" b="1">
                <a:solidFill>
                  <a:srgbClr val="0000FF"/>
                </a:solidFill>
              </a:rPr>
              <a:t>健康与安全</a:t>
            </a:r>
            <a:r>
              <a:rPr lang="zh-CN" altLang="en-US"/>
              <a:t>（</a:t>
            </a:r>
            <a:r>
              <a:rPr lang="en-US" altLang="zh-CN"/>
              <a:t>Health</a:t>
            </a:r>
            <a:r>
              <a:rPr lang="zh-CN" altLang="en-US"/>
              <a:t>＆</a:t>
            </a:r>
            <a:r>
              <a:rPr lang="en-US" altLang="zh-CN"/>
              <a:t>Safety</a:t>
            </a:r>
            <a:r>
              <a:rPr lang="zh-CN" altLang="en-US"/>
              <a:t>）</a:t>
            </a:r>
            <a:br>
              <a:rPr lang="en-US" altLang="zh-CN"/>
            </a:br>
            <a:r>
              <a:rPr lang="en-US" altLang="zh-CN" b="1">
                <a:solidFill>
                  <a:srgbClr val="0000FF"/>
                </a:solidFill>
              </a:rPr>
              <a:t>3.</a:t>
            </a:r>
            <a:r>
              <a:rPr lang="zh-CN" altLang="en-US" b="1">
                <a:solidFill>
                  <a:srgbClr val="0000FF"/>
                </a:solidFill>
              </a:rPr>
              <a:t>环境</a:t>
            </a:r>
            <a:r>
              <a:rPr lang="zh-CN" altLang="en-US"/>
              <a:t>（</a:t>
            </a:r>
            <a:r>
              <a:rPr lang="en-US" altLang="zh-CN"/>
              <a:t>Environmental</a:t>
            </a:r>
            <a:r>
              <a:rPr lang="zh-CN" altLang="en-US"/>
              <a:t>）</a:t>
            </a:r>
            <a:br>
              <a:rPr lang="en-US" altLang="zh-CN"/>
            </a:br>
            <a:r>
              <a:rPr lang="en-US" altLang="zh-CN" b="1">
                <a:solidFill>
                  <a:srgbClr val="0000FF"/>
                </a:solidFill>
              </a:rPr>
              <a:t>4.</a:t>
            </a:r>
            <a:r>
              <a:rPr lang="zh-CN" altLang="en-US" b="1">
                <a:solidFill>
                  <a:srgbClr val="0000FF"/>
                </a:solidFill>
              </a:rPr>
              <a:t>道德规范</a:t>
            </a:r>
            <a:r>
              <a:rPr lang="zh-CN" altLang="en-US"/>
              <a:t>（</a:t>
            </a:r>
            <a:r>
              <a:rPr lang="en-US" altLang="zh-CN"/>
              <a:t>Ethics</a:t>
            </a:r>
            <a:r>
              <a:rPr lang="zh-CN" altLang="en-US"/>
              <a:t>）</a:t>
            </a:r>
            <a:br>
              <a:rPr lang="en-US" altLang="zh-CN"/>
            </a:br>
            <a:r>
              <a:rPr lang="en-US" altLang="zh-CN" b="1">
                <a:solidFill>
                  <a:srgbClr val="0000FF"/>
                </a:solidFill>
              </a:rPr>
              <a:t>5.</a:t>
            </a:r>
            <a:r>
              <a:rPr lang="zh-CN" altLang="en-US" b="1">
                <a:solidFill>
                  <a:srgbClr val="0000FF"/>
                </a:solidFill>
              </a:rPr>
              <a:t>管理系统</a:t>
            </a:r>
            <a:r>
              <a:rPr lang="zh-CN" altLang="en-US"/>
              <a:t>（</a:t>
            </a:r>
            <a:r>
              <a:rPr lang="en-US" altLang="zh-CN"/>
              <a:t>Management </a:t>
            </a:r>
            <a:r>
              <a:rPr lang="en-US" altLang="zh-CN" smtClean="0"/>
              <a:t>System</a:t>
            </a:r>
            <a:r>
              <a:rPr lang="zh-CN" altLang="en-US"/>
              <a:t>）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6637311" y="1557586"/>
            <a:ext cx="5146527" cy="4752528"/>
            <a:chOff x="6637311" y="1557586"/>
            <a:chExt cx="5146527" cy="4752528"/>
          </a:xfrm>
        </p:grpSpPr>
        <p:pic>
          <p:nvPicPr>
            <p:cNvPr id="1331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637311" y="1557586"/>
              <a:ext cx="5146527" cy="47525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椭圆 4"/>
            <p:cNvSpPr/>
            <p:nvPr/>
          </p:nvSpPr>
          <p:spPr>
            <a:xfrm>
              <a:off x="8255446" y="2997746"/>
              <a:ext cx="1872208" cy="1998226"/>
            </a:xfrm>
            <a:prstGeom prst="ellipse">
              <a:avLst/>
            </a:prstGeom>
            <a:solidFill>
              <a:srgbClr val="333375"/>
            </a:solidFill>
            <a:ln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5400" smtClean="0"/>
                <a:t>RBA</a:t>
              </a:r>
              <a:endParaRPr lang="zh-CN" altLang="en-US" sz="5400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图示 3"/>
          <p:cNvGraphicFramePr/>
          <p:nvPr/>
        </p:nvGraphicFramePr>
        <p:xfrm>
          <a:off x="550590" y="405458"/>
          <a:ext cx="8126942" cy="5419921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01869" y="1197546"/>
            <a:ext cx="6479198" cy="576197"/>
          </a:xfrm>
        </p:spPr>
        <p:txBody>
          <a:bodyPr/>
          <a:lstStyle/>
          <a:p>
            <a:r>
              <a:rPr lang="zh-CN" altLang="en-US" smtClean="0"/>
              <a:t>童工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74882" y="2494072"/>
            <a:ext cx="2237145" cy="415494"/>
          </a:xfrm>
          <a:prstGeom prst="rect">
            <a:avLst/>
          </a:prstGeom>
          <a:noFill/>
        </p:spPr>
        <p:txBody>
          <a:bodyPr wrap="non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童工：小于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</a:rPr>
              <a:t>16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周岁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1869" y="3625083"/>
            <a:ext cx="3901062" cy="415494"/>
          </a:xfrm>
          <a:prstGeom prst="rect">
            <a:avLst/>
          </a:prstGeom>
          <a:noFill/>
        </p:spPr>
        <p:txBody>
          <a:bodyPr wrap="non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使用童工违法，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公司不使用童工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1203" y="2181268"/>
            <a:ext cx="5055423" cy="2887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06574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反</a:t>
            </a:r>
            <a:r>
              <a:rPr lang="zh-CN" altLang="en-US" smtClean="0"/>
              <a:t>歧视</a:t>
            </a:r>
            <a:endParaRPr lang="zh-CN" altLang="en-US"/>
          </a:p>
        </p:txBody>
      </p:sp>
      <p:pic>
        <p:nvPicPr>
          <p:cNvPr id="3" name="Picture 12" descr="20_100512152347_1_li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7794" y="984711"/>
            <a:ext cx="4155651" cy="2771436"/>
          </a:xfrm>
          <a:prstGeom prst="rect">
            <a:avLst/>
          </a:prstGeom>
        </p:spPr>
      </p:pic>
      <p:pic>
        <p:nvPicPr>
          <p:cNvPr id="4" name="Picture 11" descr="xin_410102251503390179952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194" y="3756148"/>
            <a:ext cx="4774578" cy="27057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9458" y="1698218"/>
            <a:ext cx="6337626" cy="415494"/>
          </a:xfrm>
          <a:prstGeom prst="rect">
            <a:avLst/>
          </a:prstGeom>
          <a:noFill/>
        </p:spPr>
        <p:txBody>
          <a:bodyPr wrap="non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不得有年龄、肤色、性别、婚姻状况宗教等等歧视行为。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8124" y="2370430"/>
            <a:ext cx="4875688" cy="415494"/>
          </a:xfrm>
          <a:prstGeom prst="rect">
            <a:avLst/>
          </a:prstGeom>
          <a:noFill/>
        </p:spPr>
        <p:txBody>
          <a:bodyPr wrap="non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不得要求进行乙肝、艾滋病、验孕等体检。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5689" y="3961749"/>
            <a:ext cx="4875688" cy="1585045"/>
          </a:xfrm>
          <a:prstGeom prst="rect">
            <a:avLst/>
          </a:prstGeom>
          <a:noFill/>
        </p:spPr>
        <p:txBody>
          <a:bodyPr wrap="non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案例分析：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保安招聘，要求性别男、身高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</a:rPr>
              <a:t>175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以上，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年龄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</a:rPr>
              <a:t>28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岁以内，退伍军人优先；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思考一下：此要求是否存在歧视行为？？？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06574" y="203228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反骚扰和虐待</a:t>
            </a:r>
            <a:endParaRPr lang="zh-CN" altLang="en-US"/>
          </a:p>
        </p:txBody>
      </p:sp>
      <p:pic>
        <p:nvPicPr>
          <p:cNvPr id="3" name="Picture 8" descr="10152766_78998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109" y="2908004"/>
            <a:ext cx="3616561" cy="3150329"/>
          </a:xfrm>
          <a:prstGeom prst="rect">
            <a:avLst/>
          </a:prstGeom>
        </p:spPr>
      </p:pic>
      <p:pic>
        <p:nvPicPr>
          <p:cNvPr id="4" name="Picture 9" descr="xin_201106290829000102251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9291" y="2908004"/>
            <a:ext cx="3627853" cy="31503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6805" y="1794247"/>
            <a:ext cx="10079808" cy="2688921"/>
          </a:xfrm>
          <a:prstGeom prst="rect">
            <a:avLst/>
          </a:prstGeom>
        </p:spPr>
        <p:txBody>
          <a:bodyPr vert="horz" wrap="square" lIns="121917" tIns="60958" rIns="121917" bIns="60958" rtlCol="0" anchor="t" anchorCtr="0">
            <a:norm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不得对员工实施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性骚扰、性虐待、体罚、精神或肉体胁迫或言语侮辱等严苛的非人道行为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；亦不得威胁要实施任何此类行为。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2558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rgbClr val="000000"/>
                </a:solidFill>
                <a:sym typeface="微软雅黑" panose="020b0503020204020204" pitchFamily="34" charset="-122"/>
              </a:rPr>
              <a:t>预防非自愿</a:t>
            </a:r>
            <a:r>
              <a:rPr lang="zh-CN" altLang="en-US" smtClean="0">
                <a:solidFill>
                  <a:srgbClr val="000000"/>
                </a:solidFill>
                <a:sym typeface="微软雅黑" panose="020b0503020204020204" pitchFamily="34" charset="-122"/>
              </a:rPr>
              <a:t>劳工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984122" y="1538772"/>
            <a:ext cx="10079808" cy="2688921"/>
          </a:xfrm>
          <a:prstGeom prst="rect">
            <a:avLst/>
          </a:prstGeom>
        </p:spPr>
        <p:txBody>
          <a:bodyPr vert="horz" wrap="square" lIns="121917" tIns="60958" rIns="121917" bIns="60958" rtlCol="0" anchor="t" anchorCtr="0">
            <a:no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不使用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债务工，有剥削性质的监狱工、奴隶、贩卖人口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等工种。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员工受雇佣不需要支付相关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介绍费用，不需要交押金，不需要扣押身份证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护照、工作许可证等个人证件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员工入职体检，公司安排</a:t>
            </a:r>
            <a:r>
              <a:rPr lang="zh-CN" altLang="en-US" sz="19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统一体检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，若员工有自行体检，则可提交发票至人力资源</a:t>
            </a:r>
            <a:r>
              <a:rPr lang="zh-CN" altLang="en-US" sz="19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报销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，报销后与</a:t>
            </a:r>
            <a:r>
              <a:rPr lang="zh-CN" altLang="en-US" sz="19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下一次工资发放日统一发放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公司提供的场所内，员工可以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行动自由，不受限制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员工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离职自由，不受限制，</a:t>
            </a:r>
            <a:r>
              <a:rPr lang="zh-CN" altLang="en-US" sz="19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离职发放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工资，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离职交接时需将厂牌、钥匙等交回，若无法交回，则扣取成本费用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4566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rgbClr val="000000"/>
                </a:solidFill>
                <a:sym typeface="微软雅黑" panose="020b0503020204020204" pitchFamily="34" charset="-122"/>
              </a:rPr>
              <a:t>预防非自愿</a:t>
            </a:r>
            <a:r>
              <a:rPr lang="zh-CN" altLang="en-US" smtClean="0">
                <a:solidFill>
                  <a:srgbClr val="000000"/>
                </a:solidFill>
                <a:sym typeface="微软雅黑" panose="020b0503020204020204" pitchFamily="34" charset="-122"/>
              </a:rPr>
              <a:t>劳工</a:t>
            </a:r>
            <a:endParaRPr lang="zh-CN" altLang="en-US"/>
          </a:p>
        </p:txBody>
      </p:sp>
      <p:pic>
        <p:nvPicPr>
          <p:cNvPr id="4" name="Picture 20" descr="MPj04327440000[1]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062758" y="4593745"/>
            <a:ext cx="2528424" cy="1611189"/>
          </a:xfrm>
          <a:prstGeom prst="rect">
            <a:avLst/>
          </a:prstGeom>
          <a:noFill/>
        </p:spPr>
      </p:pic>
      <p:pic>
        <p:nvPicPr>
          <p:cNvPr id="5" name="Picture 12" descr="u=1805423694,2386151079&amp;fm=52&amp;gp=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1190" y="4579496"/>
            <a:ext cx="2492376" cy="18246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910630" y="2133650"/>
            <a:ext cx="5904656" cy="100027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案例分析：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要求员工在离岗上厕所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喝水时使用离岗证；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思考一下：此要求是否合理。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保护未成年</a:t>
            </a:r>
            <a:r>
              <a:rPr lang="zh-CN" altLang="en-US" smtClean="0"/>
              <a:t>工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815454" y="1794248"/>
            <a:ext cx="5087762" cy="415494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未成年工：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16-18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岁为未成年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15454" y="2508272"/>
            <a:ext cx="10271519" cy="100027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公司实际情况不适合雇佣未成年工（如下所述），所以不招聘未成年工。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不能加班或上夜班</a:t>
            </a:r>
            <a:endParaRPr lang="en-US" altLang="zh-CN" sz="19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buFont typeface="Wingdings" panose="05000000000000000000" pitchFamily="2" charset="2"/>
              <a:buChar char="u"/>
            </a:pP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不能从事有毒有害岗位或操纵危险机器岗位</a:t>
            </a:r>
            <a:endParaRPr lang="en-US" altLang="zh-CN" sz="19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35392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Picture 3" descr="C:\Documents and Settings\s27495\桌面\timg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" t="3549" r="3033" b="2324"/>
          <a:stretch>
            <a:fillRect/>
          </a:stretch>
        </p:blipFill>
        <p:spPr bwMode="auto">
          <a:xfrm>
            <a:off x="890086" y="3789834"/>
            <a:ext cx="5013130" cy="306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mtClean="0"/>
              <a:t>工作时间</a:t>
            </a:r>
            <a:r>
              <a:rPr lang="en-US" altLang="zh-CN" smtClean="0"/>
              <a:t>(</a:t>
            </a:r>
            <a:r>
              <a:rPr lang="zh-CN" altLang="en-US" smtClean="0"/>
              <a:t>依照现行法规</a:t>
            </a:r>
            <a:r>
              <a:rPr lang="en-US" altLang="zh-CN" smtClean="0"/>
              <a:t>)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527313" y="1605169"/>
            <a:ext cx="8002502" cy="480131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周工作时间限制：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周工时小于等于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60H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每七天休一天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上班准时打卡，要在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分钟内打卡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工间休息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分钟，计薪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早会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晚会在正常上班时间内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完成，不得在员工下班时间召开。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自愿加班：工人有权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拒绝加班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且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不会受到任何惩罚措施</a:t>
            </a:r>
            <a:endParaRPr lang="en-US" altLang="zh-CN" sz="19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zh-CN" sz="1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三期女工加班管控严格按照国家或地方政策的要求执行。如</a:t>
            </a:r>
            <a:r>
              <a:rPr lang="zh-CN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怀孕达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7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个月的女工上夜班或者加班。</a:t>
            </a:r>
            <a:endParaRPr lang="zh-CN" altLang="en-US" sz="1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endParaRPr lang="zh-CN" altLang="en-US" sz="19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Picture 8" descr="5715739_154342632000_2.jpg"/>
          <p:cNvPicPr>
            <a:picLocks noChangeAspect="1"/>
          </p:cNvPicPr>
          <p:nvPr/>
        </p:nvPicPr>
        <p:blipFill>
          <a:blip r:embed="rId2"/>
          <a:srcRect r="25546"/>
          <a:stretch>
            <a:fillRect/>
          </a:stretch>
        </p:blipFill>
        <p:spPr>
          <a:xfrm>
            <a:off x="8399163" y="2565498"/>
            <a:ext cx="3566993" cy="283626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7313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工作时间</a:t>
            </a:r>
            <a:r>
              <a:rPr lang="en-US" altLang="zh-CN"/>
              <a:t>(</a:t>
            </a:r>
            <a:r>
              <a:rPr lang="zh-CN" altLang="en-US"/>
              <a:t>依照现行法规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3" name="标题 4"/>
          <p:cNvSpPr txBox="1"/>
          <p:nvPr/>
        </p:nvSpPr>
        <p:spPr>
          <a:xfrm>
            <a:off x="710566" y="1509136"/>
            <a:ext cx="10493914" cy="4330856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900" b="0">
                <a:cs typeface="微软雅黑" panose="020b0503020204020204" pitchFamily="34" charset="-122"/>
              </a:rPr>
              <a:t>非生产</a:t>
            </a:r>
            <a:r>
              <a:rPr lang="zh-CN" altLang="zh-CN" sz="1900" b="0">
                <a:cs typeface="微软雅黑" panose="020b0503020204020204" pitchFamily="34" charset="-122"/>
              </a:rPr>
              <a:t>单位：</a:t>
            </a:r>
            <a:r>
              <a:rPr lang="en-US" altLang="zh-CN" sz="1900" b="0">
                <a:cs typeface="微软雅黑" panose="020b0503020204020204" pitchFamily="34" charset="-122"/>
              </a:rPr>
              <a:t>8:00-12:00 </a:t>
            </a:r>
            <a:r>
              <a:rPr lang="zh-CN" altLang="en-US" sz="1900" b="0">
                <a:cs typeface="微软雅黑" panose="020b0503020204020204" pitchFamily="34" charset="-122"/>
              </a:rPr>
              <a:t>；</a:t>
            </a:r>
            <a:r>
              <a:rPr lang="en-US" altLang="zh-CN" sz="1900" b="0">
                <a:cs typeface="微软雅黑" panose="020b0503020204020204" pitchFamily="34" charset="-122"/>
              </a:rPr>
              <a:t>13:30-17:30</a:t>
            </a:r>
            <a:br>
              <a:rPr lang="zh-CN" altLang="zh-CN" sz="1900" b="0">
                <a:cs typeface="微软雅黑" panose="020b0503020204020204" pitchFamily="34" charset="-122"/>
              </a:rPr>
            </a:br>
            <a:r>
              <a:rPr lang="zh-CN" altLang="zh-CN" sz="1900" b="0">
                <a:cs typeface="微软雅黑" panose="020b0503020204020204" pitchFamily="34" charset="-122"/>
              </a:rPr>
              <a:t>生产单位两班倒：</a:t>
            </a:r>
            <a:r>
              <a:rPr lang="en-US" altLang="zh-CN" sz="1900" b="0">
                <a:cs typeface="微软雅黑" panose="020b0503020204020204" pitchFamily="34" charset="-122"/>
              </a:rPr>
              <a:t> </a:t>
            </a:r>
            <a:r>
              <a:rPr lang="zh-CN" altLang="zh-CN" sz="1900" b="0">
                <a:cs typeface="微软雅黑" panose="020b0503020204020204" pitchFamily="34" charset="-122"/>
              </a:rPr>
              <a:t>白班</a:t>
            </a:r>
            <a:r>
              <a:rPr lang="en-US" altLang="zh-CN" sz="1900" b="0">
                <a:cs typeface="微软雅黑" panose="020b0503020204020204" pitchFamily="34" charset="-122"/>
              </a:rPr>
              <a:t> 8:00-12:00 </a:t>
            </a:r>
            <a:r>
              <a:rPr lang="zh-CN" altLang="en-US" sz="1900" b="0">
                <a:cs typeface="微软雅黑" panose="020b0503020204020204" pitchFamily="34" charset="-122"/>
              </a:rPr>
              <a:t>；</a:t>
            </a:r>
            <a:r>
              <a:rPr lang="en-US" altLang="zh-CN" sz="1900" b="0">
                <a:cs typeface="微软雅黑" panose="020b0503020204020204" pitchFamily="34" charset="-122"/>
              </a:rPr>
              <a:t>13:30-17:30 </a:t>
            </a:r>
            <a:br>
              <a:rPr lang="en-US" altLang="zh-CN" sz="1900" b="0">
                <a:cs typeface="微软雅黑" panose="020b0503020204020204" pitchFamily="34" charset="-122"/>
              </a:rPr>
            </a:br>
            <a:r>
              <a:rPr lang="en-US" altLang="zh-CN" sz="1900" b="0">
                <a:cs typeface="微软雅黑" panose="020b0503020204020204" pitchFamily="34" charset="-122"/>
              </a:rPr>
              <a:t>                            </a:t>
            </a:r>
            <a:r>
              <a:rPr lang="zh-CN" altLang="zh-CN" sz="1900" b="0">
                <a:cs typeface="微软雅黑" panose="020b0503020204020204" pitchFamily="34" charset="-122"/>
              </a:rPr>
              <a:t>夜班</a:t>
            </a:r>
            <a:r>
              <a:rPr lang="en-US" altLang="zh-CN" sz="1900" b="0">
                <a:cs typeface="微软雅黑" panose="020b0503020204020204" pitchFamily="34" charset="-122"/>
              </a:rPr>
              <a:t> 20:00-24:00 </a:t>
            </a:r>
            <a:r>
              <a:rPr lang="zh-CN" altLang="en-US" sz="1900" b="0">
                <a:cs typeface="微软雅黑" panose="020b0503020204020204" pitchFamily="34" charset="-122"/>
              </a:rPr>
              <a:t>；</a:t>
            </a:r>
            <a:r>
              <a:rPr lang="en-US" altLang="zh-CN" sz="1900" b="0">
                <a:cs typeface="微软雅黑" panose="020b0503020204020204" pitchFamily="34" charset="-122"/>
              </a:rPr>
              <a:t>1:30-5:30(</a:t>
            </a:r>
            <a:r>
              <a:rPr lang="zh-CN" altLang="zh-CN" sz="1900">
                <a:solidFill>
                  <a:srgbClr val="FF0000"/>
                </a:solidFill>
                <a:cs typeface="微软雅黑" panose="020b0503020204020204" pitchFamily="34" charset="-122"/>
              </a:rPr>
              <a:t>具体</a:t>
            </a:r>
            <a:r>
              <a:rPr lang="zh-CN" altLang="zh-CN" sz="1900" smtClean="0">
                <a:solidFill>
                  <a:srgbClr val="FF0000"/>
                </a:solidFill>
                <a:cs typeface="微软雅黑" panose="020b0503020204020204" pitchFamily="34" charset="-122"/>
              </a:rPr>
              <a:t>以</a:t>
            </a:r>
            <a:r>
              <a:rPr lang="zh-CN" altLang="en-US" sz="1900" smtClean="0">
                <a:solidFill>
                  <a:srgbClr val="FF0000"/>
                </a:solidFill>
                <a:cs typeface="微软雅黑" panose="020b0503020204020204" pitchFamily="34" charset="-122"/>
              </a:rPr>
              <a:t>实际需求</a:t>
            </a:r>
            <a:r>
              <a:rPr lang="zh-CN" altLang="zh-CN" sz="1900" smtClean="0">
                <a:solidFill>
                  <a:srgbClr val="FF0000"/>
                </a:solidFill>
                <a:cs typeface="微软雅黑" panose="020b0503020204020204" pitchFamily="34" charset="-122"/>
              </a:rPr>
              <a:t>为</a:t>
            </a:r>
            <a:r>
              <a:rPr lang="zh-CN" altLang="zh-CN" sz="1900">
                <a:solidFill>
                  <a:srgbClr val="FF0000"/>
                </a:solidFill>
                <a:cs typeface="微软雅黑" panose="020b0503020204020204" pitchFamily="34" charset="-122"/>
              </a:rPr>
              <a:t>准</a:t>
            </a:r>
            <a:r>
              <a:rPr lang="zh-CN" altLang="zh-CN" sz="1900" b="0">
                <a:cs typeface="微软雅黑" panose="020b0503020204020204" pitchFamily="34" charset="-122"/>
              </a:rPr>
              <a:t>）</a:t>
            </a:r>
            <a:br>
              <a:rPr lang="en-US" altLang="zh-CN" sz="1900" b="0">
                <a:cs typeface="微软雅黑" panose="020b0503020204020204" pitchFamily="34" charset="-122"/>
              </a:rPr>
            </a:br>
            <a:br>
              <a:rPr lang="en-US" altLang="zh-CN" sz="1900" b="0">
                <a:cs typeface="微软雅黑" panose="020b0503020204020204" pitchFamily="34" charset="-122"/>
              </a:rPr>
            </a:br>
            <a:endParaRPr lang="en-US" altLang="zh-CN" sz="1900" b="0">
              <a:cs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900" b="0">
                <a:cs typeface="微软雅黑" panose="020b0503020204020204" pitchFamily="34" charset="-122"/>
              </a:rPr>
              <a:t>打卡规定</a:t>
            </a:r>
            <a:endParaRPr lang="en-US" altLang="zh-CN" sz="1900" b="0">
              <a:cs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900" b="0">
                <a:cs typeface="微软雅黑" panose="020b0503020204020204" pitchFamily="34" charset="-122"/>
              </a:rPr>
              <a:t>为避免指纹考勤异常，员工入职可同时录入两个</a:t>
            </a:r>
            <a:r>
              <a:rPr lang="zh-CN" altLang="en-US" sz="1900" b="0" smtClean="0">
                <a:cs typeface="微软雅黑" panose="020b0503020204020204" pitchFamily="34" charset="-122"/>
              </a:rPr>
              <a:t>指纹</a:t>
            </a:r>
            <a:endParaRPr lang="en-US" altLang="zh-CN" sz="1900" b="0">
              <a:cs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4566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工作时间</a:t>
            </a:r>
            <a:r>
              <a:rPr lang="en-US" altLang="zh-CN"/>
              <a:t>(</a:t>
            </a:r>
            <a:r>
              <a:rPr lang="zh-CN" altLang="en-US"/>
              <a:t>依照现行法规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719310" y="1797235"/>
            <a:ext cx="9988520" cy="2772443"/>
          </a:xfrm>
          <a:prstGeom prst="rect">
            <a:avLst/>
          </a:prstGeom>
        </p:spPr>
        <p:txBody>
          <a:bodyPr vert="horz" lIns="121917" tIns="60958" rIns="121917" bIns="60958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zh-CN" sz="1900" b="0"/>
              <a:t>漏打卡处理</a:t>
            </a:r>
            <a:endParaRPr lang="en-US" altLang="zh-CN" sz="1900" b="0"/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zh-CN" altLang="zh-CN" sz="1900" b="0"/>
              <a:t>员工上班时间忘记打卡，须及时填写《补签卡申请单》，经部门主管签核后</a:t>
            </a:r>
            <a:r>
              <a:rPr lang="en-US" altLang="zh-CN" sz="1900" b="0"/>
              <a:t>24</a:t>
            </a:r>
            <a:r>
              <a:rPr lang="zh-CN" altLang="zh-CN" sz="1900" b="0"/>
              <a:t>小时内交人力资源部考勤窗口作业，逾期未报，按缺勤计；</a:t>
            </a:r>
            <a:endParaRPr lang="en-US" altLang="zh-CN" sz="1900" b="0"/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zh-CN" altLang="zh-CN" sz="1900" b="0"/>
              <a:t>允许员工每人每月</a:t>
            </a:r>
            <a:r>
              <a:rPr lang="en-US" altLang="zh-CN" sz="1900">
                <a:solidFill>
                  <a:srgbClr val="FF0000"/>
                </a:solidFill>
              </a:rPr>
              <a:t>2</a:t>
            </a:r>
            <a:r>
              <a:rPr lang="zh-CN" altLang="zh-CN" sz="1900">
                <a:solidFill>
                  <a:srgbClr val="FF0000"/>
                </a:solidFill>
              </a:rPr>
              <a:t>次补签卡</a:t>
            </a:r>
            <a:r>
              <a:rPr lang="zh-CN" altLang="zh-CN" sz="1900" smtClean="0">
                <a:solidFill>
                  <a:srgbClr val="FF0000"/>
                </a:solidFill>
              </a:rPr>
              <a:t>机会</a:t>
            </a:r>
            <a:r>
              <a:rPr lang="zh-CN" altLang="en-US" sz="1900" b="0" smtClean="0"/>
              <a:t>，每满</a:t>
            </a:r>
            <a:r>
              <a:rPr lang="en-US" altLang="zh-CN" sz="1900" b="0" smtClean="0"/>
              <a:t>2</a:t>
            </a:r>
            <a:r>
              <a:rPr lang="zh-CN" altLang="zh-CN" sz="1900" b="0"/>
              <a:t>次后，按</a:t>
            </a:r>
            <a:r>
              <a:rPr lang="zh-CN" altLang="en-US" sz="1900" b="0"/>
              <a:t>考勤违纪</a:t>
            </a:r>
            <a:r>
              <a:rPr lang="zh-CN" altLang="zh-CN" sz="1900" b="0"/>
              <a:t>规定处理</a:t>
            </a:r>
            <a:r>
              <a:rPr lang="zh-CN" altLang="en-US" sz="1900" b="0"/>
              <a:t>；</a:t>
            </a:r>
            <a:endParaRPr lang="en-US" altLang="zh-CN" sz="1900" b="0"/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zh-CN" altLang="en-US" sz="1900" b="0"/>
              <a:t>因指纹考勤机故障、公务处理而未能打卡者，其异常回复次数不作管控，但必须如实回复原因，若存在弄虚作假行为，一旦查实则按规定处理。</a:t>
            </a:r>
            <a:endParaRPr lang="zh-CN" altLang="en-US" sz="1900" b="0"/>
          </a:p>
        </p:txBody>
      </p:sp>
      <p:sp>
        <p:nvSpPr>
          <p:cNvPr id="6" name="TextBox 5"/>
          <p:cNvSpPr txBox="1"/>
          <p:nvPr/>
        </p:nvSpPr>
        <p:spPr>
          <a:xfrm>
            <a:off x="262558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工作时间</a:t>
            </a:r>
            <a:r>
              <a:rPr lang="en-US" altLang="zh-CN"/>
              <a:t>(</a:t>
            </a:r>
            <a:r>
              <a:rPr lang="zh-CN" altLang="en-US"/>
              <a:t>依照现行法规</a:t>
            </a:r>
            <a:r>
              <a:rPr lang="en-US" altLang="zh-CN"/>
              <a:t>)</a:t>
            </a:r>
            <a:endParaRPr lang="zh-CN" altLang="en-US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357" y="1355780"/>
            <a:ext cx="11332851" cy="5435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28357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工作时间</a:t>
            </a:r>
            <a:r>
              <a:rPr lang="en-US" altLang="zh-CN"/>
              <a:t>(</a:t>
            </a:r>
            <a:r>
              <a:rPr lang="zh-CN" altLang="en-US"/>
              <a:t>依照现行法规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611179" y="1701202"/>
            <a:ext cx="6239708" cy="3631759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夜班管理：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公司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工作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需要上夜班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，夜班时间即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点以后的班次，具体以班次为准。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夜班有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夜班</a:t>
            </a:r>
            <a:r>
              <a:rPr lang="zh-CN" altLang="en-US" sz="19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补贴</a:t>
            </a:r>
            <a:r>
              <a:rPr lang="zh-CN" altLang="en-US" sz="1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indent="-381000">
              <a:lnSpc>
                <a:spcPct val="20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夜班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每月一转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，若有特殊情况需要延长夜班时间，则会特别告知。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31135" y="2661531"/>
            <a:ext cx="3619029" cy="242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34566" y="124400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工资福利与</a:t>
            </a:r>
            <a:r>
              <a:rPr lang="zh-CN" altLang="en-US" smtClean="0"/>
              <a:t>合同</a:t>
            </a:r>
            <a:endParaRPr lang="zh-CN" altLang="en-US"/>
          </a:p>
        </p:txBody>
      </p:sp>
      <p:sp>
        <p:nvSpPr>
          <p:cNvPr id="3" name="五边形 2"/>
          <p:cNvSpPr/>
          <p:nvPr/>
        </p:nvSpPr>
        <p:spPr>
          <a:xfrm>
            <a:off x="359482" y="1663354"/>
            <a:ext cx="10524261" cy="420144"/>
          </a:xfrm>
          <a:prstGeom prst="homePlate">
            <a:avLst/>
          </a:prstGeom>
          <a:solidFill>
            <a:srgbClr val="00A7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01</a:t>
            </a:r>
            <a:endParaRPr lang="zh-CN" altLang="en-US" sz="21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" name="五边形 3"/>
          <p:cNvSpPr/>
          <p:nvPr/>
        </p:nvSpPr>
        <p:spPr>
          <a:xfrm>
            <a:off x="2990546" y="2082465"/>
            <a:ext cx="7893196" cy="420144"/>
          </a:xfrm>
          <a:prstGeom prst="homePlate">
            <a:avLst/>
          </a:prstGeom>
          <a:solidFill>
            <a:srgbClr val="0078A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02</a:t>
            </a:r>
            <a:endParaRPr lang="zh-CN" altLang="en-US" sz="21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" name="五边形 4"/>
          <p:cNvSpPr/>
          <p:nvPr/>
        </p:nvSpPr>
        <p:spPr>
          <a:xfrm>
            <a:off x="5621610" y="2502609"/>
            <a:ext cx="5262130" cy="420144"/>
          </a:xfrm>
          <a:prstGeom prst="homePlate">
            <a:avLst/>
          </a:prstGeom>
          <a:solidFill>
            <a:srgbClr val="00A7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03</a:t>
            </a:r>
            <a:endParaRPr lang="zh-CN" altLang="en-US" sz="21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五边形 5"/>
          <p:cNvSpPr/>
          <p:nvPr/>
        </p:nvSpPr>
        <p:spPr>
          <a:xfrm>
            <a:off x="8252676" y="2922752"/>
            <a:ext cx="2631064" cy="420144"/>
          </a:xfrm>
          <a:prstGeom prst="homePlate">
            <a:avLst/>
          </a:prstGeom>
          <a:solidFill>
            <a:srgbClr val="0078A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04</a:t>
            </a:r>
            <a:endParaRPr lang="zh-CN" altLang="en-US" sz="21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7405" y="2754550"/>
            <a:ext cx="2699950" cy="4070341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法律规定的小时</a:t>
            </a:r>
            <a:r>
              <a:rPr lang="en-US" altLang="zh-CN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</a:t>
            </a: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周</a:t>
            </a:r>
            <a:r>
              <a:rPr lang="en-US" altLang="zh-CN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</a:t>
            </a: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月工资标准</a:t>
            </a: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每月</a:t>
            </a:r>
            <a:r>
              <a:rPr lang="en-US" altLang="zh-CN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7</a:t>
            </a: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号发工资</a:t>
            </a: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深圳最低工资标准：</a:t>
            </a: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全日制 </a:t>
            </a:r>
            <a:r>
              <a:rPr lang="en-US" altLang="zh-CN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2200 RMB/</a:t>
            </a:r>
            <a:r>
              <a:rPr lang="zh-CN" altLang="en-US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月</a:t>
            </a:r>
            <a:endParaRPr lang="en-US" altLang="zh-CN" sz="1900" b="1">
              <a:solidFill>
                <a:srgbClr val="2A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非全日制</a:t>
            </a:r>
            <a:r>
              <a:rPr lang="en-US" altLang="zh-CN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20.3 RMB/</a:t>
            </a: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时</a:t>
            </a: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altLang="zh-CN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381000" indent="-3810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zh-CN" altLang="en-US" sz="19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-144501" y="2333259"/>
            <a:ext cx="2519949" cy="45151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1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最低工资</a:t>
            </a:r>
            <a:endParaRPr lang="zh-CN" altLang="en-US" sz="21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519234" y="3788369"/>
            <a:ext cx="2519949" cy="2754596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加班时间精确到分钟和小时计算，不能精确的以</a:t>
            </a:r>
            <a:r>
              <a:rPr lang="en-US" altLang="zh-CN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15min</a:t>
            </a:r>
            <a:r>
              <a:rPr lang="zh-CN" altLang="en-US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上舍计算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（如加班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10min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以</a:t>
            </a:r>
            <a:r>
              <a:rPr lang="en-US" altLang="zh-CN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15min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计算）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639379" y="3167312"/>
            <a:ext cx="2519949" cy="45151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1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加班时间计算</a:t>
            </a:r>
            <a:endParaRPr lang="zh-CN" altLang="en-US" sz="21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831359" y="3547146"/>
            <a:ext cx="3008667" cy="1438851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日常加班      </a:t>
            </a:r>
            <a:r>
              <a:rPr lang="en-US" altLang="zh-CN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150%</a:t>
            </a:r>
            <a:endParaRPr lang="en-US" altLang="zh-CN" sz="1900" b="1">
              <a:solidFill>
                <a:srgbClr val="2A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周末加班      </a:t>
            </a:r>
            <a:r>
              <a:rPr lang="en-US" altLang="zh-CN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200%</a:t>
            </a:r>
            <a:endParaRPr lang="en-US" altLang="zh-CN" sz="1900" b="1">
              <a:solidFill>
                <a:srgbClr val="2A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节日加班      </a:t>
            </a:r>
            <a:r>
              <a:rPr lang="en-US" altLang="zh-CN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300%</a:t>
            </a:r>
            <a:endParaRPr lang="zh-CN" altLang="en-US" sz="1900" b="1">
              <a:solidFill>
                <a:srgbClr val="2A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903289" y="2783191"/>
            <a:ext cx="2519949" cy="45151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加班费</a:t>
            </a:r>
            <a:endParaRPr lang="zh-CN" altLang="en-US" sz="21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8219330" y="3551433"/>
            <a:ext cx="2519949" cy="451510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扣减</a:t>
            </a:r>
            <a:endParaRPr lang="zh-CN" altLang="en-US" sz="21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2819432" y="3394007"/>
            <a:ext cx="0" cy="21454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5519380" y="3884114"/>
            <a:ext cx="0" cy="218232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8159329" y="4274637"/>
            <a:ext cx="1" cy="2225092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/>
          <p:cNvSpPr/>
          <p:nvPr/>
        </p:nvSpPr>
        <p:spPr bwMode="auto">
          <a:xfrm>
            <a:off x="10606995" y="1663354"/>
            <a:ext cx="1583418" cy="1679542"/>
          </a:xfrm>
          <a:prstGeom prst="rect">
            <a:avLst/>
          </a:prstGeom>
          <a:solidFill>
            <a:srgbClr val="C97775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121917" tIns="60958" rIns="121917" bIns="60958" numCol="1" rtlCol="0" anchor="ctr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027266" y="1798078"/>
            <a:ext cx="1019662" cy="1436623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工资</a:t>
            </a:r>
            <a:endParaRPr lang="zh-CN" altLang="en-US" sz="4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8526417" y="4002944"/>
            <a:ext cx="2519949" cy="2754596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正确计算工资的扣项和代扣项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eaLnBrk="1" hangingPunct="1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81000" indent="-381000"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不能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以扣减工资形式</a:t>
            </a:r>
            <a:r>
              <a:rPr lang="zh-CN" altLang="en-US" sz="1900" b="1">
                <a:solidFill>
                  <a:srgbClr val="2A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作为纪律惩罚手段</a:t>
            </a:r>
            <a:endParaRPr lang="zh-CN" altLang="en-US" sz="1900" b="1">
              <a:solidFill>
                <a:srgbClr val="2A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0" name="流程图: 预定义过程 19"/>
          <p:cNvSpPr/>
          <p:nvPr/>
        </p:nvSpPr>
        <p:spPr>
          <a:xfrm>
            <a:off x="934654" y="5732773"/>
            <a:ext cx="3228610" cy="979231"/>
          </a:xfrm>
          <a:prstGeom prst="flowChartPredefinedProces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微软雅黑" panose="020b0503020204020204" pitchFamily="34" charset="-122"/>
                <a:ea typeface="微软雅黑" panose="020b0503020204020204" pitchFamily="34" charset="-122"/>
              </a:rPr>
              <a:t>五险一金</a:t>
            </a:r>
            <a:endParaRPr lang="zh-CN" altLang="en-US" sz="3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19403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工资福利与合同</a:t>
            </a:r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2543403" y="2154235"/>
          <a:ext cx="9215567" cy="38404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15567"/>
              </a:tblGrid>
              <a:tr h="3840473"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9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年休假：</a:t>
                      </a:r>
                      <a:endParaRPr lang="en-US" altLang="zh-CN" sz="190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en-US" sz="19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累计工作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满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年不满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，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天；</a:t>
                      </a:r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累计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工作满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年不满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，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天；</a:t>
                      </a:r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累计工作满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，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15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天。</a:t>
                      </a:r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提供累计年限证明：</a:t>
                      </a:r>
                      <a:r>
                        <a:rPr lang="zh-CN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社保交缴证明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或其他能证明累计工作年限的证明即可享受</a:t>
                      </a:r>
                      <a:r>
                        <a:rPr lang="zh-CN" altLang="en-US" sz="1900" b="1" kern="1200" smtClean="0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带薪年休假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法定节假日、工伤假、丧假、婚假、产假、陪产假、产检假、哺乳假、计划生育假等假期，提供相关证明可</a:t>
                      </a:r>
                      <a:r>
                        <a:rPr lang="zh-CN" altLang="en-US" sz="1900" b="1" kern="1200" smtClean="0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带薪休假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endParaRPr lang="en-US" altLang="zh-CN" sz="1900" kern="12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/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病假，提供病假证明</a:t>
                      </a:r>
                      <a:r>
                        <a:rPr lang="en-US" altLang="zh-CN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住院诊断证明，可</a:t>
                      </a:r>
                      <a:r>
                        <a:rPr lang="zh-CN" altLang="en-US" sz="1900" b="1" kern="1200" smtClean="0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享受</a:t>
                      </a:r>
                      <a:r>
                        <a:rPr lang="en-US" altLang="zh-CN" sz="1900" b="1" kern="1200" smtClean="0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80%</a:t>
                      </a:r>
                      <a:r>
                        <a:rPr lang="zh-CN" altLang="en-US" sz="1900" b="1" kern="1200" smtClean="0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工资</a:t>
                      </a:r>
                      <a:r>
                        <a:rPr lang="zh-CN" altLang="en-US" sz="1900" kern="12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。</a:t>
                      </a:r>
                      <a:endParaRPr lang="zh-CN" altLang="en-US" sz="19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04" marR="121904" marT="60974" marB="60974"/>
                </a:tc>
              </a:tr>
            </a:tbl>
          </a:graphicData>
        </a:graphic>
      </p:graphicFrame>
      <p:sp>
        <p:nvSpPr>
          <p:cNvPr id="8" name="矩形 7"/>
          <p:cNvSpPr/>
          <p:nvPr/>
        </p:nvSpPr>
        <p:spPr bwMode="auto">
          <a:xfrm>
            <a:off x="287986" y="3234702"/>
            <a:ext cx="1583418" cy="1679542"/>
          </a:xfrm>
          <a:prstGeom prst="rect">
            <a:avLst/>
          </a:prstGeom>
          <a:solidFill>
            <a:srgbClr val="C97775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121917" tIns="60958" rIns="121917" bIns="60958" numCol="1" rtlCol="0" anchor="ctr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8257" y="3369425"/>
            <a:ext cx="1019662" cy="1436623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假期</a:t>
            </a:r>
            <a:endParaRPr lang="zh-CN" altLang="en-US" sz="4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786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工资福利与合同</a:t>
            </a:r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911306" y="2085333"/>
          <a:ext cx="9215567" cy="38404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15567"/>
              </a:tblGrid>
              <a:tr h="3840473">
                <a:tc>
                  <a:txBody>
                    <a:bodyPr vert="horz" wrap="square"/>
                    <a:lstStyle/>
                    <a:p>
                      <a:pPr marL="0" indent="0" eaLnBrk="1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1900" b="1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  <a:sym typeface="+mn-ea"/>
                        </a:rPr>
                        <a:t>内宿：</a:t>
                      </a:r>
                      <a:r>
                        <a:rPr lang="zh-CN" altLang="en-US" sz="19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  <a:sym typeface="+mn-ea"/>
                        </a:rPr>
                        <a:t>每月水电费按照住宿人数与天数进行平摊，中途离职的，按照实际天数计算。宿舍内妥善保管好自己的贵重物品。公司的财产或物品损失，则需要复原，或缴纳成本费用由管理人员负责复原。</a:t>
                      </a:r>
                      <a:endParaRPr lang="en-US" altLang="zh-CN" sz="1900" smtClean="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  <a:sym typeface="+mn-ea"/>
                      </a:endParaRPr>
                    </a:p>
                    <a:p>
                      <a:pPr marL="0" indent="0" eaLnBrk="1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19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  <a:p>
                      <a:pPr marL="0" indent="0" eaLnBrk="1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1900" b="1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  <a:sym typeface="+mn-ea"/>
                        </a:rPr>
                        <a:t>外宿：</a:t>
                      </a:r>
                      <a:r>
                        <a:rPr lang="zh-CN" altLang="en-US" sz="19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  <a:sym typeface="+mn-ea"/>
                        </a:rPr>
                        <a:t>员工可依公司规定享有外租津贴。</a:t>
                      </a:r>
                      <a:endParaRPr lang="en-US" altLang="zh-CN" sz="19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21904" marR="121904" marT="60974" marB="60974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34566" y="14016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zh-CN" altLang="en-US">
                <a:cs typeface="新宋体-18030" pitchFamily="49" charset="-122"/>
              </a:rPr>
              <a:t>工资福利与</a:t>
            </a:r>
            <a:r>
              <a:rPr lang="zh-CN" altLang="en-US" smtClean="0">
                <a:cs typeface="新宋体-18030" pitchFamily="49" charset="-122"/>
              </a:rPr>
              <a:t>合同</a:t>
            </a:r>
            <a:endParaRPr lang="zh-CN" altLang="en-US"/>
          </a:p>
        </p:txBody>
      </p:sp>
      <p:cxnSp>
        <p:nvCxnSpPr>
          <p:cNvPr id="15" name="直接连接符 14"/>
          <p:cNvCxnSpPr/>
          <p:nvPr/>
        </p:nvCxnSpPr>
        <p:spPr bwMode="auto">
          <a:xfrm flipV="1">
            <a:off x="5135252" y="4774255"/>
            <a:ext cx="1" cy="2016635"/>
          </a:xfrm>
          <a:prstGeom prst="line">
            <a:avLst/>
          </a:prstGeom>
          <a:noFill/>
          <a:ln w="19050" cap="flat" cmpd="sng">
            <a:solidFill>
              <a:srgbClr val="262626"/>
            </a:solidFill>
            <a:prstDash val="solid"/>
            <a:bevel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6" name="直接连接符 15"/>
          <p:cNvCxnSpPr/>
          <p:nvPr/>
        </p:nvCxnSpPr>
        <p:spPr bwMode="auto">
          <a:xfrm flipH="1">
            <a:off x="6575197" y="3613375"/>
            <a:ext cx="4220675" cy="0"/>
          </a:xfrm>
          <a:prstGeom prst="line">
            <a:avLst/>
          </a:prstGeom>
          <a:noFill/>
          <a:ln w="19050" cap="flat" cmpd="sng">
            <a:solidFill>
              <a:srgbClr val="262626"/>
            </a:solidFill>
            <a:prstDash val="solid"/>
            <a:bevel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直接连接符 16"/>
          <p:cNvCxnSpPr/>
          <p:nvPr/>
        </p:nvCxnSpPr>
        <p:spPr bwMode="auto">
          <a:xfrm>
            <a:off x="0" y="3618822"/>
            <a:ext cx="3839820" cy="0"/>
          </a:xfrm>
          <a:prstGeom prst="line">
            <a:avLst/>
          </a:prstGeom>
          <a:noFill/>
          <a:ln w="19050" cap="flat" cmpd="sng">
            <a:solidFill>
              <a:schemeClr val="tx1"/>
            </a:solidFill>
            <a:prstDash val="solid"/>
            <a:bevel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椭圆 17"/>
          <p:cNvSpPr/>
          <p:nvPr/>
        </p:nvSpPr>
        <p:spPr bwMode="auto">
          <a:xfrm>
            <a:off x="3167328" y="2178368"/>
            <a:ext cx="2255892" cy="2115759"/>
          </a:xfrm>
          <a:prstGeom prst="ellipse">
            <a:avLst/>
          </a:prstGeom>
          <a:solidFill>
            <a:srgbClr val="009ED6"/>
          </a:solidFill>
          <a:ln>
            <a:noFill/>
          </a:ln>
          <a:effectLst/>
        </p:spPr>
        <p:txBody>
          <a:bodyPr vert="horz" wrap="square" lIns="121917" tIns="60958" rIns="121917" bIns="60958" numCol="1" rtlCol="0" anchor="ctr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zh-CN" altLang="en-US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</p:txBody>
      </p:sp>
      <p:sp>
        <p:nvSpPr>
          <p:cNvPr id="19" name="椭圆 18"/>
          <p:cNvSpPr/>
          <p:nvPr/>
        </p:nvSpPr>
        <p:spPr bwMode="auto">
          <a:xfrm>
            <a:off x="5039227" y="1698217"/>
            <a:ext cx="2255892" cy="2115759"/>
          </a:xfrm>
          <a:prstGeom prst="ellipse">
            <a:avLst/>
          </a:prstGeom>
          <a:solidFill>
            <a:srgbClr val="00B050"/>
          </a:solidFill>
          <a:ln>
            <a:noFill/>
          </a:ln>
          <a:effectLst/>
        </p:spPr>
        <p:txBody>
          <a:bodyPr vert="horz" wrap="square" lIns="121917" tIns="60958" rIns="121917" bIns="60958" numCol="1" rtlCol="0" anchor="ctr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zh-CN" altLang="en-US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</p:txBody>
      </p:sp>
      <p:sp>
        <p:nvSpPr>
          <p:cNvPr id="20" name="椭圆 19"/>
          <p:cNvSpPr/>
          <p:nvPr/>
        </p:nvSpPr>
        <p:spPr bwMode="auto">
          <a:xfrm>
            <a:off x="4463283" y="3333761"/>
            <a:ext cx="2255892" cy="2115759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</p:spPr>
        <p:txBody>
          <a:bodyPr vert="horz" wrap="square" lIns="121917" tIns="60958" rIns="121917" bIns="60958" numCol="1" rtlCol="0" anchor="ctr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zh-CN" altLang="en-US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839820" y="2949629"/>
            <a:ext cx="1439933" cy="492557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签订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711254" y="2509818"/>
            <a:ext cx="1439933" cy="492557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续签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971578" y="4145362"/>
            <a:ext cx="1439933" cy="492557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解除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39481" y="1986308"/>
            <a:ext cx="2831359" cy="1438851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员工入职公司与其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签订劳动合同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，一式两份，交一份给员工保存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761147" y="1986308"/>
            <a:ext cx="3548706" cy="1438851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按照劳动合同法要求，对合同到期的，继续在职员工续签合同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04651" y="5464640"/>
            <a:ext cx="4220675" cy="1000270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试用期提前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书面告知</a:t>
            </a:r>
            <a:endParaRPr lang="en-US" altLang="zh-CN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正式工提前</a:t>
            </a:r>
            <a:r>
              <a:rPr lang="en-US" altLang="zh-CN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30</a:t>
            </a:r>
            <a:r>
              <a:rPr lang="zh-CN" altLang="en-US" sz="19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</a:t>
            </a:r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书面告知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50155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结社自由、集体协商及</a:t>
            </a:r>
            <a:r>
              <a:rPr lang="zh-CN" altLang="en-US" smtClean="0"/>
              <a:t>申诉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627697" y="1794248"/>
            <a:ext cx="9695546" cy="2754596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</a:rPr>
              <a:t>员工依法享有自由结社、集体协商，以及投诉及建议权利。</a:t>
            </a:r>
            <a:endParaRPr lang="zh-CN" altLang="en-US" sz="19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4" algn="just"/>
            <a:endParaRPr lang="en-US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4" algn="just"/>
            <a:r>
              <a:rPr lang="zh-CN" altLang="en-US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公司申诉渠道</a:t>
            </a:r>
            <a:endParaRPr lang="en-US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lvl="4" indent="-381000" algn="just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zh-CN" sz="1900" smtClean="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公司</a:t>
            </a:r>
            <a:r>
              <a:rPr lang="zh-CN" altLang="en-US" sz="1900" smtClean="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设置</a:t>
            </a:r>
            <a:r>
              <a:rPr lang="zh-CN" altLang="zh-CN" sz="1900" smtClean="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意见箱；</a:t>
            </a:r>
            <a:endParaRPr lang="en-US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lvl="4" indent="-381000" algn="just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zh-CN" sz="1900" smtClean="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总经理</a:t>
            </a:r>
            <a:r>
              <a:rPr lang="en-US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副总经理</a:t>
            </a:r>
            <a:r>
              <a:rPr lang="en-US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部门经理</a:t>
            </a:r>
            <a:r>
              <a:rPr lang="en-US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主管等管理人员；</a:t>
            </a:r>
            <a:endParaRPr lang="en-US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lvl="4" indent="-381000" algn="just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部门员工代表；</a:t>
            </a:r>
            <a:endParaRPr lang="en-US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81000" lvl="4" indent="-381000" algn="just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zh-CN" sz="1900">
                <a:effectLst>
                  <a:outerShdw sx="0" sy="0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其他员工可反馈意见的渠道。</a:t>
            </a:r>
            <a:endParaRPr lang="zh-CN" altLang="zh-CN" sz="1900">
              <a:effectLst>
                <a:outerShdw sx="0" sy="0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2558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二、劳工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694606" y="1341562"/>
            <a:ext cx="5472608" cy="4459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职业安全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应急准备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工伤和疾病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工业卫生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强体力型工作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机器安全防护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公共卫生、饮食和住宿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健康与安全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  <a:cs typeface="新宋体-18030" pitchFamily="49" charset="-122"/>
              </a:rPr>
              <a:t>沟通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cs typeface="新宋体-18030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9329" y="85848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三、健康安全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334566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三、健康安全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5"/>
          <p:cNvSpPr>
            <a:spLocks noGrp="1" noChangeArrowheads="1"/>
          </p:cNvSpPr>
          <p:nvPr>
            <p:ph type="title"/>
          </p:nvPr>
        </p:nvSpPr>
        <p:spPr bwMode="auto">
          <a:xfrm>
            <a:off x="719310" y="1183122"/>
            <a:ext cx="6479198" cy="518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17226" tIns="58613" rIns="117226" bIns="58613">
            <a:spAutoFit/>
          </a:bodyPr>
          <a:lstStyle/>
          <a:p>
            <a:r>
              <a:rPr lang="zh-CN" altLang="en-US" sz="2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职业安全</a:t>
            </a:r>
            <a:endParaRPr lang="zh-CN" altLang="en-US" sz="26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66614" y="1989634"/>
            <a:ext cx="94330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b="1" smtClean="0">
                <a:solidFill>
                  <a:srgbClr val="0000FF"/>
                </a:solidFill>
              </a:rPr>
              <a:t>资质许可</a:t>
            </a:r>
            <a:r>
              <a:rPr lang="zh-CN" altLang="en-US" smtClean="0"/>
              <a:t>：消防竣工验收、防雷验收</a:t>
            </a:r>
            <a:r>
              <a:rPr lang="en-US" altLang="zh-CN" smtClean="0"/>
              <a:t>/</a:t>
            </a:r>
            <a:r>
              <a:rPr lang="zh-CN" altLang="en-US" smtClean="0"/>
              <a:t>年度检测、厂房竣工验收、特种设备登记等；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b="1" smtClean="0">
                <a:solidFill>
                  <a:srgbClr val="0000FF"/>
                </a:solidFill>
              </a:rPr>
              <a:t>安全评估：</a:t>
            </a:r>
            <a:r>
              <a:rPr lang="zh-CN" altLang="en-US" smtClean="0"/>
              <a:t>新建、改建、扩建安全评估（布局、机器、化学品、劳保用品）等；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b="1">
                <a:solidFill>
                  <a:srgbClr val="0000FF"/>
                </a:solidFill>
              </a:rPr>
              <a:t>安全生产责任制：</a:t>
            </a:r>
            <a:r>
              <a:rPr lang="zh-CN" altLang="en-US"/>
              <a:t>安全生产委员会、各部门安全管理人员</a:t>
            </a:r>
            <a:r>
              <a:rPr lang="zh-CN" altLang="en-US" smtClean="0"/>
              <a:t>等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b="1" smtClean="0">
                <a:solidFill>
                  <a:srgbClr val="0000FF"/>
                </a:solidFill>
              </a:rPr>
              <a:t>安全生产制度：</a:t>
            </a:r>
            <a:r>
              <a:rPr lang="zh-CN" altLang="en-US" smtClean="0"/>
              <a:t>机器安全操作规程、安全生产责任制、密闭空间管理、挂牌上锁、高处作业、临时用电作业、教育培训、安全奖惩制度等；</a:t>
            </a:r>
            <a:endParaRPr lang="en-US" altLang="zh-CN" smtClean="0"/>
          </a:p>
          <a:p>
            <a:pPr>
              <a:lnSpc>
                <a:spcPct val="15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336860" y="164676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三、健康安全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5"/>
          <p:cNvSpPr>
            <a:spLocks noGrp="1" noChangeArrowheads="1"/>
          </p:cNvSpPr>
          <p:nvPr>
            <p:ph type="title"/>
          </p:nvPr>
        </p:nvSpPr>
        <p:spPr bwMode="auto">
          <a:xfrm>
            <a:off x="719310" y="1183122"/>
            <a:ext cx="6479198" cy="518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17226" tIns="58613" rIns="117226" bIns="58613">
            <a:spAutoFit/>
          </a:bodyPr>
          <a:lstStyle/>
          <a:p>
            <a:r>
              <a:rPr lang="zh-CN" altLang="en-US" sz="2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职业安全</a:t>
            </a:r>
            <a:r>
              <a:rPr lang="en-US" altLang="zh-CN" sz="260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—</a:t>
            </a:r>
            <a:r>
              <a:rPr lang="zh-CN" altLang="en-US" sz="2600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化学品安全</a:t>
            </a:r>
            <a:endParaRPr lang="zh-CN" altLang="en-US" sz="260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3024" y="2079640"/>
            <a:ext cx="43740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化学品清单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物质安全数据说明书 </a:t>
            </a:r>
            <a:r>
              <a:rPr lang="en-US" altLang="zh-CN" smtClean="0"/>
              <a:t>MSDS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管理程序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人员培训</a:t>
            </a:r>
            <a:endParaRPr lang="en-US" altLang="zh-CN" smtClean="0"/>
          </a:p>
          <a:p>
            <a:pPr>
              <a:lnSpc>
                <a:spcPct val="150000"/>
              </a:lnSpc>
            </a:pPr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4295006" y="1024758"/>
            <a:ext cx="7895407" cy="5834830"/>
            <a:chOff x="4295006" y="1024758"/>
            <a:chExt cx="7895407" cy="5834830"/>
          </a:xfrm>
        </p:grpSpPr>
        <p:pic>
          <p:nvPicPr>
            <p:cNvPr id="1229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354"/>
            <a:stretch>
              <a:fillRect/>
            </a:stretch>
          </p:blipFill>
          <p:spPr bwMode="auto">
            <a:xfrm>
              <a:off x="4511030" y="1024758"/>
              <a:ext cx="7679383" cy="58348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矩形 5"/>
            <p:cNvSpPr/>
            <p:nvPr/>
          </p:nvSpPr>
          <p:spPr>
            <a:xfrm>
              <a:off x="4295006" y="2079640"/>
              <a:ext cx="864096" cy="342042"/>
            </a:xfrm>
            <a:prstGeom prst="rect">
              <a:avLst/>
            </a:prstGeom>
            <a:solidFill>
              <a:srgbClr val="FFFFFF"/>
            </a:solidFill>
            <a:ln cap="rnd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5"/>
          <p:cNvSpPr txBox="1">
            <a:spLocks noChangeArrowheads="1"/>
          </p:cNvSpPr>
          <p:nvPr/>
        </p:nvSpPr>
        <p:spPr bwMode="auto">
          <a:xfrm>
            <a:off x="719310" y="1053530"/>
            <a:ext cx="6479198" cy="518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17226" tIns="58613" rIns="117226" bIns="58613" rtlCol="0" anchor="ctr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spcBef>
                <a:spcPct val="0"/>
              </a:spcBef>
              <a:buNone/>
              <a:defRPr sz="24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mtClean="0">
                <a:solidFill>
                  <a:srgbClr val="000000"/>
                </a:solidFill>
                <a:sym typeface="微软雅黑" panose="020b0503020204020204" pitchFamily="34" charset="-122"/>
              </a:rPr>
              <a:t>职业安全</a:t>
            </a:r>
            <a:r>
              <a:rPr lang="en-US" altLang="zh-CN" sz="2600" smtClean="0">
                <a:solidFill>
                  <a:srgbClr val="000000"/>
                </a:solidFill>
                <a:sym typeface="微软雅黑" panose="020b0503020204020204" pitchFamily="34" charset="-122"/>
              </a:rPr>
              <a:t>—</a:t>
            </a:r>
            <a:r>
              <a:rPr lang="zh-CN" altLang="en-US" sz="2600" smtClean="0">
                <a:solidFill>
                  <a:srgbClr val="0000FF"/>
                </a:solidFill>
                <a:sym typeface="微软雅黑" panose="020b0503020204020204" pitchFamily="34" charset="-122"/>
              </a:rPr>
              <a:t>消防安全</a:t>
            </a:r>
            <a:endParaRPr lang="zh-CN" altLang="en-US" sz="2600">
              <a:solidFill>
                <a:srgbClr val="0000FF"/>
              </a:solidFill>
              <a:sym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0375" y="151593"/>
            <a:ext cx="6047885" cy="615696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三、健康安全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99902" y="1716294"/>
            <a:ext cx="77282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消防设施年度检测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消防设施维护保养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消防设备配备量足够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mtClean="0"/>
              <a:t>安全出口、消防通道畅通，标识完整</a:t>
            </a:r>
            <a:endParaRPr lang="zh-CN" altLang="en-US"/>
          </a:p>
        </p:txBody>
      </p:sp>
      <p:pic>
        <p:nvPicPr>
          <p:cNvPr id="12291" name="Picture 3" descr="C:\Documents and Settings\s27495\桌面\f7246b600c33874404104c7b540fd9f9d62aa0e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9" y="4149874"/>
            <a:ext cx="3239599" cy="270971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Documents and Settings\s27495\桌面\3b87e950352ac65cd093f39bfbf2b21192138a4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79381" y="909515"/>
            <a:ext cx="4511031" cy="320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7" descr="https://timgsa.baidu.com/timg?image&amp;quality=80&amp;size=b10000_10000&amp;sec=1560906126&amp;di=385f61481d37f05436bd43cfa45eafd9&amp;src=http://img10.360buyimg.com/n1/jfs/t17665/107/2494602636/125679/577fa06e/5afaa04fNfab8e7b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299" name="Picture 11" descr="C:\Documents and Settings\s27495\桌面\timg (3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42208" y="4149873"/>
            <a:ext cx="3213037" cy="270971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5246" y="4149874"/>
            <a:ext cx="5735166" cy="27097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https://d.book118.com/138111044101006026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cap="rnd"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28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7">
      <vt:lpstr>Arial</vt:lpstr>
      <vt:lpstr>Calibri</vt:lpstr>
      <vt:lpstr>宋体</vt:lpstr>
      <vt:lpstr>微软雅黑</vt:lpstr>
      <vt:lpstr>Tahoma</vt:lpstr>
      <vt:lpstr>Gulim</vt:lpstr>
      <vt:lpstr>新宋体-18030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童工</vt:lpstr>
      <vt:lpstr>反歧视</vt:lpstr>
      <vt:lpstr>反骚扰和虐待</vt:lpstr>
      <vt:lpstr>预防非自愿劳工</vt:lpstr>
      <vt:lpstr>预防非自愿劳工</vt:lpstr>
      <vt:lpstr>保护未成年工</vt:lpstr>
      <vt:lpstr>工作时间(依照现行法规)</vt:lpstr>
      <vt:lpstr>工作时间(依照现行法规)</vt:lpstr>
      <vt:lpstr>工作时间(依照现行法规)</vt:lpstr>
      <vt:lpstr>工作时间(依照现行法规)</vt:lpstr>
      <vt:lpstr>工作时间(依照现行法规)</vt:lpstr>
      <vt:lpstr>工资福利与合同</vt:lpstr>
      <vt:lpstr>工资福利与合同</vt:lpstr>
      <vt:lpstr>工资福利与合同</vt:lpstr>
      <vt:lpstr>工资福利与合同</vt:lpstr>
      <vt:lpstr>结社自由、集体协商及申诉</vt:lpstr>
      <vt:lpstr>PowerPoint Presentation</vt:lpstr>
      <vt:lpstr>职业安全</vt:lpstr>
      <vt:lpstr>职业安全—化学品安全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2024-09-04T00:25:44.741</cp:lastPrinted>
  <dcterms:created xsi:type="dcterms:W3CDTF">2024-09-03T16:25:44Z</dcterms:created>
  <dcterms:modified xsi:type="dcterms:W3CDTF">2024-09-03T16:25:47Z</dcterms:modified>
</cp:coreProperties>
</file>