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EQVIN+EJDFKD+MicrosoftYaHei-Bold"/>
      <p:regular r:id="rId16"/>
    </p:embeddedFont>
    <p:embeddedFont>
      <p:font typeface="QUEELE+FILLJQ+MicrosoftYaHei"/>
      <p:regular r:id="rId17"/>
    </p:embeddedFont>
    <p:embeddedFont>
      <p:font typeface="WSJTOJ+MS-UIGothic"/>
      <p:regular r:id="rId18"/>
    </p:embeddedFont>
    <p:embeddedFont>
      <p:font typeface="NLSQCN+LWBBUA+ArialMT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CB114-7AFA-4B99-AFB6-B5793BCD5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632F6-D4C0-4509-8E23-56FAD94C3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8D007-C3CC-4F5E-9D34-3B007B0DC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457FD-D8DD-4BB7-AB5C-E56A26CA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DE4A9-191B-4BFF-88B4-42E01499D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B9802-DC3C-4C9B-95EE-4A3483D96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28A3C-C752-47B7-9856-23D95574D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9AB0C-D297-436B-83A5-9E9E8038D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C8B63-DB74-4C79-A30B-33881FB96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E9D6D-8AE5-433A-80B8-61739B76E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C123D-836B-4908-8832-3DD76F1E7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14023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QUEELE+FILLJQ+MicrosoftYaHei"/>
                <a:cs typeface="QUEELE+FILLJ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WSJTOJ+MS-UIGothic"/>
                <a:cs typeface="WSJTOJ+MS-UIGothic"/>
              </a:rPr>
              <a:t>肝内胆管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错</a:t>
            </a:r>
            <a:r>
              <a:rPr sz="4950">
                <a:solidFill>
                  <a:srgbClr val="131516"/>
                </a:solidFill>
                <a:latin typeface="WSJTOJ+MS-UIGothic"/>
                <a:cs typeface="WSJTOJ+MS-UIGothic"/>
              </a:rPr>
              <a:t>构瘤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WSJTOJ+MS-UIGothic"/>
                <a:cs typeface="WSJTO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90836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LSQCN+LWBBUA+ArialMT"/>
                <a:cs typeface="NLSQCN+LWBBUA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肝内胆管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错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构瘤的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24208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LSQCN+LWBBUA+ArialMT"/>
                <a:cs typeface="NLSQCN+LWBBUA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肝内胆管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错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构瘤的治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08195" y="2933255"/>
            <a:ext cx="4790381" cy="12957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LSQCN+LWBBUA+ArialMT"/>
                <a:cs typeface="NLSQCN+LWBBUA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肝内胆管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错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构瘤的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防与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LSQCN+LWBBUA+ArialMT"/>
                <a:cs typeface="NLSQCN+LWBBUA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肝内胆管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错</a:t>
            </a:r>
            <a:r>
              <a:rPr sz="2400">
                <a:solidFill>
                  <a:srgbClr val="131516"/>
                </a:solidFill>
                <a:latin typeface="WSJTOJ+MS-UIGothic"/>
                <a:cs typeface="WSJTOJ+MS-UIGothic"/>
              </a:rPr>
              <a:t>构瘤的病例分享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QUEELE+FILLJQ+MicrosoftYaHei"/>
                <a:cs typeface="QUEELE+FILLJ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WSJTOJ+MS-UIGothic"/>
                <a:cs typeface="WSJTOJ+MS-UIGothic"/>
              </a:rPr>
              <a:t>肝内胆管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错</a:t>
            </a:r>
            <a:r>
              <a:rPr sz="4500">
                <a:solidFill>
                  <a:srgbClr val="131516"/>
                </a:solidFill>
                <a:latin typeface="WSJTOJ+MS-UIGothic"/>
                <a:cs typeface="WSJTOJ+MS-UIGothic"/>
              </a:rPr>
              <a:t>构瘤概述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WSJTOJ+MS-UIGothic"/>
                <a:cs typeface="WSJTOJ+MS-UIGothic"/>
              </a:rPr>
              <a:t>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WSJTOJ+MS-UIGothic"/>
                <a:cs typeface="WSJTOJ+MS-UIGothic"/>
              </a:rPr>
              <a:t>与分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WSJTOJ+MS-UIGothic"/>
                <a:cs typeface="WSJTOJ+MS-UIGothic"/>
              </a:rPr>
              <a:t>定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肝内胆管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构瘤是一种罕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的良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瘤，由胆管、血管和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构成。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WSJTOJ+MS-UIGothic"/>
                <a:cs typeface="WSJTOJ+MS-UIGothic"/>
              </a:rPr>
              <a:t>分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学特征，肝内胆管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瘤可分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囊性型、管状型和乳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状型。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283F2"/>
                </a:solidFill>
                <a:latin typeface="WSJTOJ+MS-UIGothic"/>
                <a:cs typeface="WSJTOJ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WSJTOJ+MS-UIGothic"/>
                <a:cs typeface="WSJTOJ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肝内胆管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构瘤的确切病因尚不明确，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可能与先天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育异常、基因突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等因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JTOJ+MS-UIGothic"/>
                <a:cs typeface="WSJTOJ+MS-UIGothic"/>
              </a:rPr>
              <a:t>素有关。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WSJTOJ+MS-UIGothic"/>
                <a:cs typeface="WSJTOJ+MS-UIGothic"/>
              </a:rPr>
              <a:t>病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50">
                <a:solidFill>
                  <a:srgbClr val="FFFFFF"/>
                </a:solidFill>
                <a:latin typeface="WSJTOJ+MS-UIGothic"/>
                <a:cs typeface="WSJTOJ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SJTOJ+MS-UIGothic"/>
                <a:cs typeface="WSJTOJ+MS-UIGothic"/>
              </a:rPr>
              <a:t>肝内胆管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错</a:t>
            </a:r>
            <a:r>
              <a:rPr sz="1350">
                <a:solidFill>
                  <a:srgbClr val="FFFFFF"/>
                </a:solidFill>
                <a:latin typeface="WSJTOJ+MS-UIGothic"/>
                <a:cs typeface="WSJTOJ+MS-UIGothic"/>
              </a:rPr>
              <a:t>构瘤的生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长缓</a:t>
            </a:r>
            <a:r>
              <a:rPr sz="1350">
                <a:solidFill>
                  <a:srgbClr val="FFFFFF"/>
                </a:solidFill>
                <a:latin typeface="WSJTOJ+MS-UIGothic"/>
                <a:cs typeface="WSJTOJ+MS-UIGothic"/>
              </a:rPr>
              <a:t>慢，病程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WSJTOJ+MS-UIGothic"/>
                <a:cs typeface="WSJTOJ+MS-UIGothic"/>
              </a:rPr>
              <a:t>，可在数十年内无明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WSJTOJ+MS-UIGothic"/>
                <a:cs typeface="WSJTOJ+MS-UIGothic"/>
              </a:rPr>
              <a:t>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4283F2"/>
                </a:solidFill>
                <a:latin typeface="WSJTOJ+MS-UIGothic"/>
                <a:cs typeface="WSJTOJ+MS-UIGothic"/>
              </a:rPr>
              <a:t>床表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EQVIN+EJDFKD+MicrosoftYaHei-Bold"/>
                <a:cs typeface="SEQVIN+EJDFK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EQVIN+EJDFKD+MicrosoftYaHei-Bold"/>
                <a:cs typeface="SEQVIN+EJDFK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EQVIN+EJDFKD+MicrosoftYaHei-Bold"/>
                <a:cs typeface="SEQVIN+EJDFK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WSJTOJ+MS-UIGothic"/>
                <a:cs typeface="WSJTOJ+MS-UIGothic"/>
              </a:rPr>
              <a:t>症状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WSJTOJ+MS-UIGothic"/>
                <a:cs typeface="WSJTOJ+MS-UIGothic"/>
              </a:rPr>
              <a:t>体征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WSJTOJ+MS-UIGothic"/>
                <a:cs typeface="WSJTOJ+MS-UIGothic"/>
              </a:rPr>
              <a:t>并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4283F2"/>
                </a:solidFill>
                <a:latin typeface="WSJTOJ+MS-UIGothic"/>
                <a:cs typeface="WSJTOJ+MS-UIGothic"/>
              </a:rPr>
              <a:t>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肝内胆管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构瘤患者可能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右上腹疼痛、腹部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、黄疸等症状。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检时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右上腹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，伴有或不伴有黄疸。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肝内胆管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构瘤可能引起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胆管炎、胆道梗阻等并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QUEELE+FILLJQ+MicrosoftYaHei"/>
                <a:cs typeface="QUEELE+FILLJ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WSJTOJ+MS-UIGothic"/>
                <a:cs typeface="WSJTOJ+MS-UIGothic"/>
              </a:rPr>
              <a:t>肝内胆管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错</a:t>
            </a:r>
            <a:r>
              <a:rPr sz="4500">
                <a:solidFill>
                  <a:srgbClr val="131516"/>
                </a:solidFill>
                <a:latin typeface="WSJTOJ+MS-UIGothic"/>
                <a:cs typeface="WSJTOJ+MS-UIGothic"/>
              </a:rPr>
              <a:t>构瘤的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诊</a:t>
            </a:r>
            <a:r>
              <a:rPr sz="4500">
                <a:solidFill>
                  <a:srgbClr val="131516"/>
                </a:solidFill>
                <a:latin typeface="WSJTOJ+MS-UIGothic"/>
                <a:cs typeface="WSJTOJ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283F2"/>
                </a:solidFill>
                <a:latin typeface="WSJTOJ+MS-UIGothic"/>
                <a:cs typeface="WSJTOJ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4283F2"/>
                </a:solidFill>
                <a:latin typeface="WSJTOJ+MS-UIGothic"/>
                <a:cs typeface="WSJTOJ+MS-UIGothic"/>
              </a:rPr>
              <a:t>床表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WSJTOJ+MS-UIGothic"/>
                <a:cs typeface="WSJTOJ+MS-UIGothic"/>
              </a:rPr>
              <a:t>生化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肿</a:t>
            </a:r>
            <a:r>
              <a:rPr sz="2300" spc="25">
                <a:solidFill>
                  <a:srgbClr val="4283F2"/>
                </a:solidFill>
                <a:latin typeface="WSJTOJ+MS-UIGothic"/>
                <a:cs typeface="WSJTOJ+MS-UIGothic"/>
              </a:rPr>
              <a:t>瘤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标</a:t>
            </a:r>
            <a:r>
              <a:rPr sz="2300" spc="23">
                <a:solidFill>
                  <a:srgbClr val="4283F2"/>
                </a:solidFill>
                <a:latin typeface="WSJTOJ+MS-UIGothic"/>
                <a:cs typeface="WSJTOJ+MS-UIGothic"/>
              </a:rPr>
              <a:t>志物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察患者有无腹痛、黄疸、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腹部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肿块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等症状，以及肝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功能异常等表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血清胆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素、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等生化指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，了解肝功能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状况。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5999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血清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志物如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ELE+FILLJQ+MicrosoftYaHei"/>
                <a:cs typeface="QUEELE+FILLJQ+MicrosoftYaHei"/>
              </a:rPr>
              <a:t>CA19-9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等，有助于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WSJTOJ+MS-UIGothic"/>
                <a:cs typeface="WSJTOJ+MS-UIGothic"/>
              </a:rPr>
              <a:t>影像学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40938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4283F2"/>
                </a:solidFill>
                <a:latin typeface="SEQVIN+EJDFKD+MicrosoftYaHei-Bold"/>
                <a:cs typeface="SEQVIN+EJDFKD+MicrosoftYaHei-Bold"/>
              </a:rPr>
              <a:t>CT</a:t>
            </a:r>
            <a:r>
              <a:rPr sz="2300" spc="20">
                <a:solidFill>
                  <a:srgbClr val="4283F2"/>
                </a:solidFill>
                <a:latin typeface="SimSun"/>
                <a:cs typeface="SimSun"/>
              </a:rPr>
              <a:t>扫</a:t>
            </a:r>
            <a:r>
              <a:rPr sz="2300">
                <a:solidFill>
                  <a:srgbClr val="4283F2"/>
                </a:solidFill>
                <a:latin typeface="WSJTOJ+MS-UIGothic"/>
                <a:cs typeface="WSJTOJ+MS-UIGothic"/>
              </a:rPr>
              <a:t>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可清晰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瘤的形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、大小、位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置以及与周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围组织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的毗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邻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705735" y="2257226"/>
            <a:ext cx="931798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4283F2"/>
                </a:solidFill>
                <a:latin typeface="SEQVIN+EJDFKD+MicrosoftYaHei-Bold"/>
                <a:cs typeface="SEQVIN+EJDFKD+MicrosoftYaHei-Bold"/>
              </a:rPr>
              <a:t>B</a:t>
            </a:r>
            <a:r>
              <a:rPr sz="2300">
                <a:solidFill>
                  <a:srgbClr val="4283F2"/>
                </a:solidFill>
                <a:latin typeface="WSJTOJ+MS-UIGothic"/>
                <a:cs typeface="WSJTOJ+MS-UIGothic"/>
              </a:rPr>
              <a:t>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、无痛、无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射的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方式，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察肝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瘤位置及大</a:t>
            </a:r>
          </a:p>
          <a:p>
            <a:pPr marL="2095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小等信息。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3488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4283F2"/>
                </a:solidFill>
                <a:latin typeface="SEQVIN+EJDFKD+MicrosoftYaHei-Bold"/>
                <a:cs typeface="SEQVIN+EJDFKD+MicrosoftYaHei-Bold"/>
              </a:rPr>
              <a:t>MRI</a:t>
            </a:r>
            <a:r>
              <a:rPr sz="2300" spc="20">
                <a:solidFill>
                  <a:srgbClr val="4283F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对肿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瘤的定性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断价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值较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高，有助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鉴别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WSJTOJ+MS-UIGothic"/>
                <a:cs typeface="WSJTOJ+MS-UIGothic"/>
              </a:rPr>
              <a:t>病理学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283F2"/>
                </a:solidFill>
                <a:latin typeface="WSJTOJ+MS-UIGothic"/>
                <a:cs typeface="WSJTOJ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4283F2"/>
                </a:solidFill>
                <a:latin typeface="WSJTOJ+MS-UIGothic"/>
                <a:cs typeface="WSJTOJ+MS-UIGothic"/>
              </a:rPr>
              <a:t>病理学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切除或穿刺活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检获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行病理学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，是确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肝内胆管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构瘤的金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4283F2"/>
                </a:solidFill>
                <a:latin typeface="WSJTOJ+MS-UIGothic"/>
                <a:cs typeface="WSJTOJ+MS-UIGothic"/>
              </a:rPr>
              <a:t>胞学</a:t>
            </a:r>
            <a:r>
              <a:rPr sz="2300" spc="23">
                <a:solidFill>
                  <a:srgbClr val="4283F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过细针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穿刺吸取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，制作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胞学涂片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镜检查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，有助于初步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WSJTOJ+MS-UIGothic"/>
                <a:cs typeface="WSJTOJ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QUEELE+FILLJQ+MicrosoftYaHei"/>
                <a:cs typeface="QUEELE+FILLJ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SEQVIN+EJDFKD+MicrosoftYaHei-Bold"/>
                <a:cs typeface="SEQVIN+EJDFKD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WSJTOJ+MS-UIGothic"/>
                <a:cs typeface="WSJTOJ+MS-UIGothic"/>
              </a:rPr>
              <a:t>肝内胆管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错</a:t>
            </a:r>
            <a:r>
              <a:rPr sz="4500">
                <a:solidFill>
                  <a:srgbClr val="131516"/>
                </a:solidFill>
                <a:latin typeface="WSJTOJ+MS-UIGothic"/>
                <a:cs typeface="WSJTOJ+MS-UIGothic"/>
              </a:rPr>
              <a:t>构瘤的治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https://d.book118.com/138114023070006042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SEQVIN+EJDFKD+MicrosoftYaHei-Bold</vt:lpstr>
      <vt:lpstr>QUEELE+FILLJQ+MicrosoftYaHei</vt:lpstr>
      <vt:lpstr>WSJTOJ+MS-UIGothic</vt:lpstr>
      <vt:lpstr>SimSun</vt:lpstr>
      <vt:lpstr>NLSQCN+LWBBUA+ArialMT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2024-09-21T16:40:00.224</cp:lastPrinted>
  <dcterms:created xsi:type="dcterms:W3CDTF">2024-09-21T08:40:00Z</dcterms:created>
  <dcterms:modified xsi:type="dcterms:W3CDTF">2024-09-21T08:40:01Z</dcterms:modified>
</cp:coreProperties>
</file>