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C4C27-73D0-4E14-9686-3DA162F0B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606BE-F098-4481-96C5-F4884B811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333D2-ABBA-4E1D-95DC-AA191C009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E3091-46D1-4E7F-9E4E-E428939BA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823EC-B455-4DC3-A64A-08221CF3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0879A3-BAA9-40C1-8EA8-2DFD115FD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316327-BD2E-40B6-B303-76ED55E7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23A0C-F304-4770-BE4A-37951B3DE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DEAFD-A037-43E0-892A-85C7185C2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01742-16C0-472D-AA1A-145BE6B92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B9C55-F7D3-4466-AB15-05C13F66F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2050" name=""/>
          <p:cNvSpPr/>
          <p:nvPr/>
        </p:nvSpPr>
        <p:spPr>
          <a:xfrm>
            <a:off x="684212" y="333375"/>
            <a:ext cx="5905500" cy="5761038"/>
          </a:xfrm>
          <a:prstGeom prst="ellipse">
            <a:avLst/>
          </a:prstGeom>
          <a:gradFill rotWithShape="1">
            <a:gsLst>
              <a:gs pos="0">
                <a:schemeClr val="bg2">
                  <a:alpha val="48000"/>
                </a:schemeClr>
              </a:gs>
              <a:gs pos="100000">
                <a:schemeClr val="bg2">
                  <a:alpha val="79999"/>
                  <a:gamma/>
                  <a:tint val="0"/>
                  <a:invGamma/>
                </a:schemeClr>
              </a:gs>
            </a:gsLst>
            <a:lin ang="0" scaled="1"/>
          </a:grad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2051" name=""/>
          <p:cNvSpPr/>
          <p:nvPr/>
        </p:nvSpPr>
        <p:spPr>
          <a:xfrm>
            <a:off x="0" y="4437062"/>
            <a:ext cx="9144000" cy="1728788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2052" name=""/>
          <p:cNvSpPr/>
          <p:nvPr/>
        </p:nvSpPr>
        <p:spPr>
          <a:xfrm>
            <a:off x="971550" y="1628775"/>
            <a:ext cx="3529012" cy="3671888"/>
          </a:xfrm>
          <a:prstGeom prst="ellipse">
            <a:avLst/>
          </a:prstGeom>
          <a:solidFill>
            <a:schemeClr val="accent2"/>
          </a:solidFill>
          <a:ln w="38100" cmpd="sng">
            <a:solidFill>
              <a:schemeClr val="bg1"/>
            </a:solidFill>
            <a:miter lim="800000"/>
          </a:ln>
          <a:effectLst>
            <a:outerShdw dist="89803" dir="2700000" algn="ctr">
              <a:srgbClr val="000000">
                <a:alpha val="17999"/>
              </a:srgbClr>
            </a:outerShdw>
          </a:effectLst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2053" name=""/>
          <p:cNvSpPr/>
          <p:nvPr/>
        </p:nvSpPr>
        <p:spPr>
          <a:xfrm>
            <a:off x="1258888" y="260350"/>
            <a:ext cx="935038" cy="936625"/>
          </a:xfrm>
          <a:prstGeom prst="ellipse">
            <a:avLst/>
          </a:prstGeom>
          <a:solidFill>
            <a:schemeClr val="tx2"/>
          </a:solidFill>
          <a:ln w="38100" cmpd="sng">
            <a:solidFill>
              <a:schemeClr val="bg1"/>
            </a:solidFill>
            <a:miter lim="800000"/>
          </a:ln>
          <a:effectLst>
            <a:outerShdw dist="89803" dir="2700000" algn="ctr">
              <a:srgbClr val="000000">
                <a:alpha val="17999"/>
              </a:srgbClr>
            </a:outerShdw>
          </a:effectLst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2054" name=""/>
          <p:cNvSpPr/>
          <p:nvPr/>
        </p:nvSpPr>
        <p:spPr>
          <a:xfrm>
            <a:off x="4211638" y="2636838"/>
            <a:ext cx="1223962" cy="1223962"/>
          </a:xfrm>
          <a:prstGeom prst="ellipse">
            <a:avLst/>
          </a:prstGeom>
          <a:solidFill>
            <a:srgbClr val="1BABE5">
              <a:alpha val="9999"/>
            </a:srgbClr>
          </a:solid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2055" name=""/>
          <p:cNvSpPr/>
          <p:nvPr>
            <p:ph type="dt" sz="half" idx="2"/>
          </p:nvPr>
        </p:nvSpPr>
        <p:spPr>
          <a:xfrm>
            <a:off x="3581400" y="6400800"/>
            <a:ext cx="22098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endParaRPr lang="en-US" altLang="en-US" sz="1200">
              <a:ea typeface="宋体" charset="-122"/>
            </a:endParaRPr>
          </a:p>
        </p:txBody>
      </p:sp>
      <p:sp>
        <p:nvSpPr>
          <p:cNvPr id="2056" name=""/>
          <p:cNvSpPr/>
          <p:nvPr>
            <p:ph type="ftr" sz="quarter" idx="3"/>
          </p:nvPr>
        </p:nvSpPr>
        <p:spPr>
          <a:xfrm>
            <a:off x="5934075" y="6391275"/>
            <a:ext cx="1933575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r>
              <a:rPr lang="en-US" altLang="en-US" sz="1200" b="1" i="1">
                <a:solidFill>
                  <a:schemeClr val="tx2"/>
                </a:solidFill>
                <a:ea typeface="宋体" charset="-122"/>
              </a:rPr>
              <a:t>www.themegallery.com</a:t>
            </a:r>
          </a:p>
        </p:txBody>
      </p:sp>
      <p:sp>
        <p:nvSpPr>
          <p:cNvPr id="2057" name=""/>
          <p:cNvSpPr/>
          <p:nvPr>
            <p:ph type="sldNum" sz="quarter" idx="4"/>
          </p:nvPr>
        </p:nvSpPr>
        <p:spPr>
          <a:xfrm>
            <a:off x="381000" y="64008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fld id="{D0E6B145-1630-4155-8328-6F6DF1216FF4}" type="slidenum">
              <a:rPr lang="zh-CN" altLang="en-US" sz="1200">
                <a:ea typeface="宋体" charset="-122"/>
              </a:rPr>
              <a:t>*</a:t>
            </a:fld>
            <a:endParaRPr lang="en-US" altLang="en-US" sz="1200">
              <a:ea typeface="宋体" charset="-122"/>
            </a:endParaRPr>
          </a:p>
        </p:txBody>
      </p:sp>
      <p:sp>
        <p:nvSpPr>
          <p:cNvPr id="2058" name=""/>
          <p:cNvSpPr/>
          <p:nvPr/>
        </p:nvSpPr>
        <p:spPr>
          <a:xfrm>
            <a:off x="7762875" y="6286500"/>
            <a:ext cx="11430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en-US" altLang="en-US" sz="2400" b="1" i="1">
                <a:ea typeface="宋体" charset="-122"/>
              </a:rPr>
              <a:t>LOGO</a:t>
            </a:r>
          </a:p>
        </p:txBody>
      </p:sp>
      <p:sp>
        <p:nvSpPr>
          <p:cNvPr id="2059" name=""/>
          <p:cNvSpPr/>
          <p:nvPr>
            <p:ph type="ctrTitle"/>
          </p:nvPr>
        </p:nvSpPr>
        <p:spPr>
          <a:xfrm>
            <a:off x="4267200" y="1219200"/>
            <a:ext cx="4495800" cy="1752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/>
          <a:lstStyle>
            <a:lvl1pPr marL="0" indent="0" algn="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en-US" altLang="en-US" sz="4800" b="1" i="0" u="none" baseline="0">
                <a:solidFill>
                  <a:schemeClr val="tx2"/>
                </a:solidFill>
                <a:latin typeface="Arial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2060" name=""/>
          <p:cNvSpPr/>
          <p:nvPr>
            <p:ph type="subTitle" idx="1"/>
          </p:nvPr>
        </p:nvSpPr>
        <p:spPr>
          <a:xfrm>
            <a:off x="685800" y="5486400"/>
            <a:ext cx="7620000" cy="30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None/>
              <a:defRPr lang="en-US" altLang="en-US" sz="2000" b="0" i="0" u="none" baseline="0">
                <a:solidFill>
                  <a:schemeClr val="bg1"/>
                </a:solidFill>
                <a:latin typeface="Arial"/>
              </a:defRPr>
            </a:lvl1pPr>
            <a:lvl2pPr marL="4572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None/>
              <a:defRPr lang="en-US" altLang="en-US" sz="22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None/>
              <a:defRPr lang="en-US" altLang="en-US" sz="16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ctr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None/>
              <a:defRPr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Click to edit Master subtitle style</a:t>
            </a:r>
          </a:p>
        </p:txBody>
      </p:sp>
      <p:sp>
        <p:nvSpPr>
          <p:cNvPr id="2061" name=""/>
          <p:cNvSpPr/>
          <p:nvPr/>
        </p:nvSpPr>
        <p:spPr>
          <a:xfrm>
            <a:off x="993775" y="1651000"/>
            <a:ext cx="3490912" cy="3629025"/>
          </a:xfrm>
          <a:prstGeom prst="ellipse">
            <a:avLst/>
          </a:prstGeom>
          <a:blipFill rotWithShape="1">
            <a:blip r:embed="rId1"/>
            <a:stretch>
              <a:fillRect/>
            </a:stretch>
          </a:blip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2062" name=""/>
          <p:cNvSpPr/>
          <p:nvPr/>
        </p:nvSpPr>
        <p:spPr>
          <a:xfrm>
            <a:off x="1276350" y="277812"/>
            <a:ext cx="900112" cy="900112"/>
          </a:xfrm>
          <a:prstGeom prst="ellipse">
            <a:avLst/>
          </a:prstGeom>
          <a:blipFill rotWithShape="1">
            <a:blip r:embed="rId2"/>
            <a:stretch>
              <a:fillRect/>
            </a:stretch>
          </a:blip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2063" name=""/>
          <p:cNvSpPr/>
          <p:nvPr/>
        </p:nvSpPr>
        <p:spPr>
          <a:xfrm>
            <a:off x="3856038" y="3500438"/>
            <a:ext cx="1582738" cy="1582738"/>
          </a:xfrm>
          <a:prstGeom prst="ellipse">
            <a:avLst/>
          </a:prstGeom>
          <a:solidFill>
            <a:schemeClr val="folHlink"/>
          </a:solidFill>
          <a:ln w="38100" cmpd="sng">
            <a:solidFill>
              <a:schemeClr val="bg1"/>
            </a:solidFill>
            <a:miter lim="800000"/>
          </a:ln>
          <a:effectLst>
            <a:outerShdw dist="89803" dir="2700000" algn="ctr">
              <a:srgbClr val="000000">
                <a:alpha val="17999"/>
              </a:srgbClr>
            </a:outerShdw>
          </a:effectLst>
        </p:spPr>
        <p:txBody>
          <a:bodyPr wrap="none" anchor="ctr" anchorCtr="0"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/>
            <a:endParaRPr lang="zh-CN" altLang="en-US" b="1">
              <a:ea typeface="宋体" charset="-122"/>
            </a:endParaRPr>
          </a:p>
        </p:txBody>
      </p:sp>
      <p:sp>
        <p:nvSpPr>
          <p:cNvPr id="2064" name=""/>
          <p:cNvSpPr/>
          <p:nvPr/>
        </p:nvSpPr>
        <p:spPr>
          <a:xfrm>
            <a:off x="3881438" y="3521075"/>
            <a:ext cx="1533525" cy="1543050"/>
          </a:xfrm>
          <a:prstGeom prst="ellipse">
            <a:avLst/>
          </a:prstGeom>
          <a:blipFill rotWithShape="1">
            <a:blip r:embed="rId3"/>
            <a:stretch>
              <a:fillRect/>
            </a:stretch>
          </a:blip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2065" name=""/>
          <p:cNvSpPr/>
          <p:nvPr/>
        </p:nvSpPr>
        <p:spPr>
          <a:xfrm>
            <a:off x="323850" y="1268412"/>
            <a:ext cx="1438275" cy="1511300"/>
          </a:xfrm>
          <a:prstGeom prst="ellipse">
            <a:avLst/>
          </a:prstGeom>
          <a:solidFill>
            <a:schemeClr val="folHlink"/>
          </a:solidFill>
          <a:ln w="38100" cmpd="sng">
            <a:solidFill>
              <a:schemeClr val="bg1"/>
            </a:solidFill>
            <a:miter lim="800000"/>
          </a:ln>
          <a:effectLst>
            <a:outerShdw dist="89803" dir="2700000" algn="ctr">
              <a:srgbClr val="000000">
                <a:alpha val="17999"/>
              </a:srgbClr>
            </a:outerShdw>
          </a:effectLst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2066" name=""/>
          <p:cNvSpPr/>
          <p:nvPr/>
        </p:nvSpPr>
        <p:spPr>
          <a:xfrm>
            <a:off x="330200" y="1287462"/>
            <a:ext cx="1419225" cy="1462088"/>
          </a:xfrm>
          <a:prstGeom prst="ellipse">
            <a:avLst/>
          </a:prstGeom>
          <a:blipFill rotWithShape="1">
            <a:blip r:embed="rId4"/>
            <a:stretch>
              <a:fillRect/>
            </a:stretch>
          </a:blip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r>
              <a:rPr lang="en-US" altLang="en-US" sz="1000">
                <a:ea typeface="宋体" charset="-122"/>
              </a:rPr>
              <a:t>www.themegallery.com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r"/>
            <a:r>
              <a:rPr lang="en-US" altLang="en-US" sz="1000">
                <a:ea typeface="宋体" charset="-122"/>
              </a:rPr>
              <a:t>www.themegallery.com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ctr"/>
            <a:fld id="{93AE1883-0942-4AA3-9DB2-9C7C3A0314B1}" type="slidenum">
              <a:rPr lang="zh-CN" altLang="en-US" sz="1000"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jpeg" /><Relationship Id="rId5" Type="http://schemas.openxmlformats.org/officeDocument/2006/relationships/image" Target="../media/image3.jpeg" /><Relationship Id="rId6" Type="http://schemas.openxmlformats.org/officeDocument/2006/relationships/image" Target="../media/image4.jpe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/>
        </p:nvSpPr>
        <p:spPr>
          <a:xfrm>
            <a:off x="179388" y="0"/>
            <a:ext cx="6804025" cy="6858000"/>
          </a:xfrm>
          <a:prstGeom prst="ellipse">
            <a:avLst/>
          </a:prstGeom>
          <a:gradFill rotWithShape="1">
            <a:gsLst>
              <a:gs pos="0">
                <a:schemeClr val="bg2">
                  <a:alpha val="43999"/>
                </a:schemeClr>
              </a:gs>
              <a:gs pos="100000">
                <a:schemeClr val="bg2">
                  <a:alpha val="0"/>
                  <a:gamma/>
                  <a:tint val="0"/>
                  <a:invGamma/>
                </a:schemeClr>
              </a:gs>
            </a:gsLst>
            <a:lin ang="0" scaled="1"/>
          </a:grad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27" name=""/>
          <p:cNvSpPr/>
          <p:nvPr/>
        </p:nvSpPr>
        <p:spPr>
          <a:xfrm>
            <a:off x="0" y="549275"/>
            <a:ext cx="9144000" cy="647700"/>
          </a:xfrm>
          <a:prstGeom prst="rect">
            <a:avLst/>
          </a:prstGeom>
          <a:solidFill>
            <a:schemeClr val="accent1"/>
          </a:solid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28" name=""/>
          <p:cNvSpPr/>
          <p:nvPr/>
        </p:nvSpPr>
        <p:spPr>
          <a:xfrm>
            <a:off x="1116012" y="58738"/>
            <a:ext cx="865188" cy="892175"/>
          </a:xfrm>
          <a:prstGeom prst="ellipse">
            <a:avLst/>
          </a:prstGeom>
          <a:solidFill>
            <a:schemeClr val="accent2"/>
          </a:solidFill>
          <a:ln w="38100" cmpd="sng">
            <a:solidFill>
              <a:schemeClr val="bg1"/>
            </a:solidFill>
            <a:miter lim="800000"/>
          </a:ln>
          <a:effectLst>
            <a:outerShdw dist="89803" dir="2700000" algn="ctr">
              <a:srgbClr val="000000">
                <a:alpha val="17999"/>
              </a:srgbClr>
            </a:outerShdw>
          </a:effectLst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29" name=""/>
          <p:cNvSpPr/>
          <p:nvPr/>
        </p:nvSpPr>
        <p:spPr>
          <a:xfrm>
            <a:off x="8101012" y="106362"/>
            <a:ext cx="790575" cy="830262"/>
          </a:xfrm>
          <a:prstGeom prst="ellipse">
            <a:avLst/>
          </a:prstGeom>
          <a:solidFill>
            <a:schemeClr val="tx2"/>
          </a:solidFill>
          <a:ln w="38100" cmpd="sng">
            <a:solidFill>
              <a:schemeClr val="bg1"/>
            </a:solidFill>
            <a:miter lim="800000"/>
          </a:ln>
          <a:effectLst>
            <a:outerShdw dist="89803" dir="2700000" algn="ctr">
              <a:srgbClr val="000000">
                <a:alpha val="17999"/>
              </a:srgbClr>
            </a:outerShdw>
          </a:effectLst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30" name=""/>
          <p:cNvSpPr/>
          <p:nvPr>
            <p:ph type="body" idx="1"/>
          </p:nvPr>
        </p:nvSpPr>
        <p:spPr>
          <a:xfrm>
            <a:off x="457200" y="1676400"/>
            <a:ext cx="8267700" cy="4648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v"/>
              <a:defRPr lang="en-US" altLang="en-US" sz="2400" b="0" i="0" u="none" baseline="0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§"/>
              <a:defRPr lang="en-US" altLang="en-US" sz="22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/>
              <a:buChar char="•"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–"/>
              <a:defRPr lang="en-US" altLang="en-US" sz="16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»"/>
              <a:defRPr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3"/>
            <a:r>
              <a:t>Fifth level</a:t>
            </a:r>
          </a:p>
        </p:txBody>
      </p:sp>
      <p:sp>
        <p:nvSpPr>
          <p:cNvPr id="1031" name=""/>
          <p:cNvSpPr/>
          <p:nvPr>
            <p:ph type="ftr" sz="quarter" idx="3"/>
          </p:nvPr>
        </p:nvSpPr>
        <p:spPr>
          <a:xfrm>
            <a:off x="6553200" y="6553200"/>
            <a:ext cx="2133600" cy="244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r"/>
            <a:endParaRPr lang="en-US" altLang="en-US" sz="1000">
              <a:ea typeface="宋体" charset="-122"/>
            </a:endParaRPr>
          </a:p>
        </p:txBody>
      </p:sp>
      <p:sp>
        <p:nvSpPr>
          <p:cNvPr id="1032" name=""/>
          <p:cNvSpPr/>
          <p:nvPr>
            <p:ph type="sldNum" sz="quarter" idx="4"/>
          </p:nvPr>
        </p:nvSpPr>
        <p:spPr>
          <a:xfrm>
            <a:off x="4191000" y="6534150"/>
            <a:ext cx="838200" cy="2619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 algn="ctr"/>
            <a:fld id="{B35BF808-8F8D-41B2-968E-0A478A9491BA}" type="slidenum">
              <a:rPr lang="zh-CN" altLang="en-US" sz="1000">
                <a:ea typeface="宋体" charset="-122"/>
              </a:rPr>
              <a:t>*</a:t>
            </a:fld>
            <a:endParaRPr lang="en-US" altLang="en-US" sz="1000">
              <a:ea typeface="宋体" charset="-122"/>
            </a:endParaRPr>
          </a:p>
        </p:txBody>
      </p:sp>
      <p:sp>
        <p:nvSpPr>
          <p:cNvPr id="1033" name=""/>
          <p:cNvSpPr/>
          <p:nvPr>
            <p:ph type="title"/>
          </p:nvPr>
        </p:nvSpPr>
        <p:spPr>
          <a:xfrm>
            <a:off x="2057400" y="609600"/>
            <a:ext cx="6019800" cy="4873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en-US" altLang="en-US" sz="3200" b="1" i="0" u="none" baseline="0">
                <a:solidFill>
                  <a:schemeClr val="bg1"/>
                </a:solidFill>
                <a:latin typeface="Arial"/>
              </a:defRPr>
            </a:lvl1pPr>
          </a:lstStyle>
          <a:p>
            <a:pPr lvl="0"/>
            <a:r>
              <a:t>Click to edit Master title style</a:t>
            </a:r>
          </a:p>
        </p:txBody>
      </p:sp>
      <p:sp>
        <p:nvSpPr>
          <p:cNvPr id="1034" name=""/>
          <p:cNvSpPr/>
          <p:nvPr>
            <p:ph type="dt" sz="half" idx="2"/>
          </p:nvPr>
        </p:nvSpPr>
        <p:spPr>
          <a:xfrm>
            <a:off x="381000" y="6534150"/>
            <a:ext cx="1905000" cy="2619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035" name=""/>
          <p:cNvSpPr/>
          <p:nvPr/>
        </p:nvSpPr>
        <p:spPr>
          <a:xfrm>
            <a:off x="1133475" y="76200"/>
            <a:ext cx="828675" cy="857250"/>
          </a:xfrm>
          <a:prstGeom prst="ellipse">
            <a:avLst/>
          </a:prstGeom>
          <a:blipFill rotWithShape="1">
            <a:blip r:embed="rId4"/>
            <a:stretch>
              <a:fillRect/>
            </a:stretch>
          </a:blip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36" name=""/>
          <p:cNvSpPr/>
          <p:nvPr/>
        </p:nvSpPr>
        <p:spPr>
          <a:xfrm>
            <a:off x="179388" y="333375"/>
            <a:ext cx="1152525" cy="1223962"/>
          </a:xfrm>
          <a:prstGeom prst="ellipse">
            <a:avLst/>
          </a:prstGeom>
          <a:solidFill>
            <a:schemeClr val="folHlink"/>
          </a:solidFill>
          <a:ln w="38100" cmpd="sng">
            <a:solidFill>
              <a:schemeClr val="bg1"/>
            </a:solidFill>
            <a:miter lim="800000"/>
          </a:ln>
          <a:effectLst>
            <a:outerShdw dist="89803" dir="2700000" algn="ctr">
              <a:srgbClr val="000000">
                <a:alpha val="17999"/>
              </a:srgbClr>
            </a:outerShdw>
          </a:effectLst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37" name=""/>
          <p:cNvSpPr/>
          <p:nvPr/>
        </p:nvSpPr>
        <p:spPr>
          <a:xfrm>
            <a:off x="190500" y="352425"/>
            <a:ext cx="1128712" cy="1185862"/>
          </a:xfrm>
          <a:prstGeom prst="ellipse">
            <a:avLst/>
          </a:prstGeom>
          <a:blipFill rotWithShape="1">
            <a:blip r:embed="rId5"/>
            <a:stretch>
              <a:fillRect/>
            </a:stretch>
          </a:blip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38" name=""/>
          <p:cNvSpPr/>
          <p:nvPr/>
        </p:nvSpPr>
        <p:spPr>
          <a:xfrm>
            <a:off x="8120062" y="123825"/>
            <a:ext cx="757238" cy="795338"/>
          </a:xfrm>
          <a:prstGeom prst="ellipse">
            <a:avLst/>
          </a:prstGeom>
          <a:blipFill rotWithShape="1">
            <a:blip r:embed="rId6"/>
            <a:stretch>
              <a:fillRect/>
            </a:stretch>
          </a:blipFill>
          <a:ln>
            <a:noFill/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hf sldNum="0" hdr="0" dt="0"/>
  <p:txStyles>
    <p:titleStyle>
      <a:lvl1pPr marL="0" indent="0" algn="ctr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FontTx/>
        <a:buNone/>
        <a:defRPr sz="3200" b="1" i="0" u="none" baseline="0">
          <a:solidFill>
            <a:schemeClr val="bg1"/>
          </a:solidFill>
          <a:latin typeface="Arial"/>
        </a:defRPr>
      </a:lvl1pPr>
    </p:titleStyle>
    <p:bodyStyle>
      <a:lvl1pPr marL="34290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"/>
        <a:buChar char="v"/>
        <a:defRPr sz="2400" b="0" i="0" u="none" baseline="0">
          <a:solidFill>
            <a:schemeClr val="tx1"/>
          </a:solidFill>
          <a:latin typeface="Arial"/>
        </a:defRPr>
      </a:lvl1pPr>
      <a:lvl2pPr marL="742950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"/>
        <a:buChar char="§"/>
        <a:defRPr sz="2200" b="0" i="0" u="none" baseline="0">
          <a:solidFill>
            <a:schemeClr val="tx1"/>
          </a:solidFill>
          <a:latin typeface="Arial"/>
        </a:defRPr>
      </a:lvl2pPr>
      <a:lvl3pPr marL="11430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Font typeface="Wingdings"/>
        <a:buChar char="•"/>
        <a:defRPr sz="1800" b="0" i="0" u="none" baseline="0">
          <a:solidFill>
            <a:schemeClr val="tx1"/>
          </a:solidFill>
          <a:latin typeface="Arial"/>
        </a:defRPr>
      </a:lvl3pPr>
      <a:lvl4pPr marL="16002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 typeface="Wingdings"/>
        <a:buChar char="–"/>
        <a:defRPr sz="1600" b="0" i="0" u="none" baseline="0">
          <a:solidFill>
            <a:schemeClr val="tx1"/>
          </a:solidFill>
          <a:latin typeface="Arial"/>
        </a:defRPr>
      </a:lvl4pPr>
      <a:lvl5pPr marL="20574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 typeface="Wingdings"/>
        <a:buChar char="»"/>
        <a:defRPr sz="2000" b="0" i="0" u="none" baseline="0">
          <a:solidFill>
            <a:schemeClr val="tx1"/>
          </a:solidFill>
          <a:latin typeface="Arial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png" /><Relationship Id="rId4" Type="http://schemas.openxmlformats.org/officeDocument/2006/relationships/vmlDrawing" Target="../drawings/vmlDrawing1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6.png" /><Relationship Id="rId4" Type="http://schemas.openxmlformats.org/officeDocument/2006/relationships/vmlDrawing" Target="../drawings/vmlDrawing2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7.png" /><Relationship Id="rId4" Type="http://schemas.openxmlformats.org/officeDocument/2006/relationships/vmlDrawing" Target="../drawings/vmlDrawing3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8.png" /><Relationship Id="rId4" Type="http://schemas.openxmlformats.org/officeDocument/2006/relationships/vmlDrawing" Target="../drawings/vmlDrawing4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9.png" /><Relationship Id="rId4" Type="http://schemas.openxmlformats.org/officeDocument/2006/relationships/vmlDrawing" Target="../drawings/vmlDrawing5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10.png" /><Relationship Id="rId4" Type="http://schemas.openxmlformats.org/officeDocument/2006/relationships/vmlDrawing" Target="../drawings/vmlDrawing6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11.png" /><Relationship Id="rId4" Type="http://schemas.openxmlformats.org/officeDocument/2006/relationships/vmlDrawing" Target="../drawings/vmlDrawing7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240160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"/>
          <p:cNvSpPr/>
          <p:nvPr>
            <p:ph type="ctrTitle"/>
          </p:nvPr>
        </p:nvSpPr>
        <p:spPr>
          <a:xfrm>
            <a:off x="533400" y="1447800"/>
            <a:ext cx="791845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/>
          <a:p>
            <a:pPr lvl="0" algn="ctr"/>
            <a:r>
              <a:rPr lang="zh-CN" altLang="en-US" sz="4400">
                <a:solidFill>
                  <a:schemeClr val="tx2"/>
                </a:solidFill>
                <a:ea typeface="宋体" charset="-122"/>
              </a:rPr>
              <a:t>杂交水稻高产栽培技术</a:t>
            </a:r>
          </a:p>
        </p:txBody>
      </p:sp>
      <p:sp>
        <p:nvSpPr>
          <p:cNvPr id="4099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 algn="ctr"/>
            <a:endParaRPr lang="en-US" altLang="en-US" sz="1200">
              <a:ea typeface="宋体" charset="-122"/>
            </a:endParaRPr>
          </a:p>
        </p:txBody>
      </p:sp>
      <p:sp>
        <p:nvSpPr>
          <p:cNvPr id="4100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200" b="1" i="1">
              <a:solidFill>
                <a:schemeClr val="tx2"/>
              </a:solidFill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"/>
          <p:cNvSpPr/>
          <p:nvPr>
            <p:ph type="title"/>
          </p:nvPr>
        </p:nvSpPr>
        <p:spPr>
          <a:xfrm>
            <a:off x="2057400" y="609600"/>
            <a:ext cx="6019800" cy="487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en-US" altLang="en-US" sz="3200" b="1" i="0" u="none" baseline="0">
                <a:solidFill>
                  <a:schemeClr val="bg1"/>
                </a:solidFill>
                <a:latin typeface="Arial"/>
              </a:defRPr>
            </a:lvl1pPr>
          </a:lstStyle>
          <a:p>
            <a:pPr lvl="0"/>
            <a:r>
              <a:rPr lang="zh-CN" altLang="en-US" sz="2800">
                <a:ea typeface="宋体" charset="-122"/>
              </a:rPr>
              <a:t>一 育秧</a:t>
            </a:r>
          </a:p>
        </p:txBody>
      </p:sp>
      <p:sp>
        <p:nvSpPr>
          <p:cNvPr id="5123" name=""/>
          <p:cNvSpPr/>
          <p:nvPr>
            <p:ph type="body" idx="4294967295"/>
          </p:nvPr>
        </p:nvSpPr>
        <p:spPr>
          <a:xfrm>
            <a:off x="457200" y="1676400"/>
            <a:ext cx="8267700" cy="4648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v"/>
              <a:defRPr lang="en-US" altLang="en-US" sz="2400" b="0" i="0" u="none" baseline="0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§"/>
              <a:defRPr lang="en-US" altLang="en-US" sz="22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/>
              <a:buChar char="•"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–"/>
              <a:defRPr lang="en-US" altLang="en-US" sz="16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»"/>
              <a:defRPr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>
              <a:lnSpc>
                <a:spcPct val="80000"/>
              </a:lnSpc>
            </a:pPr>
            <a:r>
              <a:rPr lang="en-US" altLang="en-US" sz="2000">
                <a:ea typeface="宋体" charset="-122"/>
              </a:rPr>
              <a:t>1 </a:t>
            </a:r>
            <a:r>
              <a:rPr lang="zh-CN" altLang="en-US" sz="2000">
                <a:ea typeface="宋体" charset="-122"/>
              </a:rPr>
              <a:t>种子准备</a:t>
            </a:r>
          </a:p>
          <a:p>
            <a:pPr lvl="0">
              <a:lnSpc>
                <a:spcPct val="80000"/>
              </a:lnSpc>
            </a:pPr>
            <a:r>
              <a:rPr lang="en-US" altLang="en-US" sz="2000">
                <a:ea typeface="宋体" charset="-122"/>
              </a:rPr>
              <a:t>a </a:t>
            </a:r>
            <a:r>
              <a:rPr lang="zh-CN" altLang="en-US" sz="2000">
                <a:ea typeface="宋体" charset="-122"/>
              </a:rPr>
              <a:t>晒种</a:t>
            </a:r>
          </a:p>
          <a:p>
            <a:pPr lvl="0">
              <a:lnSpc>
                <a:spcPct val="80000"/>
              </a:lnSpc>
            </a:pPr>
            <a:r>
              <a:rPr lang="zh-CN" altLang="en-US" sz="2000">
                <a:ea typeface="宋体" charset="-122"/>
              </a:rPr>
              <a:t>晒种的方法：是将种子薄薄地摊开在晒垫上或水泥地上，晒</a:t>
            </a:r>
            <a:r>
              <a:rPr lang="en-US" altLang="en-US" sz="2000">
                <a:ea typeface="宋体" charset="-122"/>
              </a:rPr>
              <a:t>1</a:t>
            </a:r>
            <a:r>
              <a:rPr lang="zh-CN" altLang="en-US" sz="2000">
                <a:ea typeface="宋体" charset="-122"/>
              </a:rPr>
              <a:t>～</a:t>
            </a:r>
            <a:r>
              <a:rPr lang="en-US" altLang="en-US" sz="2000">
                <a:ea typeface="宋体" charset="-122"/>
              </a:rPr>
              <a:t>2</a:t>
            </a:r>
            <a:r>
              <a:rPr lang="zh-CN" altLang="en-US" sz="2000">
                <a:ea typeface="宋体" charset="-122"/>
              </a:rPr>
              <a:t>天，勤翻动，使种子干燥度一致。</a:t>
            </a:r>
          </a:p>
          <a:p>
            <a:pPr lvl="0">
              <a:lnSpc>
                <a:spcPct val="80000"/>
              </a:lnSpc>
            </a:pPr>
            <a:r>
              <a:rPr lang="zh-CN" altLang="en-US" sz="2000">
                <a:ea typeface="宋体" charset="-122"/>
              </a:rPr>
              <a:t>晒种的目的：有效地提高种子的发芽率和发芽势，从而提高秧苗整齐度。</a:t>
            </a:r>
          </a:p>
          <a:p>
            <a:pPr lvl="0">
              <a:lnSpc>
                <a:spcPct val="80000"/>
              </a:lnSpc>
            </a:pPr>
            <a:r>
              <a:rPr lang="zh-CN" altLang="en-US" sz="2000">
                <a:ea typeface="宋体" charset="-122"/>
              </a:rPr>
              <a:t>主要原因：</a:t>
            </a:r>
          </a:p>
          <a:p>
            <a:pPr lvl="0">
              <a:lnSpc>
                <a:spcPct val="80000"/>
              </a:lnSpc>
            </a:pPr>
            <a:r>
              <a:rPr lang="zh-CN" altLang="en-US" sz="2000">
                <a:ea typeface="宋体" charset="-122"/>
              </a:rPr>
              <a:t>（</a:t>
            </a:r>
            <a:r>
              <a:rPr lang="en-US" altLang="en-US" sz="2000">
                <a:ea typeface="宋体" charset="-122"/>
              </a:rPr>
              <a:t>1</a:t>
            </a:r>
            <a:r>
              <a:rPr lang="zh-CN" altLang="en-US" sz="2000">
                <a:ea typeface="宋体" charset="-122"/>
              </a:rPr>
              <a:t>）晒种可促进种子的后熟和提高酶的活性。经过晒种，可以增强种皮的通透性，使之在浸种时吸水呼吸作用一致均匀，增进酶的活性，出芽较整齐。</a:t>
            </a:r>
          </a:p>
          <a:p>
            <a:pPr lvl="0">
              <a:lnSpc>
                <a:spcPct val="80000"/>
              </a:lnSpc>
            </a:pPr>
            <a:r>
              <a:rPr lang="zh-CN" altLang="en-US" sz="2000">
                <a:ea typeface="宋体" charset="-122"/>
              </a:rPr>
              <a:t>（</a:t>
            </a:r>
            <a:r>
              <a:rPr lang="en-US" altLang="en-US" sz="2000">
                <a:ea typeface="宋体" charset="-122"/>
              </a:rPr>
              <a:t>2</a:t>
            </a:r>
            <a:r>
              <a:rPr lang="zh-CN" altLang="en-US" sz="2000">
                <a:ea typeface="宋体" charset="-122"/>
              </a:rPr>
              <a:t>）晒种可促使氧气进入种子内部。</a:t>
            </a:r>
          </a:p>
          <a:p>
            <a:pPr lvl="0">
              <a:lnSpc>
                <a:spcPct val="80000"/>
              </a:lnSpc>
            </a:pPr>
            <a:r>
              <a:rPr lang="zh-CN" altLang="en-US" sz="2000">
                <a:ea typeface="宋体" charset="-122"/>
              </a:rPr>
              <a:t>（</a:t>
            </a:r>
            <a:r>
              <a:rPr lang="en-US" altLang="en-US" sz="2000">
                <a:ea typeface="宋体" charset="-122"/>
              </a:rPr>
              <a:t>3</a:t>
            </a:r>
            <a:r>
              <a:rPr lang="zh-CN" altLang="en-US" sz="2000">
                <a:ea typeface="宋体" charset="-122"/>
              </a:rPr>
              <a:t>）晒种可降低谷壳内胺</a:t>
            </a:r>
            <a:r>
              <a:rPr lang="en-US" altLang="en-US" sz="2000">
                <a:ea typeface="宋体" charset="-122"/>
              </a:rPr>
              <a:t>A</a:t>
            </a:r>
            <a:r>
              <a:rPr lang="zh-CN" altLang="en-US" sz="2000">
                <a:ea typeface="宋体" charset="-122"/>
              </a:rPr>
              <a:t>、谷壳内胺</a:t>
            </a:r>
            <a:r>
              <a:rPr lang="en-US" altLang="en-US" sz="2000">
                <a:ea typeface="宋体" charset="-122"/>
              </a:rPr>
              <a:t>B</a:t>
            </a:r>
            <a:r>
              <a:rPr lang="zh-CN" altLang="en-US" sz="2000">
                <a:ea typeface="宋体" charset="-122"/>
              </a:rPr>
              <a:t>、离层酸和香草酸等物质的浓度，这些物质浓度高时对发芽有抑制作用。</a:t>
            </a:r>
          </a:p>
          <a:p>
            <a:pPr lvl="0">
              <a:lnSpc>
                <a:spcPct val="80000"/>
              </a:lnSpc>
            </a:pPr>
            <a:r>
              <a:rPr lang="zh-CN" altLang="en-US" sz="2000">
                <a:ea typeface="宋体" charset="-122"/>
              </a:rPr>
              <a:t>（</a:t>
            </a:r>
            <a:r>
              <a:rPr lang="en-US" altLang="en-US" sz="2000">
                <a:ea typeface="宋体" charset="-122"/>
              </a:rPr>
              <a:t>4</a:t>
            </a:r>
            <a:r>
              <a:rPr lang="zh-CN" altLang="en-US" sz="2000">
                <a:ea typeface="宋体" charset="-122"/>
              </a:rPr>
              <a:t>）太阳光谱中的短波光如紫外线具有杀菌能力，因此，晒种有一定的杀菌作用。</a:t>
            </a:r>
          </a:p>
        </p:txBody>
      </p:sp>
      <p:sp>
        <p:nvSpPr>
          <p:cNvPr id="51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51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"/>
          <p:cNvSpPr/>
          <p:nvPr>
            <p:ph type="title"/>
          </p:nvPr>
        </p:nvSpPr>
        <p:spPr>
          <a:xfrm>
            <a:off x="2057400" y="609600"/>
            <a:ext cx="6019800" cy="487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en-US" altLang="en-US" sz="3200" b="1" i="0" u="none" baseline="0">
                <a:solidFill>
                  <a:schemeClr val="bg1"/>
                </a:solidFill>
                <a:latin typeface="Arial"/>
              </a:defRPr>
            </a:lvl1pPr>
          </a:lstStyle>
          <a:p>
            <a:pPr lvl="0"/>
            <a:r>
              <a:rPr lang="zh-CN" altLang="en-US" sz="2800">
                <a:ea typeface="宋体" charset="-122"/>
              </a:rPr>
              <a:t>杂交水稻生长发育特点</a:t>
            </a:r>
            <a:endParaRPr lang="en-US" altLang="en-US" sz="2800"/>
          </a:p>
        </p:txBody>
      </p:sp>
      <p:sp>
        <p:nvSpPr>
          <p:cNvPr id="6147" name=""/>
          <p:cNvSpPr/>
          <p:nvPr>
            <p:ph type="body" idx="4294967295"/>
          </p:nvPr>
        </p:nvSpPr>
        <p:spPr>
          <a:xfrm>
            <a:off x="457200" y="1676400"/>
            <a:ext cx="8267700" cy="4648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v"/>
              <a:defRPr lang="en-US" altLang="en-US" sz="2400" b="0" i="0" u="none" baseline="0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§"/>
              <a:defRPr lang="en-US" altLang="en-US" sz="22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/>
              <a:buChar char="•"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–"/>
              <a:defRPr lang="en-US" altLang="en-US" sz="16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»"/>
              <a:defRPr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zh-CN" altLang="en-US">
                <a:ea typeface="宋体" charset="-122"/>
              </a:rPr>
              <a:t>1、根系发达：根长、根粗、根多、根深、活力强。</a:t>
            </a:r>
          </a:p>
          <a:p>
            <a:pPr lvl="0"/>
            <a:r>
              <a:rPr lang="zh-CN" altLang="en-US">
                <a:ea typeface="宋体" charset="-122"/>
              </a:rPr>
              <a:t>2、分</a:t>
            </a:r>
            <a:r>
              <a:rPr lang="en-US" altLang="en-US">
                <a:latin typeface="仿宋_GB2312" pitchFamily="1" charset="-122"/>
                <a:ea typeface="仿宋_GB2312" pitchFamily="1" charset="-122"/>
              </a:rPr>
              <a:t>蘖</a:t>
            </a:r>
            <a:r>
              <a:rPr lang="zh-CN" altLang="en-US">
                <a:latin typeface="仿宋_GB2312" pitchFamily="1" charset="-122"/>
                <a:ea typeface="仿宋_GB2312" pitchFamily="1" charset="-122"/>
              </a:rPr>
              <a:t>能力强：茎叶生长旺盛，茎秆粗壮，单株</a:t>
            </a:r>
            <a:r>
              <a:rPr lang="zh-CN" altLang="en-US">
                <a:ea typeface="宋体" charset="-122"/>
              </a:rPr>
              <a:t>分</a:t>
            </a:r>
            <a:r>
              <a:rPr lang="en-US" altLang="en-US">
                <a:latin typeface="仿宋_GB2312" pitchFamily="1" charset="-122"/>
                <a:ea typeface="仿宋_GB2312" pitchFamily="1" charset="-122"/>
              </a:rPr>
              <a:t>蘖</a:t>
            </a:r>
            <a:r>
              <a:rPr lang="zh-CN" altLang="en-US">
                <a:latin typeface="仿宋_GB2312" pitchFamily="1" charset="-122"/>
                <a:ea typeface="仿宋_GB2312" pitchFamily="1" charset="-122"/>
              </a:rPr>
              <a:t>可达10--20个，成穗率可达50--60%</a:t>
            </a:r>
          </a:p>
          <a:p>
            <a:pPr lvl="0"/>
            <a:r>
              <a:rPr lang="zh-CN" altLang="en-US">
                <a:latin typeface="仿宋_GB2312" pitchFamily="1" charset="-122"/>
                <a:ea typeface="仿宋_GB2312" pitchFamily="1" charset="-122"/>
              </a:rPr>
              <a:t>3、穗大粒多，谷粒重：杂交水稻每穗粒数比常规稻多25--35%，粒重高10%</a:t>
            </a:r>
          </a:p>
          <a:p>
            <a:pPr lvl="0"/>
            <a:r>
              <a:rPr lang="zh-CN" altLang="en-US">
                <a:latin typeface="仿宋_GB2312" pitchFamily="1" charset="-122"/>
                <a:ea typeface="仿宋_GB2312" pitchFamily="1" charset="-122"/>
              </a:rPr>
              <a:t>4、叶片叶绿素含量及植株干物质多，易获高产。</a:t>
            </a:r>
          </a:p>
          <a:p>
            <a:pPr lvl="0"/>
            <a:r>
              <a:rPr lang="zh-CN" altLang="en-US">
                <a:latin typeface="仿宋_GB2312" pitchFamily="1" charset="-122"/>
                <a:ea typeface="仿宋_GB2312" pitchFamily="1" charset="-122"/>
              </a:rPr>
              <a:t>安全齐穗期对温度条件要求高</a:t>
            </a:r>
          </a:p>
          <a:p>
            <a:pPr lvl="0"/>
            <a:endParaRPr lang="en-US" altLang="en-US">
              <a:latin typeface="仿宋_GB2312" pitchFamily="1" charset="-122"/>
              <a:ea typeface="仿宋_GB2312" pitchFamily="1" charset="-122"/>
            </a:endParaRPr>
          </a:p>
        </p:txBody>
      </p:sp>
      <p:sp>
        <p:nvSpPr>
          <p:cNvPr id="61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61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"/>
          <p:cNvSpPr/>
          <p:nvPr>
            <p:ph type="title"/>
          </p:nvPr>
        </p:nvSpPr>
        <p:spPr>
          <a:xfrm>
            <a:off x="2057400" y="609600"/>
            <a:ext cx="5562600" cy="487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en-US" altLang="en-US" sz="3200" b="1" i="0" u="none" baseline="0">
                <a:solidFill>
                  <a:schemeClr val="bg1"/>
                </a:solidFill>
                <a:latin typeface="Arial"/>
              </a:defRPr>
            </a:lvl1pPr>
          </a:lstStyle>
          <a:p>
            <a:pPr lvl="0"/>
            <a:r>
              <a:rPr lang="zh-CN" altLang="en-US" sz="2400">
                <a:ea typeface="宋体" charset="-122"/>
              </a:rPr>
              <a:t>一、 育秧</a:t>
            </a:r>
          </a:p>
        </p:txBody>
      </p:sp>
      <p:sp>
        <p:nvSpPr>
          <p:cNvPr id="7171" name=""/>
          <p:cNvSpPr/>
          <p:nvPr>
            <p:ph type="body" idx="4294967295"/>
          </p:nvPr>
        </p:nvSpPr>
        <p:spPr>
          <a:xfrm>
            <a:off x="457200" y="1676400"/>
            <a:ext cx="8267700" cy="4648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v"/>
              <a:defRPr lang="en-US" altLang="en-US" sz="2400" b="0" i="0" u="none" baseline="0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§"/>
              <a:defRPr lang="en-US" altLang="en-US" sz="22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/>
              <a:buChar char="•"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–"/>
              <a:defRPr lang="en-US" altLang="en-US" sz="16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»"/>
              <a:defRPr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en-US" altLang="en-US">
                <a:ea typeface="宋体" charset="-122"/>
              </a:rPr>
              <a:t>b</a:t>
            </a:r>
            <a:r>
              <a:rPr lang="zh-CN" altLang="en-US">
                <a:ea typeface="宋体" charset="-122"/>
              </a:rPr>
              <a:t> 种子包衣</a:t>
            </a:r>
          </a:p>
          <a:p>
            <a:pPr lvl="0"/>
            <a:r>
              <a:rPr lang="zh-CN" altLang="en-US">
                <a:ea typeface="宋体" charset="-122"/>
              </a:rPr>
              <a:t>种衣剂中活性成分通过不断缓慢释放，能对种子和播种后种子 周围土壤进行消毒，在地下就象一个小“药肥库”，缓慢释放，持效期</a:t>
            </a:r>
            <a:r>
              <a:rPr lang="en-US" altLang="en-US">
                <a:ea typeface="宋体" charset="-122"/>
              </a:rPr>
              <a:t>40</a:t>
            </a:r>
            <a:r>
              <a:rPr lang="zh-CN" altLang="en-US">
                <a:ea typeface="宋体" charset="-122"/>
              </a:rPr>
              <a:t>～</a:t>
            </a:r>
            <a:r>
              <a:rPr lang="en-US" altLang="en-US">
                <a:ea typeface="宋体" charset="-122"/>
              </a:rPr>
              <a:t>60d</a:t>
            </a:r>
            <a:r>
              <a:rPr lang="zh-CN" altLang="en-US">
                <a:ea typeface="宋体" charset="-122"/>
              </a:rPr>
              <a:t>，比一般浸 种或拌种施药方法药效长</a:t>
            </a:r>
            <a:r>
              <a:rPr lang="en-US" altLang="en-US">
                <a:ea typeface="宋体" charset="-122"/>
              </a:rPr>
              <a:t>2</a:t>
            </a:r>
            <a:r>
              <a:rPr lang="zh-CN" altLang="en-US">
                <a:ea typeface="宋体" charset="-122"/>
              </a:rPr>
              <a:t>～</a:t>
            </a:r>
            <a:r>
              <a:rPr lang="en-US" altLang="en-US">
                <a:ea typeface="宋体" charset="-122"/>
              </a:rPr>
              <a:t>4</a:t>
            </a:r>
            <a:r>
              <a:rPr lang="zh-CN" altLang="en-US">
                <a:ea typeface="宋体" charset="-122"/>
              </a:rPr>
              <a:t>倍，通过内吸传导致使种子吸收，植株体内含有农药成分， 并随种子发芽出土，内吸传导到地上未施药的部位，有效防治苗期病虫、鸟、鼠为害，微肥 、生长调节剂能促进幼苗健康成长。</a:t>
            </a:r>
          </a:p>
          <a:p>
            <a:pPr lvl="0"/>
            <a:r>
              <a:rPr lang="zh-CN" altLang="en-US">
                <a:ea typeface="宋体" charset="-122"/>
              </a:rPr>
              <a:t>我团在今年推广种子包衣技术，目的即提高秧苗质量，培育壮秧，为高产稳产打下良好基础。</a:t>
            </a:r>
          </a:p>
        </p:txBody>
      </p:sp>
      <p:sp>
        <p:nvSpPr>
          <p:cNvPr id="71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71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"/>
          <p:cNvSpPr/>
          <p:nvPr>
            <p:ph type="title"/>
          </p:nvPr>
        </p:nvSpPr>
        <p:spPr>
          <a:xfrm>
            <a:off x="2057400" y="609600"/>
            <a:ext cx="6019800" cy="487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en-US" altLang="en-US" sz="3200" b="1" i="0" u="none" baseline="0">
                <a:solidFill>
                  <a:schemeClr val="bg1"/>
                </a:solidFill>
                <a:latin typeface="Arial"/>
              </a:defRPr>
            </a:lvl1pPr>
          </a:lstStyle>
          <a:p>
            <a:pPr lvl="0"/>
            <a:r>
              <a:rPr lang="zh-CN" altLang="en-US" sz="2800">
                <a:ea typeface="宋体" charset="-122"/>
              </a:rPr>
              <a:t>一 育秧</a:t>
            </a:r>
          </a:p>
        </p:txBody>
      </p:sp>
      <p:sp>
        <p:nvSpPr>
          <p:cNvPr id="8195" name=""/>
          <p:cNvSpPr/>
          <p:nvPr>
            <p:ph type="body" idx="4294967295"/>
          </p:nvPr>
        </p:nvSpPr>
        <p:spPr>
          <a:xfrm>
            <a:off x="457200" y="1676400"/>
            <a:ext cx="8267700" cy="4648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v"/>
              <a:defRPr lang="en-US" altLang="en-US" sz="2400" b="0" i="0" u="none" baseline="0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§"/>
              <a:defRPr lang="en-US" altLang="en-US" sz="22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/>
              <a:buChar char="•"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–"/>
              <a:defRPr lang="en-US" altLang="en-US" sz="16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»"/>
              <a:defRPr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en-US" altLang="en-US">
                <a:ea typeface="宋体" charset="-122"/>
              </a:rPr>
              <a:t>2 </a:t>
            </a:r>
            <a:r>
              <a:rPr lang="zh-CN" altLang="en-US">
                <a:ea typeface="宋体" charset="-122"/>
              </a:rPr>
              <a:t>秧床准备</a:t>
            </a:r>
          </a:p>
          <a:p>
            <a:pPr lvl="0"/>
            <a:r>
              <a:rPr lang="zh-CN" altLang="en-US">
                <a:ea typeface="宋体" charset="-122"/>
              </a:rPr>
              <a:t>方式一 </a:t>
            </a:r>
            <a:r>
              <a:rPr lang="en-US" altLang="en-US">
                <a:ea typeface="宋体" charset="-122"/>
              </a:rPr>
              <a:t> </a:t>
            </a:r>
            <a:r>
              <a:rPr lang="zh-CN" altLang="en-US">
                <a:ea typeface="宋体" charset="-122"/>
              </a:rPr>
              <a:t>旋地          放水耱秧床           晾干准备铺秧膜纸育秧 </a:t>
            </a:r>
          </a:p>
          <a:p>
            <a:pPr lvl="0"/>
            <a:r>
              <a:rPr lang="zh-CN" altLang="en-US">
                <a:ea typeface="宋体" charset="-122"/>
              </a:rPr>
              <a:t>方式二 在去年水稻地中直接铲平做秧床           铺秧膜纸育秧</a:t>
            </a:r>
          </a:p>
          <a:p>
            <a:pPr lvl="0"/>
            <a:r>
              <a:rPr lang="zh-CN" altLang="en-US">
                <a:ea typeface="宋体" charset="-122"/>
              </a:rPr>
              <a:t>优缺点：</a:t>
            </a:r>
          </a:p>
          <a:p>
            <a:pPr lvl="0"/>
            <a:r>
              <a:rPr lang="en-US" altLang="en-US">
                <a:ea typeface="宋体" charset="-122"/>
              </a:rPr>
              <a:t>1 </a:t>
            </a:r>
            <a:r>
              <a:rPr lang="zh-CN" altLang="en-US">
                <a:ea typeface="宋体" charset="-122"/>
              </a:rPr>
              <a:t>方式一秧床不易平整，而方式二因为经过一年水稻种植，较为平整，且不会在秧床上出现脚印等坑洼地方。</a:t>
            </a:r>
            <a:r>
              <a:rPr lang="en-US" altLang="en-US">
                <a:ea typeface="宋体" charset="-122"/>
              </a:rPr>
              <a:t>2 </a:t>
            </a:r>
            <a:r>
              <a:rPr lang="zh-CN" altLang="en-US">
                <a:ea typeface="宋体" charset="-122"/>
              </a:rPr>
              <a:t>方式一简便易行，方式二费工费时。</a:t>
            </a:r>
          </a:p>
        </p:txBody>
      </p:sp>
      <p:sp>
        <p:nvSpPr>
          <p:cNvPr id="8196" name=""/>
          <p:cNvSpPr/>
          <p:nvPr/>
        </p:nvSpPr>
        <p:spPr>
          <a:xfrm>
            <a:off x="2819400" y="2286000"/>
            <a:ext cx="609600" cy="76200"/>
          </a:xfrm>
          <a:prstGeom prst="rightArrow">
            <a:avLst>
              <a:gd name="adj1" fmla="val 50000"/>
              <a:gd name="adj2" fmla="val 200000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8197" name=""/>
          <p:cNvSpPr/>
          <p:nvPr/>
        </p:nvSpPr>
        <p:spPr>
          <a:xfrm>
            <a:off x="5181600" y="2362200"/>
            <a:ext cx="609600" cy="76200"/>
          </a:xfrm>
          <a:prstGeom prst="rightArrow">
            <a:avLst>
              <a:gd name="adj1" fmla="val 50000"/>
              <a:gd name="adj2" fmla="val 200000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8198" name=""/>
          <p:cNvSpPr/>
          <p:nvPr/>
        </p:nvSpPr>
        <p:spPr>
          <a:xfrm>
            <a:off x="6248400" y="3124200"/>
            <a:ext cx="609600" cy="76200"/>
          </a:xfrm>
          <a:prstGeom prst="rightArrow">
            <a:avLst>
              <a:gd name="adj1" fmla="val 50000"/>
              <a:gd name="adj2" fmla="val 200000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819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820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"/>
          <p:cNvSpPr/>
          <p:nvPr>
            <p:ph type="title"/>
          </p:nvPr>
        </p:nvSpPr>
        <p:spPr>
          <a:xfrm>
            <a:off x="2057400" y="609600"/>
            <a:ext cx="6019800" cy="487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en-US" altLang="en-US" sz="3200" b="1" i="0" u="none" baseline="0">
                <a:solidFill>
                  <a:schemeClr val="bg1"/>
                </a:solidFill>
                <a:latin typeface="Arial"/>
              </a:defRPr>
            </a:lvl1pPr>
          </a:lstStyle>
          <a:p>
            <a:pPr lvl="0"/>
            <a:r>
              <a:rPr lang="zh-CN" altLang="en-US" sz="2800">
                <a:ea typeface="宋体" charset="-122"/>
              </a:rPr>
              <a:t>一 育秧</a:t>
            </a:r>
          </a:p>
        </p:txBody>
      </p:sp>
      <p:sp>
        <p:nvSpPr>
          <p:cNvPr id="9219" name=""/>
          <p:cNvSpPr/>
          <p:nvPr>
            <p:ph type="body" idx="4294967295"/>
          </p:nvPr>
        </p:nvSpPr>
        <p:spPr>
          <a:xfrm>
            <a:off x="457200" y="1676400"/>
            <a:ext cx="8267700" cy="4648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v"/>
              <a:defRPr lang="en-US" altLang="en-US" sz="2400" b="0" i="0" u="none" baseline="0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§"/>
              <a:defRPr lang="en-US" altLang="en-US" sz="22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/>
              <a:buChar char="•"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–"/>
              <a:defRPr lang="en-US" altLang="en-US" sz="16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»"/>
              <a:defRPr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en-US" altLang="en-US">
                <a:ea typeface="宋体" charset="-122"/>
              </a:rPr>
              <a:t>3 </a:t>
            </a:r>
            <a:r>
              <a:rPr lang="zh-CN" altLang="en-US">
                <a:ea typeface="宋体" charset="-122"/>
              </a:rPr>
              <a:t>营养土计算</a:t>
            </a:r>
          </a:p>
          <a:p>
            <a:pPr lvl="0"/>
            <a:r>
              <a:rPr lang="zh-CN" altLang="en-US">
                <a:ea typeface="宋体" charset="-122"/>
              </a:rPr>
              <a:t>靠种子胚乳里的营养水稻可以自行生长至三叶期，为了提高秧苗质量，达到壮秧标准，应在育秧时配合使用水稻壮秧剂。</a:t>
            </a:r>
          </a:p>
          <a:p>
            <a:pPr lvl="0"/>
            <a:r>
              <a:rPr lang="zh-CN" altLang="en-US">
                <a:ea typeface="宋体" charset="-122"/>
              </a:rPr>
              <a:t>水稻壮秧剂用量为</a:t>
            </a:r>
            <a:r>
              <a:rPr lang="en-US" altLang="en-US">
                <a:ea typeface="宋体" charset="-122"/>
              </a:rPr>
              <a:t>1.5kg/</a:t>
            </a:r>
            <a:r>
              <a:rPr lang="zh-CN" altLang="en-US">
                <a:ea typeface="宋体" charset="-122"/>
              </a:rPr>
              <a:t>亩。</a:t>
            </a:r>
          </a:p>
          <a:p>
            <a:pPr lvl="0"/>
            <a:r>
              <a:rPr lang="zh-CN" altLang="en-US">
                <a:ea typeface="宋体" charset="-122"/>
              </a:rPr>
              <a:t>即</a:t>
            </a:r>
            <a:r>
              <a:rPr lang="en-US" altLang="en-US">
                <a:ea typeface="宋体" charset="-122"/>
              </a:rPr>
              <a:t>10kg/</a:t>
            </a:r>
            <a:r>
              <a:rPr lang="zh-CN" altLang="en-US">
                <a:ea typeface="宋体" charset="-122"/>
              </a:rPr>
              <a:t>袋用量：</a:t>
            </a:r>
            <a:r>
              <a:rPr lang="en-US" altLang="en-US">
                <a:ea typeface="宋体" charset="-122"/>
              </a:rPr>
              <a:t>=10kg/1.5*40/2*0.238=31</a:t>
            </a:r>
            <a:r>
              <a:rPr lang="zh-CN" altLang="en-US">
                <a:ea typeface="宋体" charset="-122"/>
              </a:rPr>
              <a:t>米</a:t>
            </a:r>
          </a:p>
          <a:p>
            <a:pPr lvl="0"/>
            <a:r>
              <a:rPr lang="zh-CN" altLang="en-US">
                <a:ea typeface="宋体" charset="-122"/>
              </a:rPr>
              <a:t>即</a:t>
            </a:r>
            <a:r>
              <a:rPr lang="en-US" altLang="en-US">
                <a:ea typeface="宋体" charset="-122"/>
              </a:rPr>
              <a:t>10kg/</a:t>
            </a:r>
            <a:r>
              <a:rPr lang="zh-CN" altLang="en-US">
                <a:ea typeface="宋体" charset="-122"/>
              </a:rPr>
              <a:t>袋营养土平均分配在</a:t>
            </a:r>
            <a:r>
              <a:rPr lang="en-US" altLang="en-US">
                <a:ea typeface="宋体" charset="-122"/>
              </a:rPr>
              <a:t>31</a:t>
            </a:r>
            <a:r>
              <a:rPr lang="zh-CN" altLang="en-US">
                <a:ea typeface="宋体" charset="-122"/>
              </a:rPr>
              <a:t>米秧床上</a:t>
            </a:r>
          </a:p>
        </p:txBody>
      </p:sp>
      <p:sp>
        <p:nvSpPr>
          <p:cNvPr id="92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92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/>
          </p:nvPr>
        </p:nvSpPr>
        <p:spPr>
          <a:xfrm>
            <a:off x="2057400" y="609600"/>
            <a:ext cx="6019800" cy="487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en-US" altLang="en-US" sz="3200" b="1" i="0" u="none" baseline="0">
                <a:solidFill>
                  <a:schemeClr val="bg1"/>
                </a:solidFill>
                <a:latin typeface="Arial"/>
              </a:defRPr>
            </a:lvl1pPr>
          </a:lstStyle>
          <a:p>
            <a:pPr lvl="0"/>
            <a:r>
              <a:rPr lang="zh-CN" altLang="en-US" sz="2800">
                <a:ea typeface="宋体" charset="-122"/>
              </a:rPr>
              <a:t>一 育秧</a:t>
            </a:r>
          </a:p>
        </p:txBody>
      </p:sp>
      <p:sp>
        <p:nvSpPr>
          <p:cNvPr id="10243" name=""/>
          <p:cNvSpPr/>
          <p:nvPr>
            <p:ph type="body" idx="4294967295"/>
          </p:nvPr>
        </p:nvSpPr>
        <p:spPr>
          <a:xfrm>
            <a:off x="457200" y="1676400"/>
            <a:ext cx="8267700" cy="4648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v"/>
              <a:defRPr lang="en-US" altLang="en-US" sz="2400" b="0" i="0" u="none" baseline="0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§"/>
              <a:defRPr lang="en-US" altLang="en-US" sz="22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/>
              <a:buChar char="•"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–"/>
              <a:defRPr lang="en-US" altLang="en-US" sz="16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»"/>
              <a:defRPr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/>
            <a:r>
              <a:rPr lang="en-US" altLang="en-US">
                <a:ea typeface="宋体" charset="-122"/>
              </a:rPr>
              <a:t>4 </a:t>
            </a:r>
            <a:r>
              <a:rPr lang="zh-CN" altLang="en-US">
                <a:ea typeface="宋体" charset="-122"/>
              </a:rPr>
              <a:t>双膜育秧</a:t>
            </a:r>
          </a:p>
          <a:p>
            <a:pPr lvl="0"/>
            <a:r>
              <a:rPr lang="zh-CN" altLang="en-US">
                <a:ea typeface="宋体" charset="-122"/>
              </a:rPr>
              <a:t>双膜育秧可以提高棚内温度，保持湿度，预防霜冻，从而达到提高秧苗整齐度，提早插秧的目的。</a:t>
            </a:r>
          </a:p>
          <a:p>
            <a:pPr lvl="0"/>
            <a:r>
              <a:rPr lang="zh-CN" altLang="en-US">
                <a:ea typeface="宋体" charset="-122"/>
              </a:rPr>
              <a:t>程序：铺秧膜纸      播种       覆土      补水       铺膜       拱膜</a:t>
            </a:r>
          </a:p>
          <a:p>
            <a:pPr lvl="0"/>
            <a:r>
              <a:rPr lang="zh-CN" altLang="en-US">
                <a:ea typeface="宋体" charset="-122"/>
              </a:rPr>
              <a:t>易出现问题：先铺膜，后补水，会使水层压在铺膜上将覆土压板结，导致种子缺氧不发芽，而且秧床中间严重与两边</a:t>
            </a:r>
            <a:endParaRPr lang="en-US" altLang="en-US">
              <a:ea typeface="宋体" charset="-122"/>
            </a:endParaRPr>
          </a:p>
        </p:txBody>
      </p:sp>
      <p:sp>
        <p:nvSpPr>
          <p:cNvPr id="10244" name=""/>
          <p:cNvSpPr/>
          <p:nvPr/>
        </p:nvSpPr>
        <p:spPr>
          <a:xfrm>
            <a:off x="3124200" y="3124200"/>
            <a:ext cx="381000" cy="76200"/>
          </a:xfrm>
          <a:prstGeom prst="rightArrow">
            <a:avLst>
              <a:gd name="adj1" fmla="val 50000"/>
              <a:gd name="adj2" fmla="val 125000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245" name=""/>
          <p:cNvSpPr/>
          <p:nvPr/>
        </p:nvSpPr>
        <p:spPr>
          <a:xfrm>
            <a:off x="7772400" y="3124200"/>
            <a:ext cx="381000" cy="76200"/>
          </a:xfrm>
          <a:prstGeom prst="rightArrow">
            <a:avLst>
              <a:gd name="adj1" fmla="val 50000"/>
              <a:gd name="adj2" fmla="val 125000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246" name=""/>
          <p:cNvSpPr/>
          <p:nvPr/>
        </p:nvSpPr>
        <p:spPr>
          <a:xfrm>
            <a:off x="6553200" y="3124200"/>
            <a:ext cx="381000" cy="76200"/>
          </a:xfrm>
          <a:prstGeom prst="rightArrow">
            <a:avLst>
              <a:gd name="adj1" fmla="val 50000"/>
              <a:gd name="adj2" fmla="val 125000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247" name=""/>
          <p:cNvSpPr/>
          <p:nvPr/>
        </p:nvSpPr>
        <p:spPr>
          <a:xfrm>
            <a:off x="5410200" y="3124200"/>
            <a:ext cx="381000" cy="76200"/>
          </a:xfrm>
          <a:prstGeom prst="rightArrow">
            <a:avLst>
              <a:gd name="adj1" fmla="val 50000"/>
              <a:gd name="adj2" fmla="val 125000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248" name=""/>
          <p:cNvSpPr/>
          <p:nvPr/>
        </p:nvSpPr>
        <p:spPr>
          <a:xfrm>
            <a:off x="4267200" y="3124200"/>
            <a:ext cx="381000" cy="76200"/>
          </a:xfrm>
          <a:prstGeom prst="rightArrow">
            <a:avLst>
              <a:gd name="adj1" fmla="val 50000"/>
              <a:gd name="adj2" fmla="val 125000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/>
          <a:lstStyle>
            <a:defPPr algn="l" eaLnBrk="1" hangingPunct="1">
              <a:defRPr lang="en-US" sz="3600" b="1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latin typeface="Arial"/>
              </a:defRPr>
            </a:lvl5pPr>
          </a:lstStyle>
          <a:p/>
        </p:txBody>
      </p:sp>
      <p:sp>
        <p:nvSpPr>
          <p:cNvPr id="1024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02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"/>
          <p:cNvSpPr/>
          <p:nvPr>
            <p:ph type="title"/>
          </p:nvPr>
        </p:nvSpPr>
        <p:spPr>
          <a:xfrm>
            <a:off x="2057400" y="609600"/>
            <a:ext cx="6019800" cy="487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en-US" altLang="en-US" sz="3200" b="1" i="0" u="none" baseline="0">
                <a:solidFill>
                  <a:schemeClr val="bg1"/>
                </a:solidFill>
                <a:latin typeface="Arial"/>
              </a:defRPr>
            </a:lvl1pPr>
          </a:lstStyle>
          <a:p>
            <a:pPr lvl="0"/>
            <a:r>
              <a:rPr lang="zh-CN" altLang="en-US" sz="2800">
                <a:ea typeface="宋体" charset="-122"/>
              </a:rPr>
              <a:t>一 育秧</a:t>
            </a:r>
          </a:p>
        </p:txBody>
      </p:sp>
      <p:sp>
        <p:nvSpPr>
          <p:cNvPr id="11267" name=""/>
          <p:cNvSpPr/>
          <p:nvPr>
            <p:ph type="body" idx="4294967295"/>
          </p:nvPr>
        </p:nvSpPr>
        <p:spPr>
          <a:xfrm>
            <a:off x="457200" y="1524000"/>
            <a:ext cx="8267700" cy="4800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v"/>
              <a:defRPr lang="en-US" altLang="en-US" sz="2400" b="0" i="0" u="none" baseline="0">
                <a:solidFill>
                  <a:schemeClr val="tx1"/>
                </a:solidFill>
                <a:latin typeface="Arial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Font typeface="Wingdings"/>
              <a:buChar char="§"/>
              <a:defRPr lang="en-US" altLang="en-US" sz="2200" b="0" i="0" u="none" baseline="0">
                <a:solidFill>
                  <a:schemeClr val="tx1"/>
                </a:solidFill>
                <a:latin typeface="Arial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"/>
              <a:buChar char="•"/>
              <a:defRPr lang="en-US" altLang="en-US" sz="1800" b="0" i="0" u="none" baseline="0">
                <a:solidFill>
                  <a:schemeClr val="tx1"/>
                </a:solidFill>
                <a:latin typeface="Arial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–"/>
              <a:defRPr lang="en-US" altLang="en-US" sz="1600" b="0" i="0" u="none" baseline="0">
                <a:solidFill>
                  <a:schemeClr val="tx1"/>
                </a:solidFill>
                <a:latin typeface="Arial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 typeface="Wingdings"/>
              <a:buChar char="»"/>
              <a:defRPr lang="en-US" altLang="en-US" sz="2000" b="0" i="0" u="none" baseline="0">
                <a:solidFill>
                  <a:schemeClr val="tx1"/>
                </a:solidFill>
                <a:latin typeface="Arial"/>
              </a:defRPr>
            </a:lvl5pPr>
          </a:lstStyle>
          <a:p>
            <a:pPr lvl="0">
              <a:lnSpc>
                <a:spcPct val="80000"/>
              </a:lnSpc>
            </a:pPr>
            <a:r>
              <a:rPr lang="en-US" altLang="en-US" sz="2000">
                <a:ea typeface="宋体" charset="-122"/>
              </a:rPr>
              <a:t>5 </a:t>
            </a:r>
            <a:r>
              <a:rPr lang="zh-CN" altLang="en-US" sz="2000">
                <a:ea typeface="宋体" charset="-122"/>
              </a:rPr>
              <a:t>秧床管理</a:t>
            </a:r>
          </a:p>
          <a:p>
            <a:pPr lvl="0">
              <a:spcBef>
                <a:spcPct val="0"/>
              </a:spcBef>
              <a:spcAft>
                <a:spcPct val="50000"/>
              </a:spcAft>
              <a:buNone/>
            </a:pPr>
            <a:r>
              <a:rPr lang="zh-CN" altLang="en-US" sz="1600">
                <a:latin typeface="仿宋_GB2312" pitchFamily="1" charset="-122"/>
                <a:ea typeface="仿宋_GB2312" pitchFamily="1" charset="-122"/>
                <a:sym typeface="Arial"/>
              </a:rPr>
              <a:t>第一阶段秧苗密封期 </a:t>
            </a:r>
          </a:p>
          <a:p>
            <a:pPr lvl="0">
              <a:spcBef>
                <a:spcPct val="0"/>
              </a:spcBef>
              <a:spcAft>
                <a:spcPct val="50000"/>
              </a:spcAft>
              <a:buNone/>
            </a:pPr>
            <a:r>
              <a:rPr lang="zh-CN" altLang="en-US" sz="1600">
                <a:latin typeface="仿宋_GB2312" pitchFamily="1" charset="-122"/>
                <a:ea typeface="仿宋_GB2312" pitchFamily="1" charset="-122"/>
                <a:sym typeface="Arial"/>
              </a:rPr>
              <a:t>      从播种到1叶1心为秧苗密封期，此时秧床应处于高温、高湿状态，经常保持膜内温度30-35℃，促使稻种迅速生根立苗，一般不灌水或只在沟中灌水，水不上秧床。根据气候温度情况6-7天注入一次水，保持束缚水和自由水的比例。</a:t>
            </a:r>
          </a:p>
          <a:p>
            <a:pPr lvl="0">
              <a:spcBef>
                <a:spcPct val="0"/>
              </a:spcBef>
              <a:spcAft>
                <a:spcPct val="20000"/>
              </a:spcAft>
              <a:buNone/>
            </a:pPr>
            <a:r>
              <a:rPr lang="zh-CN" altLang="en-US" sz="1600">
                <a:latin typeface="仿宋_GB2312" pitchFamily="1" charset="-122"/>
                <a:ea typeface="仿宋_GB2312" pitchFamily="1" charset="-122"/>
                <a:sym typeface="Arial"/>
              </a:rPr>
              <a:t>第二阶段炼苗期 </a:t>
            </a:r>
          </a:p>
          <a:p>
            <a:pPr lvl="0">
              <a:spcBef>
                <a:spcPct val="0"/>
              </a:spcBef>
              <a:buNone/>
            </a:pPr>
            <a:r>
              <a:rPr lang="zh-CN" altLang="en-US" sz="1600">
                <a:latin typeface="仿宋_GB2312" pitchFamily="1" charset="-122"/>
                <a:ea typeface="仿宋_GB2312" pitchFamily="1" charset="-122"/>
                <a:sym typeface="Arial"/>
              </a:rPr>
              <a:t>      从秧苗1叶1心到2叶1心为炼苗期，膜内温度保持在25-30℃ 为宜。当晴天上午膜内温度接近室温（25℃）时要及时通风，如遇到低于13℃的气温时要采取密封炼苗即两头开门，侧背开窗，一面打开，日揭夜盖，最后全揭的原则，  逐步扩大通风的办法来适应外界条件。</a:t>
            </a:r>
          </a:p>
          <a:p>
            <a:pPr lvl="0">
              <a:spcBef>
                <a:spcPct val="0"/>
              </a:spcBef>
              <a:spcAft>
                <a:spcPct val="50000"/>
              </a:spcAft>
              <a:buNone/>
            </a:pPr>
            <a:r>
              <a:rPr lang="zh-CN" altLang="en-US" sz="1600">
                <a:latin typeface="仿宋_GB2312" pitchFamily="1" charset="-122"/>
                <a:ea typeface="仿宋_GB2312" pitchFamily="1" charset="-122"/>
                <a:sym typeface="Arial"/>
              </a:rPr>
              <a:t>第三阶段揭膜期</a:t>
            </a:r>
          </a:p>
          <a:p>
            <a:pPr lvl="0">
              <a:spcBef>
                <a:spcPct val="0"/>
              </a:spcBef>
              <a:spcAft>
                <a:spcPct val="50000"/>
              </a:spcAft>
              <a:buNone/>
            </a:pPr>
            <a:r>
              <a:rPr lang="zh-CN" altLang="en-US" sz="1600">
                <a:latin typeface="仿宋_GB2312" pitchFamily="1" charset="-122"/>
                <a:ea typeface="仿宋_GB2312" pitchFamily="1" charset="-122"/>
                <a:sym typeface="Arial"/>
              </a:rPr>
              <a:t>      从两叶一心到三叶以上为揭膜期，苗高10—13厘米，气温已稳定在13℃以上，可选择晴天上午把膜完全揭掉，在揭膜前先灌深水上秧床护苗然后揭膜，揭膜后就可按露地育秧管理。</a:t>
            </a:r>
          </a:p>
          <a:p>
            <a:pPr lvl="0">
              <a:lnSpc>
                <a:spcPct val="80000"/>
              </a:lnSpc>
            </a:pPr>
            <a:endParaRPr lang="zh-CN" altLang="en-US" sz="1600">
              <a:ea typeface="宋体" charset="-122"/>
            </a:endParaRPr>
          </a:p>
        </p:txBody>
      </p:sp>
      <p:sp>
        <p:nvSpPr>
          <p:cNvPr id="112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12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290" name=""/>
          <p:cNvGraphicFramePr>
            <a:graphicFrameLocks noChangeAspect="1"/>
          </p:cNvGraphicFramePr>
          <p:nvPr>
            <p:ph idx="1"/>
          </p:nvPr>
        </p:nvGraphicFramePr>
        <p:xfrm>
          <a:off x="304800" y="0"/>
          <a:ext cx="7696200" cy="68437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progId="PBrush">
                  <p:embed/>
                </p:oleObj>
              </mc:Choice>
              <mc:Fallback>
                <p:oleObj r:id="rId2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04800" y="0"/>
                        <a:ext cx="7696200" cy="68437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229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3314" name=""/>
          <p:cNvGraphicFramePr>
            <a:graphicFrameLocks noChangeAspect="1"/>
          </p:cNvGraphicFramePr>
          <p:nvPr>
            <p:ph idx="1"/>
          </p:nvPr>
        </p:nvGraphicFramePr>
        <p:xfrm>
          <a:off x="0" y="117475"/>
          <a:ext cx="9144000" cy="63595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progId="PBrush">
                  <p:embed/>
                </p:oleObj>
              </mc:Choice>
              <mc:Fallback>
                <p:oleObj r:id="rId2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117475"/>
                        <a:ext cx="9144000" cy="63595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331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4338" name=""/>
          <p:cNvGraphicFramePr>
            <a:graphicFrameLocks noChangeAspect="1"/>
          </p:cNvGraphicFramePr>
          <p:nvPr>
            <p:ph idx="1"/>
          </p:nvPr>
        </p:nvGraphicFramePr>
        <p:xfrm>
          <a:off x="1768475" y="0"/>
          <a:ext cx="5927725" cy="6858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progId="PBrush">
                  <p:embed/>
                </p:oleObj>
              </mc:Choice>
              <mc:Fallback>
                <p:oleObj r:id="rId2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68475" y="0"/>
                        <a:ext cx="5927725" cy="68580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434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362" name=""/>
          <p:cNvGraphicFramePr>
            <a:graphicFrameLocks noChangeAspect="1"/>
          </p:cNvGraphicFramePr>
          <p:nvPr>
            <p:ph idx="1"/>
          </p:nvPr>
        </p:nvGraphicFramePr>
        <p:xfrm>
          <a:off x="838200" y="0"/>
          <a:ext cx="6934200" cy="68468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progId="PBrush">
                  <p:embed/>
                </p:oleObj>
              </mc:Choice>
              <mc:Fallback>
                <p:oleObj r:id="rId2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838200" y="0"/>
                        <a:ext cx="6934200" cy="684688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536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386" name=""/>
          <p:cNvGraphicFramePr>
            <a:graphicFrameLocks noChangeAspect="1"/>
          </p:cNvGraphicFramePr>
          <p:nvPr>
            <p:ph idx="1"/>
          </p:nvPr>
        </p:nvGraphicFramePr>
        <p:xfrm>
          <a:off x="457200" y="0"/>
          <a:ext cx="8153400" cy="68945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progId="PBrush">
                  <p:embed/>
                </p:oleObj>
              </mc:Choice>
              <mc:Fallback>
                <p:oleObj r:id="rId2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57200" y="0"/>
                        <a:ext cx="8153400" cy="68945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6388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410" name=""/>
          <p:cNvGraphicFramePr>
            <a:graphicFrameLocks noChangeAspect="1"/>
          </p:cNvGraphicFramePr>
          <p:nvPr>
            <p:ph idx="1"/>
          </p:nvPr>
        </p:nvGraphicFramePr>
        <p:xfrm>
          <a:off x="228600" y="0"/>
          <a:ext cx="8686800" cy="68453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2" progId="PBrush">
                  <p:embed/>
                </p:oleObj>
              </mc:Choice>
              <mc:Fallback>
                <p:oleObj r:id="rId2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28600" y="0"/>
                        <a:ext cx="8686800" cy="68453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1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7412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434" name=""/>
          <p:cNvGraphicFramePr>
            <a:graphicFrameLocks noChangeAspect="1"/>
          </p:cNvGraphicFramePr>
          <p:nvPr>
            <p:ph idx="1"/>
          </p:nvPr>
        </p:nvGraphicFramePr>
        <p:xfrm>
          <a:off x="914400" y="0"/>
          <a:ext cx="7543800" cy="6864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2" progId="PBrush">
                  <p:embed/>
                </p:oleObj>
              </mc:Choice>
              <mc:Fallback>
                <p:oleObj r:id="rId2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14400" y="0"/>
                        <a:ext cx="7543800" cy="68643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3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en-US" sz="1000">
              <a:ea typeface="宋体" charset="-122"/>
            </a:endParaRPr>
          </a:p>
        </p:txBody>
      </p:sp>
      <p:sp>
        <p:nvSpPr>
          <p:cNvPr id="1843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r"/>
            <a:endParaRPr lang="en-US" altLang="en-US" sz="1000">
              <a:ea typeface="宋体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https://d.book118.com/138124016016006036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Default Design">
  <a:themeElements>
    <a:clrScheme name="">
      <a:dk1>
        <a:srgbClr val="FFFFFF"/>
      </a:dk1>
      <a:lt1>
        <a:srgbClr val="000000"/>
      </a:lt1>
      <a:dk2>
        <a:srgbClr val="C0C0C0"/>
      </a:dk2>
      <a:lt2>
        <a:srgbClr val="003399"/>
      </a:lt2>
      <a:accent1>
        <a:srgbClr val="5E9CDA"/>
      </a:accent1>
      <a:accent2>
        <a:srgbClr val="93C052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9933"/>
      </a:hlink>
      <a:folHlink>
        <a:srgbClr val="855ADA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42288"/>
        </a:lt2>
        <a:accent1>
          <a:srgbClr val="39998E"/>
        </a:accent1>
        <a:accent2>
          <a:srgbClr val="14CAE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963E9"/>
        </a:hlink>
        <a:folHlink>
          <a:srgbClr val="3067B8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003399"/>
        </a:lt2>
        <a:accent1>
          <a:srgbClr val="5E9CDA"/>
        </a:accent1>
        <a:accent2>
          <a:srgbClr val="93C05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33"/>
        </a:hlink>
        <a:folHlink>
          <a:srgbClr val="855ADA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C0C0C0"/>
        </a:dk2>
        <a:lt2>
          <a:srgbClr val="124458"/>
        </a:lt2>
        <a:accent1>
          <a:srgbClr val="98C13D"/>
        </a:accent1>
        <a:accent2>
          <a:srgbClr val="40BAD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15EE6"/>
        </a:hlink>
        <a:folHlink>
          <a:srgbClr val="238DD5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Wingdings</vt:lpstr>
      <vt:lpstr>宋体</vt:lpstr>
      <vt:lpstr>仿宋_GB2312</vt:lpstr>
      <vt:lpstr>Office Theme</vt:lpstr>
      <vt:lpstr>杂交水稻高产栽培技术</vt:lpstr>
      <vt:lpstr>一 育秧</vt:lpstr>
      <vt:lpstr>杂交水稻生长发育特点</vt:lpstr>
      <vt:lpstr>一、 育秧</vt:lpstr>
      <vt:lpstr>一 育秧</vt:lpstr>
      <vt:lpstr>一 育秧</vt:lpstr>
      <vt:lpstr>一 育秧</vt:lpstr>
      <vt:lpstr>一 育秧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2024-09-15T06:16:53.408</cp:lastPrinted>
  <dcterms:created xsi:type="dcterms:W3CDTF">2024-09-14T22:16:53Z</dcterms:created>
  <dcterms:modified xsi:type="dcterms:W3CDTF">2024-09-14T22:16:54Z</dcterms:modified>
</cp:coreProperties>
</file>