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28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E1762E-3727-448B-B47C-B6C846E87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2622D-D24B-4559-A90D-4B1DFEEBF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DA4DEB-79B1-4EF0-A6F1-862F97163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2694A7-201D-49B9-8960-CA8D9E986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96C48D-38F7-4E63-B89B-9711E4704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844362-3E5B-4D18-BE48-BA08F85E3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483C4F-5FB8-4994-A2C3-6D3CA9187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DDECF5-634B-40F5-B755-446D01E12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39D8DF-DCB1-4956-A570-00D2CFA0F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F5A3C2-0301-44D2-8878-65842C218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74B77-25C5-475D-8A3F-271C1A19C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16" Type="http://schemas.openxmlformats.org/officeDocument/2006/relationships/tags" Target="../tags/tag150.xml" /><Relationship Id="rId17" Type="http://schemas.openxmlformats.org/officeDocument/2006/relationships/tags" Target="../tags/tag151.xml" /><Relationship Id="rId18" Type="http://schemas.openxmlformats.org/officeDocument/2006/relationships/tags" Target="../tags/tag152.xml" /><Relationship Id="rId19" Type="http://schemas.openxmlformats.org/officeDocument/2006/relationships/tags" Target="../tags/tag153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18" Type="http://schemas.openxmlformats.org/officeDocument/2006/relationships/tags" Target="../tags/tag185.xml" /><Relationship Id="rId19" Type="http://schemas.openxmlformats.org/officeDocument/2006/relationships/tags" Target="../tags/tag186.xml" /><Relationship Id="rId2" Type="http://schemas.openxmlformats.org/officeDocument/2006/relationships/tags" Target="../tags/tag169.xml" /><Relationship Id="rId20" Type="http://schemas.openxmlformats.org/officeDocument/2006/relationships/tags" Target="../tags/tag187.xml" /><Relationship Id="rId21" Type="http://schemas.openxmlformats.org/officeDocument/2006/relationships/tags" Target="../tags/tag188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30013126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患者告知制度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 ppt公司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患者告知制度概述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患者告知的内容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患者告知的方式和程序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患者告知的注意事项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患者告知制度的监督和评估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患者告知制度概述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患者告知制度的定义</a:t>
            </a:r>
            <a:endParaRPr lang="zh-CN" altLang="en-US"/>
          </a:p>
        </p:txBody>
      </p:sp>
      <p:sp>
        <p:nvSpPr>
          <p:cNvPr id="104887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7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8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8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8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目的是保障患者的知情权和选择权，提高医疗服务质量和患者满意度。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8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患者告知制度是指医疗机构在提供医疗服务过程中，向患者及其家属告知病情、治疗方案、风险等信息的制度。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8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内容包括病情告知、治疗方案告知、风险告知等。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9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医疗机构应当按照规定向患者及其家属告知相关信息，并取得其同意。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患者告知制度的目的和意义</a:t>
            </a:r>
            <a:endParaRPr lang="zh-CN" altLang="en-US"/>
          </a:p>
        </p:txBody>
      </p:sp>
      <p:sp>
        <p:nvSpPr>
          <p:cNvPr id="1048926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保障患者知情权：让患者了解病情、治疗方案、风险等信息，以便做出明智的医疗决策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提高医疗质量：通过告知，医生可以更好地了解患者的需求和期望，从而提供更符合患者需求的医疗服务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0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减少医疗纠纷：通过告知，医生可以避免因信息不对称导致的医疗纠纷，保护医患双方的权益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2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促进医患沟通：通过告知，医生可以更好地与患者沟通，建立良好的医患关系，提高患者的满意度和信任度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患者告知制度的基本原则</a:t>
            </a:r>
            <a:endParaRPr lang="zh-CN" altLang="en-US"/>
          </a:p>
        </p:txBody>
      </p:sp>
      <p:sp>
        <p:nvSpPr>
          <p:cNvPr id="104896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尊重患者知情权：确保患者了解其病情、治疗方案、风险等信息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保护患者隐私权：保护患者个人信息和隐私，避免泄露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确保患者理解：确保患者能够理解告知内容，必要时提供翻译或解释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遵循医疗伦理：遵循医疗伦理原则，尊重患者的自主权和选择权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患者告知的内容</a:t>
            </a:r>
            <a:endParaRPr lang="zh-CN" altLang="en-US"/>
          </a:p>
        </p:txBody>
      </p:sp>
      <p:sp>
        <p:nvSpPr>
          <p:cNvPr id="1049026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患者的基本信息</a:t>
            </a:r>
            <a:endParaRPr lang="zh-CN" altLang="en-US"/>
          </a:p>
        </p:txBody>
      </p:sp>
      <p:sp>
        <p:nvSpPr>
          <p:cNvPr id="1049050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姓名、性别、年龄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职业、婚姻状况、家庭状况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健康状况、既往病史、过敏史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药物过敏史、手术史、家族病史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近期症状、体征、检查结果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4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诊断结果、治疗方案、预后情况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患者的病情状况</a:t>
            </a:r>
            <a:endParaRPr lang="zh-CN" altLang="en-US"/>
          </a:p>
        </p:txBody>
      </p:sp>
      <p:sp>
        <p:nvSpPr>
          <p:cNvPr id="1049120" name="任意多边形 20"/>
          <p:cNvSpPr/>
          <p:nvPr>
            <p:custDataLst>
              <p:tags r:id="rId2"/>
            </p:custDataLst>
          </p:nvPr>
        </p:nvSpPr>
        <p:spPr>
          <a:xfrm rot="2700000">
            <a:off x="116056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诊断结果：明确告知患者诊断结果，包括疾病名称、病情程度等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矩形 42"/>
          <p:cNvSpPr/>
          <p:nvPr>
            <p:custDataLst>
              <p:tags r:id="rId4"/>
            </p:custDataLst>
          </p:nvPr>
        </p:nvSpPr>
        <p:spPr>
          <a:xfrm>
            <a:off x="957994" y="2837551"/>
            <a:ext cx="1568086" cy="111045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6" name="任意多边形 18"/>
          <p:cNvSpPr/>
          <p:nvPr>
            <p:custDataLst>
              <p:tags r:id="rId5"/>
            </p:custDataLst>
          </p:nvPr>
        </p:nvSpPr>
        <p:spPr>
          <a:xfrm rot="5400000">
            <a:off x="3338389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015350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治疗方案：详细说明治疗方案，包括药物治疗、手术治疗等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矩形 43"/>
          <p:cNvSpPr/>
          <p:nvPr>
            <p:custDataLst>
              <p:tags r:id="rId7"/>
            </p:custDataLst>
          </p:nvPr>
        </p:nvSpPr>
        <p:spPr>
          <a:xfrm>
            <a:off x="3135144" y="2837551"/>
            <a:ext cx="1568086" cy="111045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51486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91827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预后情况：预测病情的发展趋势和可能的结果，包括好转、恶化等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矩形 44"/>
          <p:cNvSpPr/>
          <p:nvPr>
            <p:custDataLst>
              <p:tags r:id="rId10"/>
            </p:custDataLst>
          </p:nvPr>
        </p:nvSpPr>
        <p:spPr>
          <a:xfrm>
            <a:off x="5312293" y="2837551"/>
            <a:ext cx="1568086" cy="111045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69201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368976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风险因素：告知患者可能存在的风险因素，包括药物副作用、手术风险等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矩形 45"/>
          <p:cNvSpPr/>
          <p:nvPr>
            <p:custDataLst>
              <p:tags r:id="rId13"/>
            </p:custDataLst>
          </p:nvPr>
        </p:nvSpPr>
        <p:spPr>
          <a:xfrm>
            <a:off x="7488770" y="2837551"/>
            <a:ext cx="1568086" cy="111045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4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9869839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6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546126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康复建议：提供康复建议，包括饮食、运动、心理调适等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矩形 5"/>
          <p:cNvSpPr/>
          <p:nvPr>
            <p:custDataLst>
              <p:tags r:id="rId16"/>
            </p:custDataLst>
          </p:nvPr>
        </p:nvSpPr>
        <p:spPr>
          <a:xfrm>
            <a:off x="9665920" y="2837551"/>
            <a:ext cx="1568086" cy="111045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患者的治疗方案</a:t>
            </a:r>
            <a:endParaRPr lang="zh-CN" altLang="en-US"/>
          </a:p>
        </p:txBody>
      </p:sp>
      <p:sp>
        <p:nvSpPr>
          <p:cNvPr id="104918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治疗目的：改善患者病情，提高生活质量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治疗效果：预期效果、可能存在的风险和不良反应</a:t>
            </a:r>
            <a:endParaRPr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治疗费用：治疗费用、医保报销情况等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治疗方法：药物治疗、手术治疗、物理治疗等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患者的病情转归和预后</a:t>
            </a:r>
            <a:endParaRPr lang="zh-CN" altLang="en-US"/>
          </a:p>
        </p:txBody>
      </p:sp>
      <p:sp>
        <p:nvSpPr>
          <p:cNvPr id="104925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病情转归：患者当前的病情状况，包括症状、体征、实验室检查结果等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预后：根据病情转归，预测患者未来的病情发展趋势和可能的治疗效果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治疗方案：针对病情转归和预后，医生提出的治疗方案和治疗计划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风险和并发症：治疗过程中可能出现的风险和并发症，以及相应的预防和处理措施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患者的注意事项和康复指导</a:t>
            </a:r>
            <a:endParaRPr lang="zh-CN" altLang="en-US"/>
          </a:p>
        </p:txBody>
      </p:sp>
      <p:sp>
        <p:nvSpPr>
          <p:cNvPr id="104931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告知患者疾病的诊断和治疗方案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2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2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告知患者药物的用法、用量和副作用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2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告知患者康复期间的饮食、运动和休息要求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3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3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告知患者康复期间的心理调适和情绪管理方法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患者告知的方式和程序</a:t>
            </a:r>
            <a:endParaRPr lang="zh-CN" altLang="en-US"/>
          </a:p>
        </p:txBody>
      </p:sp>
      <p:sp>
        <p:nvSpPr>
          <p:cNvPr id="104937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当面告知</a:t>
            </a:r>
            <a:endParaRPr lang="zh-CN" altLang="en-US"/>
          </a:p>
        </p:txBody>
      </p:sp>
      <p:sp>
        <p:nvSpPr>
          <p:cNvPr id="104939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0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1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耐心解答疑问：对于患者的疑问，医生应耐心解答，确保患者理解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1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提供书面材料：提供书面告知书，让患者有书面记录，便于日后查阅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1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面对面沟通：医生与患者直接进行交流，确保信息准确传达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语言通俗易懂：使用患者能理解的语言，避免使用专业术语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https://d.book118.com/138130013126006022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1"/>
  <p:tag name="KSO_WM_UNIT_INDEX" val="1_5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2"/>
  <p:tag name="KSO_WM_UNIT_INDEX" val="1_5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wrap="square" lIns="0" tIns="0" rIns="0" bIns="0" rtlCol="0" anchor="b">
        <a:normAutofit/>
      </a:bodyPr>
      <a:lstStyle>
        <a:defPPr>
          <a:lnSpc>
            <a:spcPct val="100000"/>
          </a:lnSpc>
          <a:defRPr lang="zh-CN" altLang="en-US" b="1" spc="300" dirty="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微软雅黑</vt:lpstr>
      <vt:lpstr>Calibri Light</vt:lpstr>
      <vt:lpstr>Wingdings</vt:lpstr>
      <vt:lpstr>宋体</vt:lpstr>
      <vt:lpstr>Office Theme</vt:lpstr>
      <vt:lpstr>患者告知制度</vt:lpstr>
      <vt:lpstr>目录</vt:lpstr>
      <vt:lpstr>添加章节标题</vt:lpstr>
      <vt:lpstr>患者告知制度概述</vt:lpstr>
      <vt:lpstr>患者告知制度的定义</vt:lpstr>
      <vt:lpstr>患者告知制度的目的和意义</vt:lpstr>
      <vt:lpstr>患者告知制度的基本原则</vt:lpstr>
      <vt:lpstr>患者告知的内容</vt:lpstr>
      <vt:lpstr>患者的基本信息</vt:lpstr>
      <vt:lpstr>患者的病情状况</vt:lpstr>
      <vt:lpstr>患者的治疗方案</vt:lpstr>
      <vt:lpstr>患者的病情转归和预后</vt:lpstr>
      <vt:lpstr>患者的注意事项和康复指导</vt:lpstr>
      <vt:lpstr>患者告知的方式和程序</vt:lpstr>
      <vt:lpstr>当面告知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2024-08-29T02:30:13.632</cp:lastPrinted>
  <dcterms:created xsi:type="dcterms:W3CDTF">2024-08-28T18:30:13Z</dcterms:created>
  <dcterms:modified xsi:type="dcterms:W3CDTF">2024-08-28T18:30:15Z</dcterms:modified>
</cp:coreProperties>
</file>