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98460F2-2AC2-487B-A9D9-44B42E184B0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D8BE45-738C-4159-B3C6-1D6A7357B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8C3871-B530-490B-9E12-4919D1A9C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7A72F7-B4E4-4185-BCE5-C9BB27CA1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3804BF-7089-46FE-BCE9-A3E7FDAB2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FFB74-0A39-493D-9C93-22E29E1EC0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8A41E8-54FD-4A1C-9DD6-7ABAE9E1C3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9C64A7-AFDF-4C87-9727-C2E1ABC9CE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21BB8-DA35-4E73-B157-9D3F39108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14192-3C17-47FC-A75B-79243DE68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76E88F-6367-499B-90C7-0CC1057CC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A0C96-4285-4B58-93C7-30470EBEB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06B65B4-ECDB-4938-A2EA-014481168DC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C6A79C5-02C7-433E-982D-A83BA34DE07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3205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如何建立一个协同有序的风险管理体系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介绍风险管理体系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风险识别与评估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风险控制与监测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风险文化与组织结构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风险沟通与协作</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介绍风险管理体系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什么是风险管理体系</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管理体系是一个组织在管理风险方面的总体框架和方法。建立风险管理体系有助于组织在面临风险时能够更好地识别、评估、控制和应对风险，从而降低潜在的不确定性和损失。风险管理体系对于组织的长期稳定发展至关重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风险管理体系的基本要素</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评估风险的可能性和影响程度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采取措施降低风险发生的可能性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风险控制</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持续监控风险情况并及时调整措施</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风险监测</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应对已经发生的风险事件，减少损失</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风险应对</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建立风险管理体系的好处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有效降低组织面临风险的潜在损失</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降低风险</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提升组织整体业务表现和竞争力</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提升业务绩效</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优化资源配置，提高工作效率</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提高效率</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明确责任和权限</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明确各部门或个人的风险管理职责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确保每个人知道自己在风险管理中的角色和权限</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沟通与协作</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建立有效的沟通机制，促进信息共享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加强部门和团队之间的协作与合作</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不断优化风险管理体系的流程和方法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及时对风险管理体系进行评估和调整</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建立一个协同有序的风险管理体系的关键因素</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领导支持</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领导层的积极参与和支持至关重要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领导者的决策和指导能推动风险管理体系的建立和发展</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风险管理体系的重要性</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风险管理体系的建立不仅可以帮助组织更好地应对各种风险，还能提升组织的整体管理水平和应变能力。一个协同有序的风险管理体系能够确保组织在复杂多变的市场环境中稳健发展，保障组织的可持续发展。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风险识别与评估</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风险识别的方法</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在建立协同有序的风险管理体系中，风险识别是至关重要的一步。常用的风险识别方法包括</a:t>
            </a:r>
            <a:r>
              <a:rPr lang="en-US" sz="2500" b="0" strike="noStrike" spc="148">
                <a:solidFill>
                  <a:schemeClr val="dk1"/>
                </a:solidFill>
                <a:latin typeface="Arial"/>
                <a:ea typeface="微软雅黑"/>
              </a:rPr>
              <a:t>SWOT</a:t>
            </a:r>
            <a:r>
              <a:rPr lang="zh-CN" sz="2500" b="0" strike="noStrike" spc="148">
                <a:solidFill>
                  <a:schemeClr val="dk1"/>
                </a:solidFill>
                <a:latin typeface="Arial"/>
                <a:ea typeface="微软雅黑"/>
              </a:rPr>
              <a:t>分析、</a:t>
            </a:r>
            <a:r>
              <a:rPr lang="en-US" sz="2500" b="0" strike="noStrike" spc="148">
                <a:solidFill>
                  <a:schemeClr val="dk1"/>
                </a:solidFill>
                <a:latin typeface="Arial"/>
                <a:ea typeface="微软雅黑"/>
              </a:rPr>
              <a:t>PESTLE</a:t>
            </a:r>
            <a:r>
              <a:rPr lang="zh-CN" sz="2500" b="0" strike="noStrike" spc="148">
                <a:solidFill>
                  <a:schemeClr val="dk1"/>
                </a:solidFill>
                <a:latin typeface="Arial"/>
                <a:ea typeface="微软雅黑"/>
              </a:rPr>
              <a:t>分析和事件树分析。</a:t>
            </a:r>
            <a:r>
              <a:rPr lang="en-US" sz="2500" b="0" strike="noStrike" spc="148">
                <a:solidFill>
                  <a:schemeClr val="dk1"/>
                </a:solidFill>
                <a:latin typeface="Arial"/>
                <a:ea typeface="微软雅黑"/>
              </a:rPr>
              <a:t>SWOT</a:t>
            </a:r>
            <a:r>
              <a:rPr lang="zh-CN" sz="2500" b="0" strike="noStrike" spc="148">
                <a:solidFill>
                  <a:schemeClr val="dk1"/>
                </a:solidFill>
                <a:latin typeface="Arial"/>
                <a:ea typeface="微软雅黑"/>
              </a:rPr>
              <a:t>分析可以帮助识别内部优势和劣势，外部机会与威胁；</a:t>
            </a:r>
            <a:r>
              <a:rPr lang="en-US" sz="2500" b="0" strike="noStrike" spc="148">
                <a:solidFill>
                  <a:schemeClr val="dk1"/>
                </a:solidFill>
                <a:latin typeface="Arial"/>
                <a:ea typeface="微软雅黑"/>
              </a:rPr>
              <a:t>PESTLE</a:t>
            </a:r>
            <a:r>
              <a:rPr lang="zh-CN" sz="2500" b="0" strike="noStrike" spc="148">
                <a:solidFill>
                  <a:schemeClr val="dk1"/>
                </a:solidFill>
                <a:latin typeface="Arial"/>
                <a:ea typeface="微软雅黑"/>
              </a:rPr>
              <a:t>分析则专注于宏观环境因素的分析；事件树分析则通过事件的发展路径帮助识别潜在风险。</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风险评估的工具</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量化风险</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风险矩阵</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分析事件发展路径</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事件树分析</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定量风险</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FAIR</a:t>
            </a:r>
            <a:r>
              <a:rPr lang="zh-CN" sz="2200" b="1" strike="noStrike" spc="-1">
                <a:solidFill>
                  <a:schemeClr val="dk1"/>
                </a:solidFill>
                <a:latin typeface="微软雅黑"/>
                <a:ea typeface="微软雅黑"/>
              </a:rPr>
              <a:t>模型</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风险优先级排序</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确定处理优先级</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重要性与紧急程度</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评估风险影响</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潜在影响与概率</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确定应对难易程度</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风险控制难度</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风险管理计划的制定</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明确风险管理目标</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制定风险控制策略</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控制策略</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合理分配风险管理成本</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预算分配</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制定风险管理时间表</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时间表规划</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风险优先级排序</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明确风险处理优先级</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重要性与紧急程度</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确定应对风险的难度</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风险控制难度</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评估风险影响及发生可能性</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潜在影响与概率</a:t>
            </a:r>
            <a:endParaRPr lang="en-US" sz="3000" b="0" strike="noStrike" spc="-1">
              <a:solidFill>
                <a:srgbClr val="000000"/>
              </a:solidFill>
              <a:latin typeface="Arial"/>
            </a:endParaRPr>
          </a:p>
        </p:txBody>
      </p:sp>
      <p:sp>
        <p:nvSpPr>
          <p:cNvPr id="16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控制策略</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制定风险控制策略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明确执行路径</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预算分配</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合理分配风险管理成本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优化资源利用</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时间表规划</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制定风险管理时间表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安排有效执行计划</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风险管理计划的制定</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明确风险管理目标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确立愿景和使命</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7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建立协同有序的风险管理体系对于组织的可持续发展至关重要。通过风险识别与评估以及有效的风险管理计划，组织能够更好地应对未知挑战，提高应对风险的能力，保障业务安全稳定发展。</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风险控制与监测</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风险控制措施</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控制措施是建立一个协同有序的风险管理体系中至关重要的一环。包括风险避免，即通过采取相关措施避免风险的发生；风险减缓，采取措施减少风险可能带来的影响；风险转移，将风险责任转移给他人或保险机构；风险接受，即明确认识到风险存在，接受其可能带来的后果。</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风险控制实施与监测</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严格执行风险控制方案</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控制措施执行</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及时发现和识别风险</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监控风险情况</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根据监测结果及时进行调整</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反馈与调整</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风险事件响应</a:t>
            </a:r>
            <a:endParaRPr lang="en-US" sz="3600" b="0" strike="noStrike" spc="-1">
              <a:solidFill>
                <a:schemeClr val="dk1"/>
              </a:solidFill>
              <a:latin typeface="Arial"/>
            </a:endParaRPr>
          </a:p>
        </p:txBody>
      </p:sp>
      <p:sp>
        <p:nvSpPr>
          <p:cNvPr id="1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制定并执行应急响应计划</a:t>
            </a:r>
            <a:endParaRPr lang="en-US" sz="2000" b="0" strike="noStrike" spc="-1">
              <a:solidFill>
                <a:srgbClr val="000000"/>
              </a:solidFill>
              <a:latin typeface="Arial"/>
            </a:endParaRPr>
          </a:p>
        </p:txBody>
      </p:sp>
      <p:sp>
        <p:nvSpPr>
          <p:cNvPr id="1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应急响应计划</a:t>
            </a:r>
            <a:endParaRPr lang="en-US" sz="3000" b="0" strike="noStrike" spc="-1">
              <a:solidFill>
                <a:srgbClr val="000000"/>
              </a:solidFill>
              <a:latin typeface="Arial"/>
            </a:endParaRPr>
          </a:p>
        </p:txBody>
      </p:sp>
      <p:sp>
        <p:nvSpPr>
          <p:cNvPr id="1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积极披露信息，保持沟通畅通</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信息披露与沟通</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建立事故处理流程，减少损失</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事故处理流程</a:t>
            </a:r>
            <a:endParaRPr lang="en-US" sz="3000" b="0" strike="noStrike" spc="-1">
              <a:solidFill>
                <a:srgbClr val="000000"/>
              </a:solidFill>
              <a:latin typeface="Arial"/>
            </a:endParaRPr>
          </a:p>
        </p:txBody>
      </p:sp>
      <p:sp>
        <p:nvSpPr>
          <p:cNvPr id="2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https://d.book118.com/138132052010006050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如何建立一个协同有序的风险管理体系</vt:lpstr>
      <vt:lpstr>目录</vt:lpstr>
      <vt:lpstr>第一章 介绍风险管理体系</vt:lpstr>
      <vt:lpstr> </vt:lpstr>
      <vt:lpstr>风险管理体系的基本要素</vt:lpstr>
      <vt:lpstr>建立风险管理体系的好处</vt:lpstr>
      <vt:lpstr>建立一个协同有序的风险管理体系的关键因素</vt:lpstr>
      <vt:lpstr>风险管理体系的重要性</vt:lpstr>
      <vt:lpstr>第2章 风险识别与评估</vt:lpstr>
      <vt:lpstr> </vt:lpstr>
      <vt:lpstr>风险评估的工具</vt:lpstr>
      <vt:lpstr>风险优先级排序</vt:lpstr>
      <vt:lpstr>风险管理计划的制定</vt:lpstr>
      <vt:lpstr>风险优先级排序</vt:lpstr>
      <vt:lpstr>风险管理计划的制定</vt:lpstr>
      <vt:lpstr>结语</vt:lpstr>
      <vt:lpstr>第3章 风险控制与监测</vt:lpstr>
      <vt:lpstr> </vt:lpstr>
      <vt:lpstr>风险控制实施与监测</vt:lpstr>
      <vt:lpstr>风险事件响应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2024-09-29T14:37:27.783</cp:lastPrinted>
  <dcterms:created xsi:type="dcterms:W3CDTF">2024-09-29T06:37:27Z</dcterms:created>
  <dcterms:modified xsi:type="dcterms:W3CDTF">2024-09-29T06:37:29Z</dcterms:modified>
</cp:coreProperties>
</file>