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366A7-67FA-45D9-8F38-BAD47EE45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03F8E-A642-4B3E-AB8B-FBD4871A1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DABE6-04B1-4DF5-8A01-DB5A37BA5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FD168-C158-4B69-B3D2-A6F6557A9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6DF588-B550-4CF3-9366-1689B6C3E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68E6EA-2372-4C08-9084-4BBF9960B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8B1A96-9383-4D85-B9DE-8D972EFCF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B4D21-6132-4B26-8B90-73BDBA3F4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3CDAC-D272-42FB-B746-8EA35C340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FC12C-1EB3-497F-92EA-F0A01E629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A6254-F165-48B0-8722-23C75DE8D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3050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人体解剖学与营养学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人体解剖学基础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营养学基础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人体解剖学与营养学的关系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营养学在日常生活中的应用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人体解剖学与营养学的前沿研究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人体解剖学基础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骨的分类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根据骨的形态和功能，可以分为长骨、短骨、扁骨和不规则骨等。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骨的构造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骨由骨膜、骨质和骨髓构成，具有支撑身体、保护内脏器官和制造血细胞等功能。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骨的生长与发育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骨的生长与发育受到多种激素和生长因子的影响，如生长激素、甲状腺激素和胰岛素等。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骨骼系统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根据肌肉的形态和功能，可以分为骨骼肌、心肌和平滑肌等。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肌肉的分类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肌肉的构造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6667" b="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肌肉的工作方式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0708" b="20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肌肉由肌纤维、结缔组织、神经和血管等构成，具有收缩和舒张的功能。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肌肉通过收缩和舒张来产生运动，同时还需要神经系统和循环系统的协调配合。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肌肉系统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消化系统的组成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消化系统由口腔、食道、胃、小肠和大肠等器官组成。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消化过程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食物在消化系统中经过物理和化学消化，最终形成营养物质被吸收。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吸收与排泄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营养物质通过小肠吸收进入血液，经过循环系统输送到全身各处，废物则通过排泄系统排出体外。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消化系统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循环系统由心脏、血管和血液等组成。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循环系统的组成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心脏是循环系统的核心，负责推动血液流动，为全身各处输送氧气和营养物质。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心脏的功能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血管分为动脉、静脉和毛细血管等，具有输送血液、调节血压和血流量等功能。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血管的分类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循环系统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营养学基础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提供能量，维持正常生理功能。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营养素种类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提供能量，维持正常生理功能，参与细胞构成。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构成身体组织，维持生理功能，参与细胞代谢。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构成身体组织，维持生理功能。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矿物质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参与生命活动，调节生理功能。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维持生理功能，参与代谢过程。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128525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562741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58276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2489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810942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45158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00922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 flipH="1" flipV="1">
            <a:off x="2197800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3763585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3366708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948256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81412" y="3694330"/>
            <a:ext cx="859016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77429" y="3694330"/>
            <a:ext cx="875931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05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9654094" y="3694330"/>
            <a:ext cx="85416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06</a:t>
            </a:r>
            <a:endParaRPr lang="en-US" sz="1100"/>
          </a:p>
        </p:txBody>
      </p:sp>
      <p:cxnSp>
        <p:nvCxnSpPr>
          <p:cNvPr id="16" name="Connector 16"/>
          <p:cNvCxnSpPr/>
          <p:nvPr/>
        </p:nvCxnSpPr>
        <p:spPr>
          <a:xfrm flipH="1" flipV="1">
            <a:off x="5345134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H="1">
            <a:off x="6910919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 flipV="1">
            <a:off x="8515385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10081170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营养素的生理功能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984451" y="1454656"/>
            <a:ext cx="2426717" cy="490334"/>
            <a:chOff x="984451" y="1454656"/>
            <a:chExt cx="2426717" cy="490334"/>
          </a:xfrm>
        </p:grpSpPr>
        <p:sp>
          <p:nvSpPr>
            <p:cNvPr id="43" name="TextBox 43"/>
            <p:cNvSpPr txBox="1"/>
            <p:nvPr/>
          </p:nvSpPr>
          <p:spPr>
            <a:xfrm>
              <a:off x="984451" y="1454656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063928" y="1867830"/>
            <a:ext cx="2267763" cy="1197322"/>
            <a:chOff x="1063928" y="1867830"/>
            <a:chExt cx="2267763" cy="1197322"/>
          </a:xfrm>
        </p:grpSpPr>
        <p:sp>
          <p:nvSpPr>
            <p:cNvPr id="45" name="TextBox 45"/>
            <p:cNvSpPr txBox="1"/>
            <p:nvPr/>
          </p:nvSpPr>
          <p:spPr>
            <a:xfrm>
              <a:off x="1063928" y="1867830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提供能量，维持血糖稳定。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550235" y="4682589"/>
            <a:ext cx="2426717" cy="490334"/>
            <a:chOff x="2550235" y="4682589"/>
            <a:chExt cx="2426717" cy="490334"/>
          </a:xfrm>
        </p:grpSpPr>
        <p:sp>
          <p:nvSpPr>
            <p:cNvPr id="47" name="TextBox 47"/>
            <p:cNvSpPr txBox="1"/>
            <p:nvPr/>
          </p:nvSpPr>
          <p:spPr>
            <a:xfrm>
              <a:off x="2550235" y="46825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2629712" y="5095763"/>
            <a:ext cx="2267763" cy="1197322"/>
            <a:chOff x="2629712" y="5095763"/>
            <a:chExt cx="2267763" cy="1197322"/>
          </a:xfrm>
        </p:grpSpPr>
        <p:sp>
          <p:nvSpPr>
            <p:cNvPr id="49" name="TextBox 49"/>
            <p:cNvSpPr txBox="1"/>
            <p:nvPr/>
          </p:nvSpPr>
          <p:spPr>
            <a:xfrm>
              <a:off x="2629712" y="5095763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提供能量，维持体温稳定。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4131782" y="1454656"/>
            <a:ext cx="2426717" cy="490334"/>
            <a:chOff x="4131782" y="1454656"/>
            <a:chExt cx="2426717" cy="490334"/>
          </a:xfrm>
        </p:grpSpPr>
        <p:sp>
          <p:nvSpPr>
            <p:cNvPr id="51" name="TextBox 51"/>
            <p:cNvSpPr txBox="1"/>
            <p:nvPr/>
          </p:nvSpPr>
          <p:spPr>
            <a:xfrm>
              <a:off x="4131782" y="1454656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4211259" y="1867830"/>
            <a:ext cx="2267763" cy="1197322"/>
            <a:chOff x="4211259" y="1867830"/>
            <a:chExt cx="2267763" cy="1197322"/>
          </a:xfrm>
        </p:grpSpPr>
        <p:sp>
          <p:nvSpPr>
            <p:cNvPr id="53" name="TextBox 53"/>
            <p:cNvSpPr txBox="1"/>
            <p:nvPr/>
          </p:nvSpPr>
          <p:spPr>
            <a:xfrm>
              <a:off x="4211259" y="1867830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构成身体组织，维持肌肉、骨骼、血液等组织的形成和修复。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7302034" y="1454656"/>
            <a:ext cx="2426717" cy="490334"/>
            <a:chOff x="7302034" y="1454656"/>
            <a:chExt cx="2426717" cy="490334"/>
          </a:xfrm>
        </p:grpSpPr>
        <p:sp>
          <p:nvSpPr>
            <p:cNvPr id="55" name="TextBox 55"/>
            <p:cNvSpPr txBox="1"/>
            <p:nvPr/>
          </p:nvSpPr>
          <p:spPr>
            <a:xfrm>
              <a:off x="7302034" y="1454656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矿物质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7381511" y="1867830"/>
            <a:ext cx="2267763" cy="1197322"/>
            <a:chOff x="7381511" y="1867830"/>
            <a:chExt cx="2267763" cy="1197322"/>
          </a:xfrm>
        </p:grpSpPr>
        <p:sp>
          <p:nvSpPr>
            <p:cNvPr id="57" name="TextBox 57"/>
            <p:cNvSpPr txBox="1"/>
            <p:nvPr/>
          </p:nvSpPr>
          <p:spPr>
            <a:xfrm>
              <a:off x="7381511" y="1867830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构成身体组织，维持生理功能，如维持渗透压、酸碱平衡等。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5697569" y="4682589"/>
            <a:ext cx="2426717" cy="490334"/>
            <a:chOff x="5697569" y="4682589"/>
            <a:chExt cx="2426717" cy="490334"/>
          </a:xfrm>
        </p:grpSpPr>
        <p:sp>
          <p:nvSpPr>
            <p:cNvPr id="59" name="TextBox 59"/>
            <p:cNvSpPr txBox="1"/>
            <p:nvPr/>
          </p:nvSpPr>
          <p:spPr>
            <a:xfrm>
              <a:off x="5697569" y="46825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5777046" y="5095763"/>
            <a:ext cx="2267763" cy="1197322"/>
            <a:chOff x="5777046" y="5095763"/>
            <a:chExt cx="2267763" cy="1197322"/>
          </a:xfrm>
        </p:grpSpPr>
        <p:sp>
          <p:nvSpPr>
            <p:cNvPr id="61" name="TextBox 61"/>
            <p:cNvSpPr txBox="1"/>
            <p:nvPr/>
          </p:nvSpPr>
          <p:spPr>
            <a:xfrm>
              <a:off x="5777046" y="5095763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参与生命活动，调节生理功能，如促进新陈代谢、维持免疫功能等。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867818" y="4682589"/>
            <a:ext cx="2426717" cy="490334"/>
            <a:chOff x="8867818" y="4682589"/>
            <a:chExt cx="2426717" cy="490334"/>
          </a:xfrm>
        </p:grpSpPr>
        <p:sp>
          <p:nvSpPr>
            <p:cNvPr id="63" name="TextBox 63"/>
            <p:cNvSpPr txBox="1"/>
            <p:nvPr/>
          </p:nvSpPr>
          <p:spPr>
            <a:xfrm>
              <a:off x="8867818" y="46825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</a:t>
              </a: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8947295" y="5095763"/>
            <a:ext cx="2267763" cy="1197322"/>
            <a:chOff x="8947295" y="5095763"/>
            <a:chExt cx="2267763" cy="1197322"/>
          </a:xfrm>
        </p:grpSpPr>
        <p:sp>
          <p:nvSpPr>
            <p:cNvPr id="65" name="TextBox 65"/>
            <p:cNvSpPr txBox="1"/>
            <p:nvPr/>
          </p:nvSpPr>
          <p:spPr>
            <a:xfrm>
              <a:off x="8947295" y="5095763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维持生理功能，如调节体温、参与代谢过程等。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主要来源于谷物、蔬菜、水果等食物，需求量因个人而异。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主要来源于动物脂肪、植物油等食物，需求量因个人而异。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主要来源于肉类、蛋类、豆类等食物，需求量因个人而异。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主要来源于新鲜蔬菜、水果、全谷类食物等，需求量因个人而异。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矿物质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主要来源于新鲜蔬菜、水果、全谷类食物等，需求量因个人而异。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每天需要摄入足够的水分，以维持正常的生理功能。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营养素的摄入与需求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人体解剖学与营养学的关系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https://d.book118.com/138133050021006025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2024-09-01T15:32:53.213</cp:lastPrinted>
  <dcterms:created xsi:type="dcterms:W3CDTF">2024-09-01T07:32:53Z</dcterms:created>
  <dcterms:modified xsi:type="dcterms:W3CDTF">2024-09-01T07:32:55Z</dcterms:modified>
</cp:coreProperties>
</file>