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1" r:id="rId24"/>
  </p:sldIdLst>
  <p:sldSz cx="10693400" cy="756285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3C9386-14AF-4117-8E8B-BB09CFB399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093B5D-1A69-40D2-AE6D-384A2F7CB5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480BF8-A620-45F8-A18D-2F56C0F30F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3B5C68-B64F-47ED-8165-C0F18F5EF7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79C72EE-349D-4CCE-9863-988ECAB1F9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B19BE1-4D15-4DBE-AC25-384C84592B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42B183-F4D3-4C02-A458-55EA23AB14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354E8E-5F81-4429-B0C3-A22A567CD9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CEB28A-3AFC-41BE-805C-811F34EDE8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C29E8E-E9E5-4BBB-8410-C5CFC3C88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584CA1-8EB5-4F68-BC08-64D1BE1744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Relationship Id="rId3" Type="http://schemas.openxmlformats.org/officeDocument/2006/relationships/image" Target="../media/image3.png" /><Relationship Id="rId4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135073100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771561" y="2276495"/>
          <a:ext cx="9137650" cy="4717415"/>
        </p:xfrm>
        <a:graphic>
          <a:graphicData uri="http://schemas.openxmlformats.org/drawingml/2006/table">
            <a:tbl>
              <a:tblPr/>
              <a:tblGrid>
                <a:gridCol w="3590925"/>
                <a:gridCol w="5546725"/>
              </a:tblGrid>
              <a:tr h="51117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700"/>
                    </a:p>
                    <a:p>
                      <a:pPr marL="1200785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</a:pPr>
                      <a:r>
                        <a:rPr sz="2300" b="1" kern="0" spc="40">
                          <a:solidFill>
                            <a:srgbClr val="F23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考点展示</a:t>
                      </a:r>
                      <a:endParaRPr lang="SimSun" altLang="SimSun" sz="23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700"/>
                    </a:p>
                    <a:p>
                      <a:pPr marL="2181860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</a:pPr>
                      <a:r>
                        <a:rPr sz="2300" b="1" kern="0" spc="40">
                          <a:solidFill>
                            <a:srgbClr val="F128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考情播报</a:t>
                      </a:r>
                      <a:endParaRPr lang="SimSun" altLang="SimSun" sz="23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800"/>
                    </a:p>
                    <a:p>
                      <a:pPr marL="95885" indent="-12700" algn="l" rtl="0" eaLnBrk="0">
                        <a:lnSpc>
                          <a:spcPct val="101000"/>
                        </a:lnSpc>
                        <a:spcBef>
                          <a:spcPts val="7"/>
                        </a:spcBef>
                      </a:pPr>
                      <a:r>
                        <a:rPr sz="2300" b="1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(阅读内容)1、全面建</a:t>
                      </a:r>
                      <a:r>
                        <a:rPr sz="2300" b="1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设小</a:t>
                      </a:r>
                      <a:r>
                        <a:rPr sz="23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300" b="1" kern="0" spc="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康社会的经济目标：总体</a:t>
                      </a:r>
                      <a:r>
                        <a:rPr sz="23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2300" b="1" kern="0" spc="1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小康和全面小康的区别、</a:t>
                      </a:r>
                      <a:r>
                        <a:rPr sz="23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300" b="1" kern="0" spc="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建设全面小康社会的经济</a:t>
                      </a:r>
                      <a:r>
                        <a:rPr sz="23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2300" b="1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建设要求。</a:t>
                      </a:r>
                      <a:endParaRPr lang="SimSun" altLang="SimSun" sz="230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Arial" altLang="Arial" sz="500"/>
                    </a:p>
                    <a:p>
                      <a:pPr marL="64135" indent="95250" algn="l" rtl="0" eaLnBrk="0">
                        <a:lnSpc>
                          <a:spcPct val="102000"/>
                        </a:lnSpc>
                        <a:spcBef>
                          <a:spcPts val="1"/>
                        </a:spcBef>
                      </a:pPr>
                      <a:r>
                        <a:rPr sz="2300" b="1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2.又好又快科学发展：科</a:t>
                      </a:r>
                      <a:r>
                        <a:rPr sz="23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2300" b="1" kern="0" spc="1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学发展观的重要地位、科</a:t>
                      </a:r>
                      <a:r>
                        <a:rPr sz="23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2300" b="1" kern="0" spc="1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学发展观的内涵、促进</a:t>
                      </a:r>
                      <a:r>
                        <a:rPr sz="2300" b="1" kern="0" spc="1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国</a:t>
                      </a:r>
                      <a:r>
                        <a:rPr sz="2300" kern="0" spc="1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300" b="1" kern="0" spc="1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民经济又好又快发展的举</a:t>
                      </a:r>
                      <a:r>
                        <a:rPr sz="2300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2300" b="1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措。</a:t>
                      </a:r>
                      <a:endParaRPr lang="SimSun" altLang="SimSun" sz="23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900"/>
                    </a:p>
                    <a:p>
                      <a:pPr algn="l" rtl="0" eaLnBrk="0">
                        <a:lnSpc>
                          <a:spcPct val="6460"/>
                        </a:lnSpc>
                      </a:pPr>
                      <a:endParaRPr lang="Arial" altLang="Arial" sz="100"/>
                    </a:p>
                    <a:p>
                      <a:pPr marL="111760" algn="l" rtl="0" eaLnBrk="0">
                        <a:lnSpc>
                          <a:spcPct val="102000"/>
                        </a:lnSpc>
                      </a:pPr>
                      <a:r>
                        <a:rPr sz="2300" b="1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1.科学发展观、经济持</a:t>
                      </a:r>
                      <a:r>
                        <a:rPr sz="2300" b="1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续协调发展一直</a:t>
                      </a:r>
                      <a:r>
                        <a:rPr sz="23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2300" b="1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是近几年新课标省份高考的重点，有</a:t>
                      </a:r>
                      <a:r>
                        <a:rPr sz="2300" b="1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直</a:t>
                      </a:r>
                      <a:r>
                        <a:rPr sz="23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2300" b="1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接考查科学发展观和经济持续协调发展</a:t>
                      </a:r>
                      <a:r>
                        <a:rPr sz="23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2300" b="1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的，也有隐形考查的。既有选择题，也</a:t>
                      </a:r>
                      <a:r>
                        <a:rPr sz="23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2300" b="1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有主观题。</a:t>
                      </a:r>
                      <a:endParaRPr lang="SimSun" altLang="SimSun" sz="2300"/>
                    </a:p>
                    <a:p>
                      <a:pPr algn="l" rtl="0" eaLnBrk="0">
                        <a:lnSpc>
                          <a:spcPct val="198000"/>
                        </a:lnSpc>
                      </a:pPr>
                      <a:endParaRPr lang="Arial" altLang="Arial" sz="1000"/>
                    </a:p>
                    <a:p>
                      <a:pPr marL="111760" algn="l" rtl="0" eaLnBrk="0">
                        <a:lnSpc>
                          <a:spcPct val="96000"/>
                        </a:lnSpc>
                        <a:spcBef>
                          <a:spcPts val="691"/>
                        </a:spcBef>
                      </a:pPr>
                      <a:r>
                        <a:rPr sz="2300" b="1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2.要结合新中国60周年的成绩，分析科</a:t>
                      </a:r>
                      <a:endParaRPr lang="SimSun" altLang="SimSun" sz="2300"/>
                    </a:p>
                    <a:p>
                      <a:pPr marL="111760" algn="l" rtl="0" eaLnBrk="0">
                        <a:lnSpc>
                          <a:spcPct val="96000"/>
                        </a:lnSpc>
                        <a:spcBef>
                          <a:spcPts val="350"/>
                        </a:spcBef>
                      </a:pPr>
                      <a:r>
                        <a:rPr sz="2300" b="1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学发展观的科学内涵。结合我国的</a:t>
                      </a:r>
                      <a:r>
                        <a:rPr sz="2300" b="1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创新</a:t>
                      </a:r>
                      <a:endParaRPr lang="SimSun" altLang="SimSun" sz="2300"/>
                    </a:p>
                    <a:p>
                      <a:pPr marL="111760" indent="18415" algn="l" rtl="0" eaLnBrk="0">
                        <a:lnSpc>
                          <a:spcPct val="101000"/>
                        </a:lnSpc>
                        <a:spcBef>
                          <a:spcPts val="242"/>
                        </a:spcBef>
                      </a:pPr>
                      <a:r>
                        <a:rPr sz="23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成果、产业结构调整、惠农措施和政策、</a:t>
                      </a:r>
                      <a:r>
                        <a:rPr sz="23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2300" b="1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中部崛起规划、发展低碳经</a:t>
                      </a:r>
                      <a:r>
                        <a:rPr sz="23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济等，分析</a:t>
                      </a:r>
                      <a:endParaRPr lang="SimSun" altLang="SimSun" sz="2300"/>
                    </a:p>
                    <a:p>
                      <a:pPr marL="111760" algn="l" rtl="0" eaLnBrk="0">
                        <a:lnSpc>
                          <a:spcPct val="97000"/>
                        </a:lnSpc>
                        <a:spcBef>
                          <a:spcPts val="273"/>
                        </a:spcBef>
                      </a:pPr>
                      <a:r>
                        <a:rPr sz="2300" b="1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实现经济持续协调发展。</a:t>
                      </a:r>
                      <a:endParaRPr lang="SimSun" altLang="SimSun" sz="23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4"/>
          <p:cNvSpPr/>
          <p:nvPr/>
        </p:nvSpPr>
        <p:spPr>
          <a:xfrm>
            <a:off x="875563" y="477081"/>
            <a:ext cx="8531225" cy="17780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505"/>
              </a:lnSpc>
            </a:pPr>
            <a:endParaRPr lang="Arial" altLang="Arial" sz="100"/>
          </a:p>
          <a:p>
            <a:pPr marL="2713354" algn="l" rtl="0" eaLnBrk="0">
              <a:lnSpc>
                <a:spcPct val="96000"/>
              </a:lnSpc>
            </a:pPr>
            <a:r>
              <a:rPr sz="4100" b="1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高三一轮复习</a:t>
            </a:r>
            <a:endParaRPr lang="SimSun" altLang="SimSun" sz="4100"/>
          </a:p>
          <a:p>
            <a:pPr algn="r" rtl="0" eaLnBrk="0">
              <a:lnSpc>
                <a:spcPct val="94000"/>
              </a:lnSpc>
              <a:spcBef>
                <a:spcPts val="379"/>
              </a:spcBef>
            </a:pPr>
            <a:r>
              <a:rPr sz="3500" b="1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第十课科学发展观和小康社</a:t>
            </a:r>
            <a:r>
              <a:rPr sz="3500" b="1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会的经济建设</a:t>
            </a:r>
            <a:endParaRPr lang="SimSun" altLang="SimSun" sz="35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marL="12700" algn="l" rtl="0" eaLnBrk="0">
              <a:lnSpc>
                <a:spcPct val="95000"/>
              </a:lnSpc>
              <a:spcBef>
                <a:spcPts val="1"/>
              </a:spcBef>
            </a:pPr>
            <a:r>
              <a:rPr sz="3100" b="1" kern="0" spc="0">
                <a:solidFill>
                  <a:srgbClr val="DB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高考知识点</a:t>
            </a:r>
            <a:endParaRPr lang="SimSun" altLang="SimSun" sz="3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936668" y="1558931"/>
          <a:ext cx="8959215" cy="2526664"/>
        </p:xfrm>
        <a:graphic>
          <a:graphicData uri="http://schemas.openxmlformats.org/drawingml/2006/table">
            <a:tbl>
              <a:tblPr/>
              <a:tblGrid>
                <a:gridCol w="1165225"/>
                <a:gridCol w="1644650"/>
                <a:gridCol w="3886200"/>
                <a:gridCol w="2263139"/>
              </a:tblGrid>
              <a:tr h="974089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8726"/>
                        </a:lnSpc>
                      </a:pPr>
                      <a:endParaRPr lang="Arial" altLang="Arial" sz="100"/>
                    </a:p>
                    <a:p>
                      <a:pPr marL="121285" algn="l" rtl="0" eaLnBrk="0">
                        <a:lnSpc>
                          <a:spcPct val="97000"/>
                        </a:lnSpc>
                      </a:pPr>
                      <a:r>
                        <a:rPr sz="2400" b="1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三步走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Arial" altLang="Arial" sz="1000"/>
                    </a:p>
                    <a:p>
                      <a:pPr marL="511809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</a:pPr>
                      <a:r>
                        <a:rPr sz="2400" b="1" kern="0" spc="1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时间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700"/>
                    </a:p>
                    <a:p>
                      <a:pPr marL="702309" algn="l" rtl="0" eaLnBrk="0">
                        <a:lnSpc>
                          <a:spcPct val="97000"/>
                        </a:lnSpc>
                      </a:pPr>
                      <a:r>
                        <a:rPr sz="2400" b="1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国民生产总值目标</a:t>
                      </a:r>
                      <a:endParaRPr lang="SimSun" altLang="SimSun" sz="240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800"/>
                    </a:p>
                    <a:p>
                      <a:pPr marL="391159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</a:pPr>
                      <a:r>
                        <a:rPr sz="2400" b="1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(反映国家的经济水平)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Arial" altLang="Arial" sz="1000"/>
                    </a:p>
                    <a:p>
                      <a:pPr marL="201295" algn="l" rtl="0" eaLnBrk="0">
                        <a:lnSpc>
                          <a:spcPct val="97000"/>
                        </a:lnSpc>
                        <a:spcBef>
                          <a:spcPts val="6"/>
                        </a:spcBef>
                      </a:pPr>
                      <a:r>
                        <a:rPr sz="2400" b="1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人民生活目标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7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700"/>
                    </a:p>
                    <a:p>
                      <a:pPr marL="121285" algn="l" rtl="0" eaLnBrk="0">
                        <a:lnSpc>
                          <a:spcPct val="97000"/>
                        </a:lnSpc>
                        <a:spcBef>
                          <a:spcPts val="6"/>
                        </a:spcBef>
                      </a:pPr>
                      <a:r>
                        <a:rPr sz="2400" b="1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第一步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9215"/>
                        </a:lnSpc>
                      </a:pPr>
                      <a:endParaRPr lang="Arial" altLang="Arial" sz="100"/>
                    </a:p>
                    <a:p>
                      <a:pPr marL="124460" algn="l" rtl="0" eaLnBrk="0">
                        <a:lnSpc>
                          <a:spcPct val="80000"/>
                        </a:lnSpc>
                      </a:pPr>
                      <a:r>
                        <a:rPr sz="2400" b="1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1981-1990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700"/>
                    </a:p>
                    <a:p>
                      <a:pPr marL="1477010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</a:pPr>
                      <a:r>
                        <a:rPr sz="2400" b="1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翻一番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700"/>
                    </a:p>
                    <a:p>
                      <a:pPr marL="201295" algn="l" rtl="0" eaLnBrk="0">
                        <a:lnSpc>
                          <a:spcPct val="97000"/>
                        </a:lnSpc>
                        <a:spcBef>
                          <a:spcPts val="6"/>
                        </a:spcBef>
                      </a:pPr>
                      <a:r>
                        <a:rPr sz="2400" b="1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解决温饱问题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Arial" altLang="Arial" sz="600"/>
                    </a:p>
                    <a:p>
                      <a:pPr marL="12128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2400" b="1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第二步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7540"/>
                        </a:lnSpc>
                      </a:pPr>
                      <a:endParaRPr lang="Arial" altLang="Arial" sz="100"/>
                    </a:p>
                    <a:p>
                      <a:pPr marL="124460" algn="l" rtl="0" eaLnBrk="0">
                        <a:lnSpc>
                          <a:spcPct val="80000"/>
                        </a:lnSpc>
                      </a:pPr>
                      <a:r>
                        <a:rPr sz="2400" b="1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1991-2000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600"/>
                    </a:p>
                    <a:p>
                      <a:pPr marL="1324610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</a:pPr>
                      <a:r>
                        <a:rPr sz="2400" b="1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再翻一番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Arial" altLang="Arial" sz="600"/>
                    </a:p>
                    <a:p>
                      <a:pPr marL="511809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2400" b="1" kern="0" spc="40">
                          <a:solidFill>
                            <a:srgbClr val="D30007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达到小康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87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700"/>
                    </a:p>
                    <a:p>
                      <a:pPr marL="121285" algn="l" rtl="0" eaLnBrk="0">
                        <a:lnSpc>
                          <a:spcPct val="97000"/>
                        </a:lnSpc>
                        <a:spcBef>
                          <a:spcPts val="6"/>
                        </a:spcBef>
                      </a:pPr>
                      <a:r>
                        <a:rPr sz="2400" b="1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第三步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9208"/>
                        </a:lnSpc>
                      </a:pPr>
                      <a:endParaRPr lang="Arial" altLang="Arial" sz="100"/>
                    </a:p>
                    <a:p>
                      <a:pPr marL="124460" algn="l" rtl="0" eaLnBrk="0">
                        <a:lnSpc>
                          <a:spcPct val="80000"/>
                        </a:lnSpc>
                      </a:pPr>
                      <a:r>
                        <a:rPr sz="24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2001-2050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700"/>
                    </a:p>
                    <a:p>
                      <a:pPr marL="391159" algn="l" rtl="0" eaLnBrk="0">
                        <a:lnSpc>
                          <a:spcPct val="97000"/>
                        </a:lnSpc>
                        <a:spcBef>
                          <a:spcPts val="6"/>
                        </a:spcBef>
                      </a:pPr>
                      <a:r>
                        <a:rPr sz="2400" b="1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达到中等发达国家水平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700"/>
                    </a:p>
                    <a:p>
                      <a:pPr marL="511809" algn="l" rtl="0" eaLnBrk="0">
                        <a:lnSpc>
                          <a:spcPct val="97000"/>
                        </a:lnSpc>
                      </a:pPr>
                      <a:r>
                        <a:rPr sz="2400" b="1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比较富裕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8"/>
          <p:cNvSpPr/>
          <p:nvPr/>
        </p:nvSpPr>
        <p:spPr>
          <a:xfrm>
            <a:off x="1300417" y="4353556"/>
            <a:ext cx="7899400" cy="24720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696"/>
              </a:lnSpc>
            </a:pPr>
            <a:endParaRPr lang="Arial" altLang="Arial" sz="100"/>
          </a:p>
          <a:p>
            <a:pPr marL="102870" algn="l" rtl="0" eaLnBrk="0">
              <a:lnSpc>
                <a:spcPct val="97000"/>
              </a:lnSpc>
            </a:pPr>
            <a:r>
              <a:rPr sz="2700" kern="0" spc="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1、谈谈你眼中的总体小康是怎样的水</a:t>
            </a:r>
            <a:r>
              <a:rPr sz="2700" kern="0" spc="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平?</a:t>
            </a:r>
            <a:endParaRPr lang="SimHei" altLang="SimHei" sz="2700"/>
          </a:p>
          <a:p>
            <a:pPr marL="360679" algn="l" rtl="0" eaLnBrk="0">
              <a:lnSpc>
                <a:spcPct val="97000"/>
              </a:lnSpc>
              <a:spcBef>
                <a:spcPts val="836"/>
              </a:spcBef>
            </a:pPr>
            <a:r>
              <a:rPr sz="2300" b="1" kern="0" spc="0">
                <a:solidFill>
                  <a:srgbClr val="FC491D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宏观上——国家的整体经济实力大大增强。</a:t>
            </a:r>
            <a:endParaRPr lang="SimSun" altLang="SimSun" sz="2300"/>
          </a:p>
          <a:p>
            <a:pPr marL="394970" algn="l" rtl="0" eaLnBrk="0">
              <a:lnSpc>
                <a:spcPct val="97000"/>
              </a:lnSpc>
              <a:spcBef>
                <a:spcPts val="207"/>
              </a:spcBef>
            </a:pPr>
            <a:r>
              <a:rPr sz="2300" kern="0" spc="30">
                <a:solidFill>
                  <a:srgbClr val="FC491D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微观上——城乡居民的生活水平、生</a:t>
            </a:r>
            <a:r>
              <a:rPr sz="2300" kern="0" spc="20">
                <a:solidFill>
                  <a:srgbClr val="FC491D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活质量明显提高。</a:t>
            </a:r>
            <a:endParaRPr lang="SimSun" altLang="SimSun" sz="2300"/>
          </a:p>
          <a:p>
            <a:pPr algn="r" rtl="0" eaLnBrk="0">
              <a:lnSpc>
                <a:spcPct val="85000"/>
              </a:lnSpc>
              <a:spcBef>
                <a:spcPts val="1354"/>
              </a:spcBef>
            </a:pPr>
            <a:r>
              <a:rPr sz="2700" b="1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2、我们的经济发展还面临哪些“成长中</a:t>
            </a:r>
            <a:r>
              <a:rPr sz="27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的烦恼”</a:t>
            </a:r>
            <a:r>
              <a:rPr sz="27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?</a:t>
            </a:r>
            <a:endParaRPr lang="SimSun" altLang="SimSun" sz="2700"/>
          </a:p>
          <a:p>
            <a:pPr marL="76200" algn="l" rtl="0" eaLnBrk="0">
              <a:lnSpc>
                <a:spcPts val="5624"/>
              </a:lnSpc>
            </a:pPr>
            <a:r>
              <a:rPr sz="2700" b="1" kern="0" spc="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3、我们还应该追求怎样更高的目标</a:t>
            </a:r>
            <a:r>
              <a:rPr sz="2700" b="1" kern="0" spc="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?</a:t>
            </a:r>
            <a:endParaRPr lang="SimHei" altLang="SimHei" sz="2700"/>
          </a:p>
        </p:txBody>
      </p:sp>
      <p:sp>
        <p:nvSpPr>
          <p:cNvPr id="10" name="textbox 10"/>
          <p:cNvSpPr/>
          <p:nvPr/>
        </p:nvSpPr>
        <p:spPr>
          <a:xfrm>
            <a:off x="881343" y="485216"/>
            <a:ext cx="7874000" cy="10388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2394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2700" b="1" kern="0" spc="440">
                <a:solidFill>
                  <a:srgbClr val="C326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小明眼中的大中国</a:t>
            </a:r>
            <a:endParaRPr lang="SimSun" altLang="SimSun" sz="2700"/>
          </a:p>
          <a:p>
            <a:pPr algn="r" rtl="0" eaLnBrk="0">
              <a:lnSpc>
                <a:spcPct val="84000"/>
              </a:lnSpc>
              <a:spcBef>
                <a:spcPts val="823"/>
              </a:spcBef>
            </a:pPr>
            <a:r>
              <a:rPr sz="4000" kern="0" spc="-60">
                <a:solidFill>
                  <a:srgbClr val="0700EE">
                    <a:alpha val="100000"/>
                  </a:srgbClr>
                </a:solidFill>
                <a:latin typeface="LiSu"/>
                <a:ea typeface="LiSu"/>
                <a:cs typeface="LiSu"/>
              </a:rPr>
              <a:t>“三步走”</a:t>
            </a:r>
            <a:r>
              <a:rPr sz="4000" b="1" kern="0" spc="-60">
                <a:solidFill>
                  <a:srgbClr val="000000">
                    <a:alpha val="100000"/>
                  </a:srgbClr>
                </a:solidFill>
                <a:latin typeface="LiSu"/>
                <a:ea typeface="LiSu"/>
                <a:cs typeface="LiSu"/>
              </a:rPr>
              <a:t>的经济发展战略</a:t>
            </a:r>
            <a:endParaRPr lang="LiSu" altLang="LiSu" sz="40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981045" y="1489050"/>
          <a:ext cx="8731250" cy="5645150"/>
        </p:xfrm>
        <a:graphic>
          <a:graphicData uri="http://schemas.openxmlformats.org/drawingml/2006/table">
            <a:tbl>
              <a:tblPr/>
              <a:tblGrid>
                <a:gridCol w="1000125"/>
                <a:gridCol w="723900"/>
                <a:gridCol w="2647950"/>
                <a:gridCol w="4359275"/>
              </a:tblGrid>
              <a:tr h="790575">
                <a:tc grid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6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6665"/>
                        </a:lnSpc>
                      </a:pPr>
                      <a:endParaRPr lang="Arial" altLang="Arial" sz="100"/>
                    </a:p>
                    <a:p>
                      <a:pPr marL="559434" algn="l" rtl="0" eaLnBrk="0">
                        <a:lnSpc>
                          <a:spcPct val="95000"/>
                        </a:lnSpc>
                      </a:pPr>
                      <a:r>
                        <a:rPr sz="2400" b="1" kern="0" spc="40">
                          <a:solidFill>
                            <a:srgbClr val="09008E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区别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65000"/>
                        </a:lnSpc>
                      </a:pPr>
                      <a:endParaRPr lang="Arial" altLang="Arial" sz="1000"/>
                    </a:p>
                    <a:p>
                      <a:pPr marL="715009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24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总体小康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67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9458"/>
                        </a:lnSpc>
                      </a:pPr>
                      <a:endParaRPr lang="Arial" altLang="Arial" sz="100"/>
                    </a:p>
                    <a:p>
                      <a:pPr marL="1492250" algn="l" rtl="0" eaLnBrk="0">
                        <a:lnSpc>
                          <a:spcPct val="95000"/>
                        </a:lnSpc>
                      </a:pPr>
                      <a:r>
                        <a:rPr sz="24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全面小康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0">
                <a:tc grid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85000"/>
                        </a:lnSpc>
                      </a:pPr>
                      <a:endParaRPr lang="Arial" altLang="Arial" sz="1000"/>
                    </a:p>
                    <a:p>
                      <a:pPr marL="559434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2400" b="1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标准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Arial" altLang="Arial" sz="600"/>
                    </a:p>
                    <a:p>
                      <a:pPr marL="181610" algn="l" rtl="0" eaLnBrk="0">
                        <a:lnSpc>
                          <a:spcPct val="99000"/>
                        </a:lnSpc>
                      </a:pPr>
                      <a:r>
                        <a:rPr sz="2300" b="1" kern="0" spc="-150">
                          <a:solidFill>
                            <a:srgbClr val="CD22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低</a:t>
                      </a:r>
                      <a:r>
                        <a:rPr sz="2300" kern="0" spc="-440">
                          <a:solidFill>
                            <a:srgbClr val="CD22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300" b="1" kern="0" spc="-150">
                          <a:solidFill>
                            <a:srgbClr val="CD22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标</a:t>
                      </a:r>
                      <a:r>
                        <a:rPr sz="2300" kern="0" spc="-450">
                          <a:solidFill>
                            <a:srgbClr val="CD22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300" b="1" kern="0" spc="-150">
                          <a:solidFill>
                            <a:srgbClr val="CD22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准</a:t>
                      </a:r>
                      <a:r>
                        <a:rPr sz="2300" kern="0" spc="-570">
                          <a:solidFill>
                            <a:srgbClr val="CD22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300" b="1" kern="0" spc="-150">
                          <a:solidFill>
                            <a:srgbClr val="CD22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，</a:t>
                      </a:r>
                      <a:r>
                        <a:rPr sz="2300" b="1" kern="0" spc="-1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人均GDP</a:t>
                      </a:r>
                      <a:endParaRPr lang="SimSun" altLang="SimSun" sz="2300"/>
                    </a:p>
                    <a:p>
                      <a:pPr marL="334009" algn="l" rtl="0" eaLnBrk="0">
                        <a:lnSpc>
                          <a:spcPct val="95000"/>
                        </a:lnSpc>
                        <a:spcBef>
                          <a:spcPts val="129"/>
                        </a:spcBef>
                      </a:pPr>
                      <a:r>
                        <a:rPr sz="24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只有800多美元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Arial" altLang="Arial" sz="700"/>
                    </a:p>
                    <a:p>
                      <a:pPr marL="518159" algn="l" rtl="0" eaLnBrk="0">
                        <a:lnSpc>
                          <a:spcPct val="95000"/>
                        </a:lnSpc>
                        <a:spcBef>
                          <a:spcPts val="7"/>
                        </a:spcBef>
                      </a:pPr>
                      <a:r>
                        <a:rPr sz="2400" b="1" kern="0" spc="0">
                          <a:solidFill>
                            <a:srgbClr val="D62B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较高标准</a:t>
                      </a:r>
                      <a:r>
                        <a:rPr sz="2400" b="1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，</a:t>
                      </a:r>
                      <a:r>
                        <a:rPr sz="24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人均GDP</a:t>
                      </a:r>
                      <a:r>
                        <a:rPr sz="24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超过</a:t>
                      </a:r>
                      <a:r>
                        <a:rPr sz="24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24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3000美元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8450">
                <a:tc grid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7654"/>
                        </a:lnSpc>
                      </a:pPr>
                      <a:endParaRPr lang="Arial" altLang="Arial" sz="100"/>
                    </a:p>
                    <a:p>
                      <a:pPr marL="254634" algn="l" rtl="0" eaLnBrk="0">
                        <a:lnSpc>
                          <a:spcPct val="95000"/>
                        </a:lnSpc>
                      </a:pPr>
                      <a:r>
                        <a:rPr sz="2400" b="1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全面程度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6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6817"/>
                        </a:lnSpc>
                      </a:pPr>
                      <a:endParaRPr lang="Arial" altLang="Arial" sz="100"/>
                    </a:p>
                    <a:p>
                      <a:pPr marL="257809" algn="l" rtl="0" eaLnBrk="0">
                        <a:lnSpc>
                          <a:spcPct val="99000"/>
                        </a:lnSpc>
                      </a:pPr>
                      <a:r>
                        <a:rPr sz="24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偏重于物质消费</a:t>
                      </a:r>
                      <a:r>
                        <a:rPr sz="24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2200" b="1" kern="0" spc="-1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的</a:t>
                      </a:r>
                      <a:r>
                        <a:rPr sz="2200" kern="0" spc="-2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b="1" kern="0" spc="-1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小</a:t>
                      </a:r>
                      <a:r>
                        <a:rPr sz="2200" kern="0" spc="-3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b="1" kern="0" spc="-1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康</a:t>
                      </a:r>
                      <a:r>
                        <a:rPr sz="2200" kern="0" spc="-4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b="1" kern="0" spc="-1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，</a:t>
                      </a:r>
                      <a:r>
                        <a:rPr sz="2200" b="1" kern="0" spc="-130">
                          <a:solidFill>
                            <a:srgbClr val="DB25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不全面</a:t>
                      </a:r>
                      <a:endParaRPr lang="SimSun" altLang="SimSun" sz="2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Arial" altLang="Arial" sz="700"/>
                    </a:p>
                    <a:p>
                      <a:pPr marL="48259" indent="5714" algn="l" rtl="0" eaLnBrk="0">
                        <a:lnSpc>
                          <a:spcPct val="99000"/>
                        </a:lnSpc>
                        <a:spcBef>
                          <a:spcPts val="7"/>
                        </a:spcBef>
                      </a:pPr>
                      <a:r>
                        <a:rPr sz="24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除注重物质生活，还特别注重</a:t>
                      </a:r>
                      <a:r>
                        <a:rPr sz="2400" b="1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人</a:t>
                      </a:r>
                      <a:r>
                        <a:rPr sz="24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4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们的精神生活、所享受的民主权</a:t>
                      </a:r>
                      <a:r>
                        <a:rPr sz="24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4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利、生活环境的改善等，</a:t>
                      </a:r>
                      <a:r>
                        <a:rPr sz="2400" b="1" kern="0" spc="-10">
                          <a:solidFill>
                            <a:srgbClr val="D62B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实</a:t>
                      </a:r>
                      <a:r>
                        <a:rPr sz="2400" b="1" kern="0" spc="-20">
                          <a:solidFill>
                            <a:srgbClr val="D62B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现社</a:t>
                      </a:r>
                      <a:endParaRPr lang="SimSun" altLang="SimSun" sz="2400"/>
                    </a:p>
                    <a:p>
                      <a:pPr marL="518159" algn="l" rtl="0" eaLnBrk="0">
                        <a:lnSpc>
                          <a:spcPct val="94000"/>
                        </a:lnSpc>
                        <a:spcBef>
                          <a:spcPts val="127"/>
                        </a:spcBef>
                      </a:pPr>
                      <a:r>
                        <a:rPr sz="2400" b="1" kern="0" spc="-10">
                          <a:solidFill>
                            <a:srgbClr val="D52B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会的全面进步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650">
                <a:tc grid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7849"/>
                        </a:lnSpc>
                      </a:pPr>
                      <a:endParaRPr lang="Arial" altLang="Arial" sz="100"/>
                    </a:p>
                    <a:p>
                      <a:pPr marL="254634" algn="l" rtl="0" eaLnBrk="0">
                        <a:lnSpc>
                          <a:spcPct val="95000"/>
                        </a:lnSpc>
                      </a:pPr>
                      <a:r>
                        <a:rPr sz="2400" b="1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发展程度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800"/>
                    </a:p>
                    <a:p>
                      <a:pPr algn="l" rtl="0" eaLnBrk="0">
                        <a:lnSpc>
                          <a:spcPct val="6088"/>
                        </a:lnSpc>
                      </a:pPr>
                      <a:endParaRPr lang="Arial" altLang="Arial" sz="100"/>
                    </a:p>
                    <a:p>
                      <a:pPr marL="105410" algn="l" rtl="0" eaLnBrk="0">
                        <a:lnSpc>
                          <a:spcPct val="95000"/>
                        </a:lnSpc>
                      </a:pPr>
                      <a:r>
                        <a:rPr sz="2400" b="1" kern="0" spc="-20">
                          <a:solidFill>
                            <a:srgbClr val="CE29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发展不平衡</a:t>
                      </a:r>
                      <a:r>
                        <a:rPr sz="2400" b="1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，地区</a:t>
                      </a:r>
                      <a:endParaRPr lang="SimSun" altLang="SimSun" sz="2400"/>
                    </a:p>
                    <a:p>
                      <a:pPr marL="105410" algn="l" rtl="0" eaLnBrk="0">
                        <a:lnSpc>
                          <a:spcPct val="95000"/>
                        </a:lnSpc>
                        <a:spcBef>
                          <a:spcPts val="195"/>
                        </a:spcBef>
                      </a:pPr>
                      <a:r>
                        <a:rPr sz="2400" b="1" kern="0" spc="-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差距、城乡差距、</a:t>
                      </a:r>
                      <a:endParaRPr lang="SimSun" altLang="SimSun" sz="2400"/>
                    </a:p>
                    <a:p>
                      <a:pPr marL="105410" algn="l" rtl="0" eaLnBrk="0">
                        <a:lnSpc>
                          <a:spcPct val="92000"/>
                        </a:lnSpc>
                        <a:spcBef>
                          <a:spcPts val="231"/>
                        </a:spcBef>
                      </a:pPr>
                      <a:r>
                        <a:rPr sz="24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工农差距较大，部</a:t>
                      </a:r>
                      <a:endParaRPr lang="SimSun" altLang="SimSun" sz="2400"/>
                    </a:p>
                    <a:p>
                      <a:pPr marL="257809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</a:pPr>
                      <a:r>
                        <a:rPr sz="2400" b="1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分地区尚未达到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76000"/>
                        </a:lnSpc>
                      </a:pPr>
                      <a:endParaRPr lang="Arial" altLang="Arial" sz="1000"/>
                    </a:p>
                    <a:p>
                      <a:pPr marL="518159" algn="l" rtl="0" eaLnBrk="0">
                        <a:lnSpc>
                          <a:spcPct val="83000"/>
                        </a:lnSpc>
                      </a:pPr>
                      <a:r>
                        <a:rPr sz="2400" b="1" kern="0" spc="-10">
                          <a:solidFill>
                            <a:srgbClr val="D72B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缩小</a:t>
                      </a:r>
                      <a:r>
                        <a:rPr sz="24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地区、城乡各界</a:t>
                      </a:r>
                      <a:endParaRPr lang="SimSun" altLang="SimSun" sz="2400"/>
                    </a:p>
                    <a:p>
                      <a:pPr marL="518159" algn="l" rtl="0" eaLnBrk="0">
                        <a:lnSpc>
                          <a:spcPts val="3172"/>
                        </a:lnSpc>
                      </a:pPr>
                      <a:r>
                        <a:rPr sz="24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层的</a:t>
                      </a:r>
                      <a:r>
                        <a:rPr sz="2400" b="1" kern="0" spc="-10">
                          <a:solidFill>
                            <a:srgbClr val="D223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差距惠及十几</a:t>
                      </a:r>
                      <a:endParaRPr lang="SimSun" altLang="SimSun" sz="2400"/>
                    </a:p>
                    <a:p>
                      <a:pPr marL="518159" algn="l" rtl="0" eaLnBrk="0">
                        <a:lnSpc>
                          <a:spcPct val="95000"/>
                        </a:lnSpc>
                        <a:spcBef>
                          <a:spcPts val="119"/>
                        </a:spcBef>
                      </a:pPr>
                      <a:r>
                        <a:rPr sz="2400" b="1" kern="0" spc="70">
                          <a:solidFill>
                            <a:srgbClr val="D92B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亿人口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42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Arial" altLang="Arial" sz="700"/>
                    </a:p>
                    <a:p>
                      <a:pPr marL="165735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</a:pPr>
                      <a:r>
                        <a:rPr sz="2400" b="1" kern="0" spc="60">
                          <a:solidFill>
                            <a:srgbClr val="0E008E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联系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Arial" altLang="Arial" sz="900"/>
                    </a:p>
                    <a:p>
                      <a:pPr marL="410209" indent="18415" algn="l" rtl="0" eaLnBrk="0">
                        <a:lnSpc>
                          <a:spcPct val="86000"/>
                        </a:lnSpc>
                        <a:spcBef>
                          <a:spcPts val="6"/>
                        </a:spcBef>
                      </a:pPr>
                      <a:r>
                        <a:rPr sz="2400" b="1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总体小康是全面小康的基础，全面小康则是总体小康的</a:t>
                      </a:r>
                      <a:r>
                        <a:rPr sz="24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4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发展和完善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" name="group 2"/>
          <p:cNvGrpSpPr/>
          <p:nvPr/>
        </p:nvGrpSpPr>
        <p:grpSpPr>
          <a:xfrm rot="21600000">
            <a:off x="977911" y="323841"/>
            <a:ext cx="7727905" cy="584230"/>
            <a:chExt cx="7727905" cy="584230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727905" cy="584230"/>
            </a:xfrm>
            <a:prstGeom prst="rect">
              <a:avLst/>
            </a:prstGeom>
          </p:spPr>
        </p:pic>
        <p:sp>
          <p:nvSpPr>
            <p:cNvPr id="16" name="textbox 16"/>
            <p:cNvSpPr/>
            <p:nvPr/>
          </p:nvSpPr>
          <p:spPr>
            <a:xfrm>
              <a:off x="-12700" y="-12700"/>
              <a:ext cx="7753350" cy="66294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8000"/>
                </a:lnSpc>
              </a:pPr>
              <a:endParaRPr lang="Arial" altLang="Arial" sz="800"/>
            </a:p>
            <a:p>
              <a:pPr marL="132079" algn="l" rtl="0" eaLnBrk="0">
                <a:lnSpc>
                  <a:spcPct val="94000"/>
                </a:lnSpc>
                <a:spcBef>
                  <a:spcPts val="1"/>
                </a:spcBef>
              </a:pPr>
              <a:r>
                <a:rPr sz="3100" b="1" kern="0" spc="8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知识点一</a:t>
              </a:r>
              <a:r>
                <a:rPr sz="3100" kern="0" spc="160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3100" b="1" kern="0" spc="8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全面建设小康社会的经济目标</a:t>
              </a:r>
              <a:endParaRPr lang="SimSun" altLang="SimSun" sz="3100"/>
            </a:p>
          </p:txBody>
        </p:sp>
      </p:grpSp>
      <p:sp>
        <p:nvSpPr>
          <p:cNvPr id="18" name="textbox 18"/>
          <p:cNvSpPr/>
          <p:nvPr/>
        </p:nvSpPr>
        <p:spPr>
          <a:xfrm>
            <a:off x="1141620" y="917054"/>
            <a:ext cx="4813300" cy="4222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2399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27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1、</a:t>
            </a:r>
            <a:r>
              <a:rPr sz="2700" kern="0" spc="-4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总体小康与全面小康的区别</a:t>
            </a:r>
            <a:endParaRPr lang="SimSun" altLang="SimSun" sz="27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textbox 20"/>
          <p:cNvSpPr/>
          <p:nvPr/>
        </p:nvSpPr>
        <p:spPr>
          <a:xfrm>
            <a:off x="850899" y="586362"/>
            <a:ext cx="8880475" cy="61087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974"/>
              </a:lnSpc>
            </a:pPr>
            <a:endParaRPr lang="Arial" altLang="Arial" sz="100"/>
          </a:p>
          <a:p>
            <a:pPr marL="220345" algn="l" rtl="0" eaLnBrk="0">
              <a:lnSpc>
                <a:spcPct val="95000"/>
              </a:lnSpc>
            </a:pPr>
            <a:r>
              <a:rPr sz="2600" b="1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典题感悟：例1</a:t>
            </a:r>
            <a:endParaRPr lang="SimSun" altLang="SimSun" sz="2600"/>
          </a:p>
          <a:p>
            <a:pPr marL="12700" indent="418465" algn="l" rtl="0" eaLnBrk="0">
              <a:lnSpc>
                <a:spcPct val="101000"/>
              </a:lnSpc>
              <a:spcBef>
                <a:spcPts val="1434"/>
              </a:spcBef>
            </a:pPr>
            <a:r>
              <a:rPr sz="2600" kern="0" spc="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(2008 ·</a:t>
            </a:r>
            <a:r>
              <a:rPr sz="2600" kern="0" spc="-9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600" kern="0" spc="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海南高考)二十世纪末，我国基本实现</a:t>
            </a:r>
            <a:r>
              <a:rPr sz="26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了小康</a:t>
            </a:r>
            <a:r>
              <a:rPr sz="26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600" kern="0" spc="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,但还是低水平的、不全面的、发展很不平衡的小康。</a:t>
            </a:r>
            <a:r>
              <a:rPr sz="2600" kern="0" spc="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我</a:t>
            </a:r>
            <a:r>
              <a:rPr sz="26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600" kern="0" spc="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国要实现从总体小康到全面小康是( </a:t>
            </a:r>
            <a:r>
              <a:rPr sz="2600" kern="0" spc="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)</a:t>
            </a:r>
            <a:endParaRPr lang="SimSun" altLang="SimSun" sz="2600"/>
          </a:p>
          <a:p>
            <a:pPr marL="12700" indent="202564" algn="l" rtl="0" eaLnBrk="0">
              <a:lnSpc>
                <a:spcPct val="99000"/>
              </a:lnSpc>
              <a:spcBef>
                <a:spcPts val="514"/>
              </a:spcBef>
            </a:pPr>
            <a:r>
              <a:rPr sz="2600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①经济体制改革不断深化的必然结果  ②</a:t>
            </a:r>
            <a:r>
              <a:rPr sz="2600" kern="0" spc="1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本世纪头二十 </a:t>
            </a:r>
            <a:r>
              <a:rPr sz="2600" kern="0" spc="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年要实现的奋斗目标</a:t>
            </a:r>
            <a:r>
              <a:rPr sz="26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600" kern="0" spc="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③我国所有制改革的必然</a:t>
            </a:r>
            <a:r>
              <a:rPr sz="2600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要求</a:t>
            </a:r>
            <a:endParaRPr lang="SimSun" altLang="SimSun" sz="2600"/>
          </a:p>
          <a:p>
            <a:pPr marL="12700" algn="l" rtl="0" eaLnBrk="0">
              <a:lnSpc>
                <a:spcPct val="94000"/>
              </a:lnSpc>
              <a:spcBef>
                <a:spcPts val="517"/>
              </a:spcBef>
            </a:pPr>
            <a:r>
              <a:rPr sz="2600" kern="0" spc="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④实现现代化建设“三步走”战略第三步目标的</a:t>
            </a:r>
            <a:r>
              <a:rPr sz="2600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重要步骤</a:t>
            </a:r>
            <a:endParaRPr lang="SimSun" altLang="SimSun" sz="2600"/>
          </a:p>
          <a:p>
            <a:pPr marL="215265" algn="l" rtl="0" eaLnBrk="0">
              <a:lnSpc>
                <a:spcPct val="94000"/>
              </a:lnSpc>
              <a:spcBef>
                <a:spcPts val="468"/>
              </a:spcBef>
            </a:pPr>
            <a:r>
              <a:rPr sz="26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A.</a:t>
            </a:r>
            <a:r>
              <a:rPr sz="26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①②        </a:t>
            </a:r>
            <a:r>
              <a:rPr sz="26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B.</a:t>
            </a:r>
            <a:r>
              <a:rPr sz="26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①③</a:t>
            </a:r>
            <a:r>
              <a:rPr sz="26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</a:t>
            </a:r>
            <a:r>
              <a:rPr sz="2600" kern="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C.</a:t>
            </a:r>
            <a:r>
              <a:rPr sz="26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②③      </a:t>
            </a:r>
            <a:r>
              <a:rPr sz="26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6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D.</a:t>
            </a:r>
            <a:r>
              <a:rPr sz="26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②④</a:t>
            </a:r>
            <a:endParaRPr lang="SimSun" altLang="SimSun" sz="2600"/>
          </a:p>
          <a:p>
            <a:pPr algn="l" rtl="0" eaLnBrk="0">
              <a:lnSpc>
                <a:spcPct val="172000"/>
              </a:lnSpc>
            </a:pPr>
            <a:endParaRPr lang="Arial" altLang="Arial" sz="1000"/>
          </a:p>
          <a:p>
            <a:pPr marL="302259" indent="234315" algn="l" rtl="0" eaLnBrk="0">
              <a:lnSpc>
                <a:spcPct val="96000"/>
              </a:lnSpc>
              <a:spcBef>
                <a:spcPts val="664"/>
              </a:spcBef>
            </a:pPr>
            <a:r>
              <a:rPr sz="2200" b="1" kern="0" spc="180">
                <a:solidFill>
                  <a:srgbClr val="B53D41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解析：全面建设小康社会是本世纪头二十年的奋斗目标，</a:t>
            </a:r>
            <a:r>
              <a:rPr sz="2200" b="1" kern="0" spc="170">
                <a:solidFill>
                  <a:srgbClr val="B53D41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由</a:t>
            </a:r>
            <a:r>
              <a:rPr sz="2200" kern="0" spc="170">
                <a:solidFill>
                  <a:srgbClr val="B53D41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2200" b="1" kern="0" spc="120">
                <a:solidFill>
                  <a:srgbClr val="B53D41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总体小康到全面小康是第三步目标的重要步骤</a:t>
            </a:r>
            <a:r>
              <a:rPr sz="2200" b="1" kern="0" spc="110">
                <a:solidFill>
                  <a:srgbClr val="B53D41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r>
              <a:rPr sz="2200" kern="0" spc="110">
                <a:solidFill>
                  <a:srgbClr val="B53D41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200" b="1" kern="0" spc="110">
                <a:solidFill>
                  <a:srgbClr val="B53D41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③与题干的</a:t>
            </a:r>
            <a:r>
              <a:rPr sz="2200" kern="0" spc="110">
                <a:solidFill>
                  <a:srgbClr val="B53D41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2200" b="1" kern="0" spc="170">
                <a:solidFill>
                  <a:srgbClr val="B53D41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叙述颠倒了，所有制改革是全面建设小康社会的必然要求；</a:t>
            </a:r>
            <a:endParaRPr lang="SimSun" altLang="SimSun" sz="2200"/>
          </a:p>
          <a:p>
            <a:pPr marL="302259" algn="l" rtl="0" eaLnBrk="0">
              <a:lnSpc>
                <a:spcPct val="96000"/>
              </a:lnSpc>
              <a:spcBef>
                <a:spcPts val="43"/>
              </a:spcBef>
            </a:pPr>
            <a:r>
              <a:rPr sz="2200" b="1" kern="0" spc="190">
                <a:solidFill>
                  <a:srgbClr val="B9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①</a:t>
            </a:r>
            <a:r>
              <a:rPr sz="2200" b="1" kern="0" spc="190">
                <a:solidFill>
                  <a:srgbClr val="B53D41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表述不正确，不断深化经济体制改革是全面建设小康社会的</a:t>
            </a:r>
            <a:r>
              <a:rPr sz="2200" kern="0" spc="0">
                <a:solidFill>
                  <a:srgbClr val="B53D41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2200" b="1" kern="0" spc="170">
                <a:solidFill>
                  <a:srgbClr val="B53D41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必要措施。本题考查对建设小康社会的目标实施步骤的识记</a:t>
            </a:r>
            <a:r>
              <a:rPr sz="2200" b="1" kern="0" spc="160">
                <a:solidFill>
                  <a:srgbClr val="B53D41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2200"/>
          </a:p>
          <a:p>
            <a:pPr marL="302259" algn="l" rtl="0" eaLnBrk="0">
              <a:lnSpc>
                <a:spcPct val="97000"/>
              </a:lnSpc>
              <a:spcBef>
                <a:spcPts val="5"/>
              </a:spcBef>
            </a:pPr>
            <a:r>
              <a:rPr sz="2200" b="1" kern="0" spc="-110">
                <a:solidFill>
                  <a:srgbClr val="B9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难度中等。</a:t>
            </a:r>
            <a:endParaRPr lang="SimSun" altLang="SimSun" sz="2200"/>
          </a:p>
          <a:p>
            <a:pPr marL="3333115" algn="l" rtl="0" eaLnBrk="0">
              <a:lnSpc>
                <a:spcPts val="2247"/>
              </a:lnSpc>
              <a:spcBef>
                <a:spcPts val="257"/>
              </a:spcBef>
            </a:pPr>
            <a:r>
              <a:rPr sz="17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H                  </a:t>
            </a:r>
            <a:r>
              <a:rPr sz="17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!</a:t>
            </a:r>
            <a:r>
              <a:rPr sz="17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</a:t>
            </a:r>
            <a:r>
              <a:rPr sz="17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!      !</a:t>
            </a:r>
            <a:r>
              <a:rPr sz="1700" kern="0" spc="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</a:t>
            </a:r>
            <a:r>
              <a:rPr sz="17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!</a:t>
            </a:r>
            <a:endParaRPr lang="SimSun" altLang="SimSun" sz="17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group 4"/>
          <p:cNvGrpSpPr/>
          <p:nvPr/>
        </p:nvGrpSpPr>
        <p:grpSpPr>
          <a:xfrm rot="21600000">
            <a:off x="704801" y="330193"/>
            <a:ext cx="4483101" cy="5746782"/>
            <a:chExt cx="4483101" cy="5746782"/>
          </a:xfrm>
        </p:grpSpPr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483101" cy="5746782"/>
            </a:xfrm>
            <a:prstGeom prst="rect">
              <a:avLst/>
            </a:prstGeom>
          </p:spPr>
        </p:pic>
        <p:sp>
          <p:nvSpPr>
            <p:cNvPr id="24" name="textbox 24"/>
            <p:cNvSpPr/>
            <p:nvPr/>
          </p:nvSpPr>
          <p:spPr>
            <a:xfrm>
              <a:off x="69853" y="357296"/>
              <a:ext cx="3836670" cy="495680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3341"/>
                </a:lnSpc>
              </a:pPr>
              <a:endParaRPr lang="Arial" altLang="Arial" sz="100"/>
            </a:p>
            <a:p>
              <a:pPr marL="12700" algn="l" rtl="0" eaLnBrk="0">
                <a:lnSpc>
                  <a:spcPts val="3450"/>
                </a:lnSpc>
              </a:pPr>
              <a:r>
                <a:rPr sz="2100" kern="0" spc="-130">
                  <a:solidFill>
                    <a:srgbClr val="F8DF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20</a:t>
              </a:r>
              <a:r>
                <a:rPr sz="2100" b="1" kern="0" spc="-130">
                  <a:solidFill>
                    <a:srgbClr val="F8DF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10</a:t>
              </a:r>
              <a:r>
                <a:rPr sz="2100" b="1" kern="0" spc="-13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年我国经济工作的主</a:t>
              </a:r>
              <a:r>
                <a:rPr sz="2100" b="1" kern="0" spc="-130">
                  <a:solidFill>
                    <a:srgbClr val="4E292B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要</a:t>
              </a:r>
              <a:r>
                <a:rPr sz="2100" b="1" kern="0" spc="-13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任务</a:t>
              </a:r>
              <a:endParaRPr lang="SimHei" altLang="SimHei" sz="21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marL="323850" algn="l" rtl="0" eaLnBrk="0">
                <a:lnSpc>
                  <a:spcPts val="2547"/>
                </a:lnSpc>
                <a:spcBef>
                  <a:spcPts val="427"/>
                </a:spcBef>
              </a:pPr>
              <a:r>
                <a:rPr sz="1400" kern="0" spc="-12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一,提高宏观调控水平,保持经济平稳较快发展</a:t>
              </a:r>
              <a:endParaRPr lang="SimSun" altLang="SimSun" sz="1400"/>
            </a:p>
            <a:p>
              <a:pPr algn="l" rtl="0" eaLnBrk="0">
                <a:lnSpc>
                  <a:spcPct val="152000"/>
                </a:lnSpc>
              </a:pPr>
              <a:endParaRPr lang="Arial" altLang="Arial" sz="1000"/>
            </a:p>
            <a:p>
              <a:pPr algn="r" rtl="0" eaLnBrk="0">
                <a:lnSpc>
                  <a:spcPts val="2547"/>
                </a:lnSpc>
                <a:spcBef>
                  <a:spcPts val="367"/>
                </a:spcBef>
              </a:pPr>
              <a:r>
                <a:rPr sz="1200" kern="0" spc="-5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二、加大经济结构调整力度，提高经济发</a:t>
              </a:r>
              <a:r>
                <a:rPr sz="1200" kern="0" spc="-6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展质量和效益</a:t>
              </a:r>
              <a:endParaRPr lang="SimSun" altLang="SimSun" sz="1200"/>
            </a:p>
            <a:p>
              <a:pPr marL="323850" algn="l" rtl="0" eaLnBrk="0">
                <a:lnSpc>
                  <a:spcPts val="4961"/>
                </a:lnSpc>
              </a:pPr>
              <a:r>
                <a:rPr sz="1400" kern="0" spc="-12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三、夯实“三农”发展基础,</a:t>
              </a:r>
              <a:r>
                <a:rPr sz="1400" kern="0" spc="-13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扩大内需增长空间</a:t>
              </a:r>
              <a:endParaRPr lang="SimSun" altLang="SimSun" sz="1400"/>
            </a:p>
            <a:p>
              <a:pPr algn="l" rtl="0" eaLnBrk="0">
                <a:lnSpc>
                  <a:spcPct val="148000"/>
                </a:lnSpc>
              </a:pPr>
              <a:endParaRPr lang="Arial" altLang="Arial" sz="1000"/>
            </a:p>
            <a:p>
              <a:pPr marL="323850" algn="l" rtl="0" eaLnBrk="0">
                <a:lnSpc>
                  <a:spcPts val="2547"/>
                </a:lnSpc>
                <a:spcBef>
                  <a:spcPts val="427"/>
                </a:spcBef>
              </a:pPr>
              <a:r>
                <a:rPr sz="1400" kern="0" spc="-12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四、深化经济体制改革,增强经济发展动</a:t>
              </a:r>
              <a:r>
                <a:rPr sz="1400" kern="0" spc="-13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力和活力</a:t>
              </a:r>
              <a:endParaRPr lang="SimSun" altLang="SimSun" sz="1400"/>
            </a:p>
            <a:p>
              <a:pPr marL="323850" algn="l" rtl="0" eaLnBrk="0">
                <a:lnSpc>
                  <a:spcPts val="5099"/>
                </a:lnSpc>
              </a:pPr>
              <a:r>
                <a:rPr sz="1400" kern="0" spc="-11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五、推动出口稳定增长,促进国际收支平衡</a:t>
              </a:r>
              <a:endParaRPr lang="SimSun" altLang="SimSun" sz="1400"/>
            </a:p>
            <a:p>
              <a:pPr algn="l" rtl="0" eaLnBrk="0">
                <a:lnSpc>
                  <a:spcPct val="178000"/>
                </a:lnSpc>
              </a:pPr>
              <a:endParaRPr lang="Arial" altLang="Arial" sz="1000"/>
            </a:p>
            <a:p>
              <a:pPr marL="323850" algn="l" rtl="0" eaLnBrk="0">
                <a:lnSpc>
                  <a:spcPts val="2547"/>
                </a:lnSpc>
                <a:spcBef>
                  <a:spcPts val="397"/>
                </a:spcBef>
              </a:pPr>
              <a:r>
                <a:rPr sz="1300" kern="0" spc="-6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六、着力保障和改善民生。全力维护社会稳</a:t>
              </a:r>
              <a:r>
                <a:rPr sz="1300" kern="0" spc="-7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定</a:t>
              </a:r>
              <a:endParaRPr lang="SimSun" altLang="SimSun" sz="1300"/>
            </a:p>
            <a:p>
              <a:pPr algn="l" rtl="0" eaLnBrk="0">
                <a:lnSpc>
                  <a:spcPct val="120000"/>
                </a:lnSpc>
              </a:pPr>
              <a:endParaRPr lang="Arial" altLang="Arial" sz="1000"/>
            </a:p>
            <a:p>
              <a:pPr algn="l" rtl="0" eaLnBrk="0">
                <a:lnSpc>
                  <a:spcPct val="120000"/>
                </a:lnSpc>
              </a:pPr>
              <a:endParaRPr lang="Arial" altLang="Arial" sz="1000"/>
            </a:p>
            <a:p>
              <a:pPr marL="539750" algn="l" rtl="0" eaLnBrk="0">
                <a:lnSpc>
                  <a:spcPct val="87000"/>
                </a:lnSpc>
                <a:spcBef>
                  <a:spcPts val="362"/>
                </a:spcBef>
              </a:pPr>
              <a:r>
                <a:rPr sz="700" kern="0" spc="0" baseline="7441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笔</a:t>
              </a:r>
              <a:r>
                <a:rPr sz="400" kern="0" spc="-3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</a:t>
              </a:r>
              <a:r>
                <a:rPr sz="700" kern="0" spc="0" baseline="7441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有</a:t>
              </a:r>
              <a:r>
                <a:rPr sz="1200" kern="0" spc="0">
                  <a:solidFill>
                    <a:srgbClr val="765C36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!  </a:t>
              </a:r>
              <a:endParaRPr lang="SimSun" altLang="SimSun" sz="1200"/>
            </a:p>
            <a:p>
              <a:pPr marL="615950" algn="l" rtl="0" eaLnBrk="0">
                <a:lnSpc>
                  <a:spcPct val="77000"/>
                </a:lnSpc>
                <a:spcBef>
                  <a:spcPts val="66"/>
                </a:spcBef>
              </a:pPr>
              <a:r>
                <a:rPr sz="800" kern="0" spc="-10">
                  <a:solidFill>
                    <a:srgbClr val="A06A24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R1</a:t>
              </a:r>
              <a:r>
                <a:rPr sz="800" kern="0" spc="10">
                  <a:solidFill>
                    <a:srgbClr val="A06A24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         </a:t>
              </a:r>
              <a:r>
                <a:rPr sz="500" kern="0" spc="-1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黑</a:t>
              </a:r>
              <a:endParaRPr lang="SimSun" altLang="SimSun" sz="500"/>
            </a:p>
          </p:txBody>
        </p:sp>
        <p:pic>
          <p:nvPicPr>
            <p:cNvPr id="26" name="picture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965370" y="5115318"/>
              <a:ext cx="69780" cy="91574"/>
            </a:xfrm>
            <a:prstGeom prst="rect">
              <a:avLst/>
            </a:prstGeom>
          </p:spPr>
        </p:pic>
        <p:pic>
          <p:nvPicPr>
            <p:cNvPr id="28" name="picture 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400147" y="5124436"/>
              <a:ext cx="203174" cy="165097"/>
            </a:xfrm>
            <a:prstGeom prst="rect">
              <a:avLst/>
            </a:prstGeom>
          </p:spPr>
        </p:pic>
      </p:grpSp>
      <p:sp>
        <p:nvSpPr>
          <p:cNvPr id="30" name="textbox 30"/>
          <p:cNvSpPr/>
          <p:nvPr/>
        </p:nvSpPr>
        <p:spPr>
          <a:xfrm>
            <a:off x="5218009" y="470875"/>
            <a:ext cx="4260850" cy="52901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417"/>
              </a:lnSpc>
            </a:pPr>
            <a:endParaRPr lang="Arial" altLang="Arial" sz="100"/>
          </a:p>
          <a:p>
            <a:pPr marL="551815" algn="l" rtl="0" eaLnBrk="0">
              <a:lnSpc>
                <a:spcPct val="85000"/>
              </a:lnSpc>
            </a:pPr>
            <a:r>
              <a:rPr sz="2500" b="1" kern="0" spc="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2010年中央经济工作会</a:t>
            </a:r>
            <a:endParaRPr lang="SimSun" altLang="SimSun" sz="2500"/>
          </a:p>
          <a:p>
            <a:pPr marL="12700" algn="l" rtl="0" eaLnBrk="0">
              <a:lnSpc>
                <a:spcPts val="3418"/>
              </a:lnSpc>
            </a:pPr>
            <a:r>
              <a:rPr sz="2500" b="1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议提出</a:t>
            </a:r>
            <a:r>
              <a:rPr sz="2500" kern="0" spc="-8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</a:t>
            </a:r>
            <a:r>
              <a:rPr sz="2500" kern="0" spc="-8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</a:t>
            </a:r>
            <a:endParaRPr lang="SimSun" altLang="SimSun" sz="2500"/>
          </a:p>
          <a:p>
            <a:pPr algn="l" rtl="0" eaLnBrk="0">
              <a:lnSpc>
                <a:spcPct val="140000"/>
              </a:lnSpc>
            </a:pPr>
            <a:endParaRPr lang="Arial" altLang="Arial" sz="1000"/>
          </a:p>
          <a:p>
            <a:pPr marL="570865" algn="l" rtl="0" eaLnBrk="0">
              <a:lnSpc>
                <a:spcPct val="85000"/>
              </a:lnSpc>
              <a:spcBef>
                <a:spcPts val="760"/>
              </a:spcBef>
            </a:pPr>
            <a:r>
              <a:rPr sz="2500" b="1" kern="0" spc="240">
                <a:solidFill>
                  <a:srgbClr val="C44F53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更加注重</a:t>
            </a:r>
            <a:r>
              <a:rPr sz="2500" b="1" kern="0" spc="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提高经济增长</a:t>
            </a:r>
            <a:endParaRPr lang="SimSun" altLang="SimSun" sz="2500"/>
          </a:p>
          <a:p>
            <a:pPr marL="12700" algn="l" rtl="0" eaLnBrk="0">
              <a:lnSpc>
                <a:spcPct val="112000"/>
              </a:lnSpc>
              <a:spcBef>
                <a:spcPts val="259"/>
              </a:spcBef>
            </a:pPr>
            <a:r>
              <a:rPr sz="2500" b="1" kern="0" spc="1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质量和效益，</a:t>
            </a:r>
            <a:r>
              <a:rPr sz="2500" kern="0" spc="-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170">
                <a:solidFill>
                  <a:srgbClr val="F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更加注重</a:t>
            </a:r>
            <a:r>
              <a:rPr sz="2500" b="1" kern="0" spc="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推动</a:t>
            </a:r>
            <a:r>
              <a:rPr sz="25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经济发展方式转变和经济结</a:t>
            </a:r>
            <a:r>
              <a:rPr sz="25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2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构调整</a:t>
            </a:r>
            <a:r>
              <a:rPr sz="25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500" b="1" kern="0" spc="260">
                <a:solidFill>
                  <a:srgbClr val="C44F53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更加注重</a:t>
            </a:r>
            <a:r>
              <a:rPr sz="2500" b="1" kern="0" spc="2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推进改革</a:t>
            </a:r>
            <a:r>
              <a:rPr sz="25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开放和自主创新、增强经济</a:t>
            </a:r>
            <a:r>
              <a:rPr sz="25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增长活力和动力，</a:t>
            </a:r>
            <a:r>
              <a:rPr sz="2500" kern="0" spc="-3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190">
                <a:solidFill>
                  <a:srgbClr val="C44F53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更加</a:t>
            </a:r>
            <a:r>
              <a:rPr sz="2500" b="1" kern="0" spc="180">
                <a:solidFill>
                  <a:srgbClr val="C44F53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注重</a:t>
            </a:r>
            <a:r>
              <a:rPr sz="2500" kern="0" spc="0">
                <a:solidFill>
                  <a:srgbClr val="C44F53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改善民生、保持社会和谐稳</a:t>
            </a:r>
            <a:r>
              <a:rPr sz="25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定</a:t>
            </a:r>
            <a:r>
              <a:rPr sz="2500" kern="0" spc="-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，</a:t>
            </a:r>
            <a:r>
              <a:rPr sz="2500" b="1" kern="0" spc="160">
                <a:solidFill>
                  <a:srgbClr val="C44F53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更加注重</a:t>
            </a:r>
            <a:r>
              <a:rPr sz="2500" b="1" kern="0" spc="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统筹国内国际</a:t>
            </a:r>
            <a:r>
              <a:rPr sz="25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两个大局，努力实现经济平</a:t>
            </a:r>
            <a:r>
              <a:rPr sz="25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稳较快发展。</a:t>
            </a:r>
            <a:endParaRPr lang="SimSun" altLang="SimSun" sz="2500"/>
          </a:p>
        </p:txBody>
      </p:sp>
      <p:sp>
        <p:nvSpPr>
          <p:cNvPr id="32" name="textbox 32"/>
          <p:cNvSpPr/>
          <p:nvPr/>
        </p:nvSpPr>
        <p:spPr>
          <a:xfrm>
            <a:off x="1249260" y="6179541"/>
            <a:ext cx="7898130" cy="8096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613"/>
              </a:lnSpc>
            </a:pPr>
            <a:endParaRPr lang="Arial" altLang="Arial" sz="100"/>
          </a:p>
          <a:p>
            <a:pPr marL="2894329" indent="-2882264" algn="l" rtl="0" eaLnBrk="0">
              <a:lnSpc>
                <a:spcPct val="103000"/>
              </a:lnSpc>
            </a:pPr>
            <a:r>
              <a:rPr sz="2500" b="1" kern="0" spc="2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从2010年我国经济工作中思考全面小康</a:t>
            </a:r>
            <a:r>
              <a:rPr sz="2500" b="1" kern="0" spc="2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社会经济建</a:t>
            </a:r>
            <a:r>
              <a:rPr sz="25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设的新要求?</a:t>
            </a:r>
            <a:endParaRPr lang="SimSun" altLang="SimSun" sz="25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42977" y="381015"/>
            <a:ext cx="9029720" cy="6870698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3776085" y="1431079"/>
            <a:ext cx="4446904" cy="37223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272"/>
              </a:lnSpc>
            </a:pPr>
            <a:endParaRPr lang="Arial" altLang="Arial" sz="100"/>
          </a:p>
          <a:p>
            <a:pPr algn="r" rtl="0" eaLnBrk="0">
              <a:lnSpc>
                <a:spcPct val="83000"/>
              </a:lnSpc>
            </a:pPr>
            <a:r>
              <a:rPr sz="23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转变发展方式有重大进展</a:t>
            </a:r>
            <a:r>
              <a:rPr sz="2300" kern="0" spc="-6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70" baseline="14882">
                <a:solidFill>
                  <a:srgbClr val="9C4E51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</a:t>
            </a:r>
            <a:r>
              <a:rPr sz="900" kern="0" spc="70">
                <a:solidFill>
                  <a:srgbClr val="9C4E51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800" kern="0" spc="70">
                <a:solidFill>
                  <a:srgbClr val="C53C2D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</a:t>
            </a:r>
            <a:r>
              <a:rPr sz="1800" kern="0" spc="60">
                <a:solidFill>
                  <a:srgbClr val="C53C2D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→</a:t>
            </a:r>
            <a:endParaRPr lang="SimSun" altLang="SimSun" sz="1800"/>
          </a:p>
          <a:p>
            <a:pPr marL="367665" algn="l" rtl="0" eaLnBrk="0">
              <a:lnSpc>
                <a:spcPts val="3983"/>
              </a:lnSpc>
            </a:pPr>
            <a:r>
              <a:rPr sz="23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社会主义市场经济体制更完善</a:t>
            </a:r>
            <a:endParaRPr lang="SimSun" altLang="SimSun" sz="2300"/>
          </a:p>
          <a:p>
            <a:pPr marL="418465" algn="l" rtl="0" eaLnBrk="0">
              <a:lnSpc>
                <a:spcPct val="83000"/>
              </a:lnSpc>
              <a:spcBef>
                <a:spcPts val="1616"/>
              </a:spcBef>
            </a:pPr>
            <a:r>
              <a:rPr sz="23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自主创新能力显著提高</a:t>
            </a:r>
            <a:endParaRPr lang="SimSun" altLang="SimSun" sz="2300"/>
          </a:p>
          <a:p>
            <a:pPr marL="367665" algn="l" rtl="0" eaLnBrk="0">
              <a:lnSpc>
                <a:spcPts val="3400"/>
              </a:lnSpc>
            </a:pPr>
            <a:r>
              <a:rPr sz="23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城乡区域协调发展</a:t>
            </a:r>
            <a:endParaRPr lang="SimSun" altLang="SimSun" sz="2300"/>
          </a:p>
          <a:p>
            <a:pPr marL="438150" algn="l" rtl="0" eaLnBrk="0">
              <a:lnSpc>
                <a:spcPct val="94000"/>
              </a:lnSpc>
              <a:spcBef>
                <a:spcPts val="1108"/>
              </a:spcBef>
            </a:pPr>
            <a:r>
              <a:rPr sz="2300" b="1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新农村建设有进展</a:t>
            </a:r>
            <a:endParaRPr lang="SimSun" altLang="SimSun" sz="2300"/>
          </a:p>
          <a:p>
            <a:pPr algn="l" rtl="0" eaLnBrk="0">
              <a:lnSpc>
                <a:spcPct val="119000"/>
              </a:lnSpc>
            </a:pPr>
            <a:endParaRPr lang="Arial" altLang="Arial" sz="1000"/>
          </a:p>
          <a:p>
            <a:pPr algn="l" rtl="0" eaLnBrk="0">
              <a:lnSpc>
                <a:spcPct val="119000"/>
              </a:lnSpc>
            </a:pPr>
            <a:endParaRPr lang="Arial" altLang="Arial" sz="1000"/>
          </a:p>
          <a:p>
            <a:pPr marL="12700" algn="l" rtl="0" eaLnBrk="0">
              <a:lnSpc>
                <a:spcPct val="94000"/>
              </a:lnSpc>
              <a:spcBef>
                <a:spcPts val="700"/>
              </a:spcBef>
            </a:pPr>
            <a:r>
              <a:rPr sz="2300" b="1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就业充分</a:t>
            </a:r>
            <a:r>
              <a:rPr sz="2300" kern="0" spc="9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b="1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社会保障体</a:t>
            </a:r>
            <a:r>
              <a:rPr sz="2300" b="1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系</a:t>
            </a:r>
            <a:endParaRPr lang="SimSun" altLang="SimSun" sz="2300"/>
          </a:p>
          <a:p>
            <a:pPr algn="l" rtl="0" eaLnBrk="0">
              <a:lnSpc>
                <a:spcPct val="196000"/>
              </a:lnSpc>
            </a:pPr>
            <a:endParaRPr lang="Arial" altLang="Arial" sz="1000"/>
          </a:p>
          <a:p>
            <a:pPr algn="l" rtl="0" eaLnBrk="0">
              <a:lnSpc>
                <a:spcPct val="115000"/>
              </a:lnSpc>
            </a:pPr>
            <a:endParaRPr lang="Arial" altLang="Arial" sz="500"/>
          </a:p>
          <a:p>
            <a:pPr marL="25400" algn="l" rtl="0" eaLnBrk="0">
              <a:lnSpc>
                <a:spcPct val="95000"/>
              </a:lnSpc>
              <a:spcBef>
                <a:spcPts val="2"/>
              </a:spcBef>
            </a:pPr>
            <a:r>
              <a:rPr sz="23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合理的收入分配格局</a:t>
            </a:r>
            <a:endParaRPr lang="SimSun" altLang="SimSun" sz="2300"/>
          </a:p>
        </p:txBody>
      </p:sp>
      <p:sp>
        <p:nvSpPr>
          <p:cNvPr id="38" name="textbox 38"/>
          <p:cNvSpPr/>
          <p:nvPr/>
        </p:nvSpPr>
        <p:spPr>
          <a:xfrm>
            <a:off x="1200145" y="4203483"/>
            <a:ext cx="2230120" cy="18821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442"/>
              </a:lnSpc>
            </a:pPr>
            <a:endParaRPr lang="Arial" altLang="Arial" sz="100"/>
          </a:p>
          <a:p>
            <a:pPr marL="12700" indent="5714" algn="l" rtl="0" eaLnBrk="0">
              <a:lnSpc>
                <a:spcPct val="103000"/>
              </a:lnSpc>
            </a:pPr>
            <a:r>
              <a:rPr sz="2600" kern="0" spc="20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全面改善人</a:t>
            </a:r>
            <a:r>
              <a:rPr sz="2600" kern="0" spc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</a:t>
            </a:r>
            <a:r>
              <a:rPr sz="2600" kern="0" spc="24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民生活</a:t>
            </a:r>
            <a:endParaRPr lang="SimHei" altLang="SimHei" sz="2600"/>
          </a:p>
          <a:p>
            <a:pPr algn="l" rtl="0" eaLnBrk="0">
              <a:lnSpc>
                <a:spcPct val="122000"/>
              </a:lnSpc>
            </a:pPr>
            <a:endParaRPr lang="Arial" altLang="Arial" sz="1000"/>
          </a:p>
          <a:p>
            <a:pPr algn="l" rtl="0" eaLnBrk="0">
              <a:lnSpc>
                <a:spcPct val="122000"/>
              </a:lnSpc>
            </a:pPr>
            <a:endParaRPr lang="Arial" altLang="Arial" sz="1000"/>
          </a:p>
          <a:p>
            <a:pPr algn="l" rtl="0" eaLnBrk="0">
              <a:lnSpc>
                <a:spcPct val="122000"/>
              </a:lnSpc>
            </a:pPr>
            <a:endParaRPr lang="Arial" altLang="Arial" sz="1000"/>
          </a:p>
          <a:p>
            <a:pPr algn="l" rtl="0" eaLnBrk="0">
              <a:lnSpc>
                <a:spcPct val="108000"/>
              </a:lnSpc>
            </a:pPr>
            <a:endParaRPr lang="Arial" altLang="Arial" sz="600"/>
          </a:p>
          <a:p>
            <a:pPr algn="r" rtl="0" eaLnBrk="0">
              <a:lnSpc>
                <a:spcPct val="97000"/>
              </a:lnSpc>
              <a:spcBef>
                <a:spcPts val="4"/>
              </a:spcBef>
            </a:pPr>
            <a:r>
              <a:rPr sz="2600" kern="0" spc="20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建设生态文明</a:t>
            </a:r>
            <a:endParaRPr lang="SimHei" altLang="SimHei" sz="2600"/>
          </a:p>
        </p:txBody>
      </p:sp>
      <p:sp>
        <p:nvSpPr>
          <p:cNvPr id="40" name="textbox 40"/>
          <p:cNvSpPr/>
          <p:nvPr/>
        </p:nvSpPr>
        <p:spPr>
          <a:xfrm>
            <a:off x="831864" y="637442"/>
            <a:ext cx="8941434" cy="4641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014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3000" kern="0" spc="210">
                <a:solidFill>
                  <a:srgbClr val="D739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知识点一</a:t>
            </a:r>
            <a:r>
              <a:rPr sz="3000" b="1" kern="0" spc="2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：</a:t>
            </a:r>
            <a:r>
              <a:rPr sz="3000" kern="0" spc="-69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000" b="1" kern="0" spc="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2、全面建设小康社会经济建设新</a:t>
            </a:r>
            <a:r>
              <a:rPr sz="3000" b="1" kern="0" spc="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要求</a:t>
            </a:r>
            <a:endParaRPr lang="SimSun" altLang="SimSun" sz="3000"/>
          </a:p>
        </p:txBody>
      </p:sp>
      <p:sp>
        <p:nvSpPr>
          <p:cNvPr id="42" name="textbox 42"/>
          <p:cNvSpPr/>
          <p:nvPr/>
        </p:nvSpPr>
        <p:spPr>
          <a:xfrm>
            <a:off x="4011019" y="5601005"/>
            <a:ext cx="5211445" cy="7080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9242"/>
              </a:lnSpc>
            </a:pPr>
            <a:endParaRPr lang="Arial" altLang="Arial" sz="100"/>
          </a:p>
          <a:p>
            <a:pPr marL="18415" indent="-5714" algn="l" rtl="0" eaLnBrk="0">
              <a:lnSpc>
                <a:spcPct val="97000"/>
              </a:lnSpc>
            </a:pPr>
            <a:r>
              <a:rPr sz="23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基本形成节约能源资源和保护生态</a:t>
            </a:r>
            <a:r>
              <a:rPr sz="2300" b="1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环境</a:t>
            </a:r>
            <a:r>
              <a:rPr sz="23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的产业结构、增长方式、消费模式。</a:t>
            </a:r>
            <a:endParaRPr lang="SimSun" altLang="SimSun" sz="2300"/>
          </a:p>
        </p:txBody>
      </p:sp>
      <p:sp>
        <p:nvSpPr>
          <p:cNvPr id="44" name="textbox 44"/>
          <p:cNvSpPr/>
          <p:nvPr/>
        </p:nvSpPr>
        <p:spPr>
          <a:xfrm>
            <a:off x="1058886" y="1911301"/>
            <a:ext cx="2525395" cy="12357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9094"/>
              </a:lnSpc>
            </a:pPr>
            <a:endParaRPr lang="Arial" altLang="Arial" sz="100"/>
          </a:p>
          <a:p>
            <a:pPr marL="12700" indent="6350" algn="l" rtl="0" eaLnBrk="0">
              <a:lnSpc>
                <a:spcPct val="102000"/>
              </a:lnSpc>
            </a:pPr>
            <a:r>
              <a:rPr sz="2600" b="1" kern="0" spc="1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增强</a:t>
            </a:r>
            <a:r>
              <a:rPr sz="2600" b="1" kern="0" spc="18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发展协调性</a:t>
            </a:r>
            <a:r>
              <a:rPr sz="2600" kern="0" spc="5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2600" b="1" kern="0" spc="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,</a:t>
            </a:r>
            <a:r>
              <a:rPr sz="2600" kern="0" spc="4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2600" b="1" kern="0" spc="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努</a:t>
            </a:r>
            <a:r>
              <a:rPr sz="2600" b="1" kern="0" spc="1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力实现经济</a:t>
            </a:r>
            <a:r>
              <a:rPr sz="2600" kern="0" spc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2600" b="1" kern="0" spc="1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友好</a:t>
            </a:r>
            <a:r>
              <a:rPr sz="2600" b="1" kern="0" spc="18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又快发展</a:t>
            </a:r>
            <a:endParaRPr lang="SimHei" altLang="SimHei" sz="2600"/>
          </a:p>
        </p:txBody>
      </p:sp>
      <p:sp>
        <p:nvSpPr>
          <p:cNvPr id="46" name="textbox 46"/>
          <p:cNvSpPr/>
          <p:nvPr/>
        </p:nvSpPr>
        <p:spPr>
          <a:xfrm>
            <a:off x="8271002" y="1294917"/>
            <a:ext cx="1600200" cy="110680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48879"/>
              </a:lnSpc>
            </a:pPr>
            <a:endParaRPr lang="Arial" altLang="Arial" sz="100"/>
          </a:p>
          <a:p>
            <a:pPr marL="12700" algn="l" rtl="0" eaLnBrk="0">
              <a:lnSpc>
                <a:spcPct val="99000"/>
              </a:lnSpc>
            </a:pPr>
            <a:r>
              <a:rPr sz="1800" b="1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表现在：优化</a:t>
            </a:r>
            <a:r>
              <a:rPr sz="18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18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结构、提高效</a:t>
            </a:r>
            <a:r>
              <a:rPr sz="18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800" b="1" kern="0" spc="-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益、降低消耗、</a:t>
            </a:r>
            <a:r>
              <a:rPr sz="18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8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保护环境</a:t>
            </a:r>
            <a:endParaRPr lang="SimSun" altLang="SimSun" sz="18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8" name="textbox 48"/>
          <p:cNvSpPr/>
          <p:nvPr/>
        </p:nvSpPr>
        <p:spPr>
          <a:xfrm>
            <a:off x="869933" y="592714"/>
            <a:ext cx="8866505" cy="64090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974"/>
              </a:lnSpc>
            </a:pPr>
            <a:endParaRPr lang="Arial" altLang="Arial" sz="100"/>
          </a:p>
          <a:p>
            <a:pPr marL="226695" algn="l" rtl="0" eaLnBrk="0">
              <a:lnSpc>
                <a:spcPct val="95000"/>
              </a:lnSpc>
            </a:pPr>
            <a:r>
              <a:rPr sz="2600" b="1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典题感悟：例2</a:t>
            </a:r>
            <a:endParaRPr lang="SimSun" altLang="SimSun" sz="2600"/>
          </a:p>
          <a:p>
            <a:pPr marL="323850" algn="l" rtl="0" eaLnBrk="0">
              <a:lnSpc>
                <a:spcPct val="94000"/>
              </a:lnSpc>
              <a:spcBef>
                <a:spcPts val="1836"/>
              </a:spcBef>
            </a:pPr>
            <a:r>
              <a:rPr sz="2600" kern="0" spc="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(2009·广东高</a:t>
            </a:r>
            <a:r>
              <a:rPr sz="26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考)《珠江三角洲地区改革发展规划纲要</a:t>
            </a:r>
            <a:endParaRPr lang="SimSun" altLang="SimSun" sz="2600"/>
          </a:p>
          <a:p>
            <a:pPr marL="12700" indent="165100" algn="l" rtl="0" eaLnBrk="0">
              <a:lnSpc>
                <a:spcPct val="102000"/>
              </a:lnSpc>
              <a:spcBef>
                <a:spcPts val="354"/>
              </a:spcBef>
            </a:pPr>
            <a:r>
              <a:rPr sz="2600" kern="0" spc="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(2008-2020年)》指出，到2012年，</a:t>
            </a:r>
            <a:r>
              <a:rPr sz="2600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珠三角率先建成全</a:t>
            </a:r>
            <a:r>
              <a:rPr sz="26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600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面小康社会，初步形成科学发展的体制机制，自主创新能</a:t>
            </a:r>
            <a:r>
              <a:rPr sz="26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600" kern="0" spc="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力明显增强，人民生活</a:t>
            </a:r>
            <a:r>
              <a:rPr sz="2600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明显改善，区域城乡差距明显缩小</a:t>
            </a:r>
            <a:endParaRPr lang="SimSun" altLang="SimSun" sz="2600"/>
          </a:p>
          <a:p>
            <a:pPr marL="12700" algn="l" rtl="0" eaLnBrk="0">
              <a:lnSpc>
                <a:spcPct val="94000"/>
              </a:lnSpc>
              <a:spcBef>
                <a:spcPts val="367"/>
              </a:spcBef>
            </a:pPr>
            <a:r>
              <a:rPr sz="26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。这表明全面小康社会建设(</a:t>
            </a:r>
            <a:r>
              <a:rPr sz="26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6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)</a:t>
            </a:r>
            <a:endParaRPr lang="SimSun" altLang="SimSun" sz="2600"/>
          </a:p>
          <a:p>
            <a:pPr marL="260350" algn="l" rtl="0" eaLnBrk="0">
              <a:lnSpc>
                <a:spcPct val="94000"/>
              </a:lnSpc>
              <a:spcBef>
                <a:spcPts val="627"/>
              </a:spcBef>
            </a:pPr>
            <a:r>
              <a:rPr sz="2600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①要全面追求经济的增长速度</a:t>
            </a:r>
            <a:endParaRPr lang="SimSun" altLang="SimSun" sz="2600"/>
          </a:p>
          <a:p>
            <a:pPr marL="260350" algn="l" rtl="0" eaLnBrk="0">
              <a:lnSpc>
                <a:spcPct val="94000"/>
              </a:lnSpc>
              <a:spcBef>
                <a:spcPts val="567"/>
              </a:spcBef>
            </a:pPr>
            <a:r>
              <a:rPr sz="2600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②要贯彻落实科学发展观</a:t>
            </a:r>
            <a:endParaRPr lang="SimSun" altLang="SimSun" sz="2600"/>
          </a:p>
          <a:p>
            <a:pPr marL="260350" algn="l" rtl="0" eaLnBrk="0">
              <a:lnSpc>
                <a:spcPct val="83000"/>
              </a:lnSpc>
              <a:spcBef>
                <a:spcPts val="381"/>
              </a:spcBef>
            </a:pPr>
            <a:r>
              <a:rPr sz="2600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③要建立合理有序的分配格局，基本消除绝对贫困现象</a:t>
            </a:r>
            <a:endParaRPr lang="SimSun" altLang="SimSun" sz="2600"/>
          </a:p>
          <a:p>
            <a:pPr marL="260350" algn="l" rtl="0" eaLnBrk="0">
              <a:lnSpc>
                <a:spcPts val="3399"/>
              </a:lnSpc>
            </a:pPr>
            <a:r>
              <a:rPr sz="2600" kern="0" spc="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④要增强发展协调性，努力</a:t>
            </a:r>
            <a:r>
              <a:rPr sz="2600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实现经济又好又快发展</a:t>
            </a:r>
            <a:endParaRPr lang="SimSun" altLang="SimSun" sz="2600"/>
          </a:p>
          <a:p>
            <a:pPr marL="203200" algn="l" rtl="0" eaLnBrk="0">
              <a:lnSpc>
                <a:spcPct val="95000"/>
              </a:lnSpc>
              <a:spcBef>
                <a:spcPts val="474"/>
              </a:spcBef>
            </a:pPr>
            <a:r>
              <a:rPr sz="31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A.</a:t>
            </a:r>
            <a:r>
              <a:rPr sz="31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②③④</a:t>
            </a:r>
            <a:r>
              <a:rPr sz="3100" kern="0" spc="7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6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B.</a:t>
            </a:r>
            <a:r>
              <a:rPr sz="26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①②③      </a:t>
            </a:r>
            <a:r>
              <a:rPr sz="2600" kern="0" spc="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C.</a:t>
            </a:r>
            <a:r>
              <a:rPr sz="26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①②④ </a:t>
            </a:r>
            <a:r>
              <a:rPr sz="26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2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D.</a:t>
            </a:r>
            <a:r>
              <a:rPr sz="2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①③④</a:t>
            </a:r>
            <a:endParaRPr lang="SimSun" altLang="SimSun" sz="2400"/>
          </a:p>
          <a:p>
            <a:pPr marL="353059" algn="l" rtl="0" eaLnBrk="0">
              <a:lnSpc>
                <a:spcPct val="101000"/>
              </a:lnSpc>
              <a:spcBef>
                <a:spcPts val="384"/>
              </a:spcBef>
            </a:pPr>
            <a:r>
              <a:rPr sz="2400" b="1" kern="0" spc="40">
                <a:solidFill>
                  <a:srgbClr val="A62328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解析：单纯的追求经济增</a:t>
            </a:r>
            <a:r>
              <a:rPr sz="2400" b="1" kern="0" spc="30">
                <a:solidFill>
                  <a:srgbClr val="A62328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长速度会带来一系列社会问题(资</a:t>
            </a:r>
            <a:r>
              <a:rPr sz="2400" kern="0" spc="30">
                <a:solidFill>
                  <a:srgbClr val="A62328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2400" b="1" kern="0" spc="80">
                <a:solidFill>
                  <a:srgbClr val="A62328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源短缺、环境污染、生态</a:t>
            </a:r>
            <a:r>
              <a:rPr sz="2400" b="1" kern="0" spc="70">
                <a:solidFill>
                  <a:srgbClr val="A62328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破坏、贫富差距拉大等),甚至出</a:t>
            </a:r>
            <a:r>
              <a:rPr sz="2400" kern="0" spc="70">
                <a:solidFill>
                  <a:srgbClr val="A62328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2400" b="1" kern="0" spc="-110">
                <a:solidFill>
                  <a:srgbClr val="A62328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现“没有发展的增长”。</a:t>
            </a:r>
            <a:r>
              <a:rPr sz="2400" kern="0" spc="-110">
                <a:solidFill>
                  <a:srgbClr val="A62328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400" b="1" kern="0" spc="-110">
                <a:solidFill>
                  <a:srgbClr val="A62328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故①错误，</a:t>
            </a:r>
            <a:r>
              <a:rPr sz="2400" kern="0" spc="230">
                <a:solidFill>
                  <a:srgbClr val="A62328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400" b="1" kern="0" spc="-110">
                <a:solidFill>
                  <a:srgbClr val="A62328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②③④均符合全面小</a:t>
            </a:r>
            <a:r>
              <a:rPr sz="2400" kern="0" spc="0">
                <a:solidFill>
                  <a:srgbClr val="A62328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2300" b="1" kern="0" spc="-90">
                <a:solidFill>
                  <a:srgbClr val="C2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康的目标。</a:t>
            </a:r>
            <a:r>
              <a:rPr sz="2300" kern="0" spc="-90">
                <a:solidFill>
                  <a:srgbClr val="C2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       </a:t>
            </a:r>
            <a:r>
              <a:rPr sz="2300" kern="0" spc="-100">
                <a:solidFill>
                  <a:srgbClr val="C2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</a:t>
            </a:r>
            <a:r>
              <a:rPr sz="2000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!</a:t>
            </a:r>
            <a:endParaRPr lang="SimSun" altLang="SimSun" sz="20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textbox 50"/>
          <p:cNvSpPr/>
          <p:nvPr/>
        </p:nvSpPr>
        <p:spPr>
          <a:xfrm>
            <a:off x="829895" y="733819"/>
            <a:ext cx="8535669" cy="52451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778"/>
              </a:lnSpc>
            </a:pPr>
            <a:endParaRPr lang="Arial" altLang="Arial" sz="100"/>
          </a:p>
          <a:p>
            <a:pPr marL="356234" algn="l" rtl="0" eaLnBrk="0">
              <a:lnSpc>
                <a:spcPct val="96000"/>
              </a:lnSpc>
            </a:pPr>
            <a:r>
              <a:rPr sz="3000" b="1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小明眼中的大山东：</a:t>
            </a:r>
            <a:endParaRPr lang="SimSun" altLang="SimSun" sz="3000"/>
          </a:p>
          <a:p>
            <a:pPr marL="431800" algn="l" rtl="0" eaLnBrk="0">
              <a:lnSpc>
                <a:spcPct val="94000"/>
              </a:lnSpc>
              <a:spcBef>
                <a:spcPts val="1486"/>
              </a:spcBef>
            </a:pPr>
            <a:r>
              <a:rPr sz="2700" b="1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探究材料：</a:t>
            </a:r>
            <a:r>
              <a:rPr sz="2700" kern="0" spc="7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b="1" kern="0" spc="-30">
                <a:solidFill>
                  <a:srgbClr val="0600D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面向大海，春暖花开</a:t>
            </a:r>
            <a:endParaRPr lang="SimSun" altLang="SimSun" sz="2700"/>
          </a:p>
          <a:p>
            <a:pPr marL="882014" algn="l" rtl="0" eaLnBrk="0">
              <a:lnSpc>
                <a:spcPct val="94000"/>
              </a:lnSpc>
              <a:spcBef>
                <a:spcPts val="1546"/>
              </a:spcBef>
            </a:pPr>
            <a:r>
              <a:rPr sz="2400" b="1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材料一：</a:t>
            </a:r>
            <a:endParaRPr lang="SimSun" altLang="SimSun" sz="2400"/>
          </a:p>
          <a:p>
            <a:pPr marL="1047114" algn="l" rtl="0" eaLnBrk="0">
              <a:lnSpc>
                <a:spcPct val="98000"/>
              </a:lnSpc>
              <a:spcBef>
                <a:spcPts val="248"/>
              </a:spcBef>
            </a:pPr>
            <a:r>
              <a:rPr sz="2300" b="1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山东美，</a:t>
            </a:r>
            <a:r>
              <a:rPr sz="2300" kern="0" spc="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b="1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一山一水一圣人。</a:t>
            </a:r>
            <a:endParaRPr lang="SimSun" altLang="SimSun" sz="2300"/>
          </a:p>
          <a:p>
            <a:pPr marL="1047114" algn="l" rtl="0" eaLnBrk="0">
              <a:lnSpc>
                <a:spcPct val="95000"/>
              </a:lnSpc>
              <a:spcBef>
                <a:spcPts val="78"/>
              </a:spcBef>
            </a:pPr>
            <a:r>
              <a:rPr sz="2400" b="1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大海阔，朝向大海，春暖花开。</a:t>
            </a:r>
            <a:endParaRPr lang="SimSun" altLang="SimSun" sz="2400"/>
          </a:p>
          <a:p>
            <a:pPr marL="1047114" algn="l" rtl="0" eaLnBrk="0">
              <a:lnSpc>
                <a:spcPct val="83000"/>
              </a:lnSpc>
              <a:spcBef>
                <a:spcPts val="337"/>
              </a:spcBef>
            </a:pPr>
            <a:r>
              <a:rPr sz="2400" b="1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有气魄，绘蓝图——大而强、富而美。</a:t>
            </a:r>
            <a:endParaRPr lang="SimSun" altLang="SimSun" sz="2400"/>
          </a:p>
          <a:p>
            <a:pPr marL="1047114" algn="l" rtl="0" eaLnBrk="0">
              <a:lnSpc>
                <a:spcPts val="3022"/>
              </a:lnSpc>
            </a:pPr>
            <a:r>
              <a:rPr sz="2400" b="1" kern="0" spc="-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新起点，新跨越——富民强省。</a:t>
            </a:r>
            <a:endParaRPr lang="SimSun" altLang="SimSun" sz="2400"/>
          </a:p>
          <a:p>
            <a:pPr algn="l" rtl="0" eaLnBrk="0">
              <a:lnSpc>
                <a:spcPct val="172000"/>
              </a:lnSpc>
            </a:pPr>
            <a:endParaRPr lang="Arial" altLang="Arial" sz="1000"/>
          </a:p>
          <a:p>
            <a:pPr marL="316865" algn="l" rtl="0" eaLnBrk="0">
              <a:lnSpc>
                <a:spcPts val="2710"/>
              </a:lnSpc>
              <a:spcBef>
                <a:spcPts val="666"/>
              </a:spcBef>
            </a:pPr>
            <a:r>
              <a:rPr sz="2200" b="1" kern="0" spc="-180">
                <a:solidFill>
                  <a:srgbClr val="B01F28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解析：</a:t>
            </a:r>
            <a:endParaRPr lang="SimSun" altLang="SimSun" sz="2200"/>
          </a:p>
          <a:p>
            <a:pPr marL="165100" algn="l" rtl="0" eaLnBrk="0">
              <a:lnSpc>
                <a:spcPct val="95000"/>
              </a:lnSpc>
              <a:spcBef>
                <a:spcPts val="593"/>
              </a:spcBef>
            </a:pPr>
            <a:r>
              <a:rPr sz="2400" b="1" kern="0" spc="-90">
                <a:solidFill>
                  <a:srgbClr val="ED311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“大”</a:t>
            </a:r>
            <a:r>
              <a:rPr sz="2400" b="1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就是经济总量大，发展速度快，对国</a:t>
            </a:r>
            <a:r>
              <a:rPr sz="2400" b="1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家贡</a:t>
            </a:r>
            <a:r>
              <a:rPr sz="2400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献大。</a:t>
            </a:r>
            <a:endParaRPr lang="SimSun" altLang="SimSun" sz="2400"/>
          </a:p>
          <a:p>
            <a:pPr marL="165100" algn="l" rtl="0" eaLnBrk="0">
              <a:lnSpc>
                <a:spcPct val="97000"/>
              </a:lnSpc>
              <a:spcBef>
                <a:spcPts val="128"/>
              </a:spcBef>
            </a:pPr>
            <a:r>
              <a:rPr sz="2400" b="1" kern="0" spc="-70">
                <a:solidFill>
                  <a:srgbClr val="CB3741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“强”</a:t>
            </a:r>
            <a:r>
              <a:rPr sz="2400" b="1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就是综合竞争力强，产业结</a:t>
            </a:r>
            <a:r>
              <a:rPr sz="2400" b="1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构优化，经济质量和效益</a:t>
            </a:r>
            <a:r>
              <a:rPr sz="24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高。</a:t>
            </a:r>
            <a:r>
              <a:rPr sz="2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400" b="1" kern="0" spc="-60">
                <a:solidFill>
                  <a:srgbClr val="ED311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“富”</a:t>
            </a:r>
            <a:r>
              <a:rPr sz="2400" b="1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就是社会财富多，人均水平高，人民生活更</a:t>
            </a:r>
            <a:r>
              <a:rPr sz="2400" b="1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加富足。</a:t>
            </a:r>
            <a:endParaRPr lang="SimSun" altLang="SimSun" sz="2400"/>
          </a:p>
          <a:p>
            <a:pPr marL="165100" algn="l" rtl="0" eaLnBrk="0">
              <a:lnSpc>
                <a:spcPct val="94000"/>
              </a:lnSpc>
              <a:spcBef>
                <a:spcPts val="143"/>
              </a:spcBef>
            </a:pPr>
            <a:r>
              <a:rPr sz="2400" b="1" kern="0" spc="-110">
                <a:solidFill>
                  <a:srgbClr val="ED311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“美”</a:t>
            </a:r>
            <a:r>
              <a:rPr sz="2400" b="1" kern="0" spc="-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就是城乡面貌美，生态环境好，</a:t>
            </a:r>
            <a:r>
              <a:rPr sz="2400" b="1" kern="0" spc="-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社会文明进步。</a:t>
            </a:r>
            <a:endParaRPr lang="SimSun" altLang="SimSun" sz="24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2" name="textbox 52"/>
          <p:cNvSpPr/>
          <p:nvPr/>
        </p:nvSpPr>
        <p:spPr>
          <a:xfrm>
            <a:off x="996970" y="767603"/>
            <a:ext cx="8736965" cy="36410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3343"/>
              </a:lnSpc>
            </a:pPr>
            <a:endParaRPr lang="Arial" altLang="Arial" sz="100"/>
          </a:p>
          <a:p>
            <a:pPr marL="12700" indent="742950" algn="l" rtl="0" eaLnBrk="0">
              <a:lnSpc>
                <a:spcPct val="99000"/>
              </a:lnSpc>
            </a:pPr>
            <a:r>
              <a:rPr sz="2300" kern="0" spc="60">
                <a:solidFill>
                  <a:srgbClr val="BA1B26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“强省”</a:t>
            </a:r>
            <a:r>
              <a:rPr sz="23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就是加快转变经济发展方式，坚持速</a:t>
            </a:r>
            <a:r>
              <a:rPr sz="2300" kern="0" spc="60">
                <a:solidFill>
                  <a:srgbClr val="BA1B26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度</a:t>
            </a:r>
            <a:r>
              <a:rPr sz="23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质</a:t>
            </a:r>
            <a:r>
              <a:rPr sz="2300" kern="0" spc="60">
                <a:solidFill>
                  <a:srgbClr val="BA1B26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量效益</a:t>
            </a:r>
            <a:r>
              <a:rPr sz="23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相</a:t>
            </a:r>
            <a:r>
              <a:rPr sz="23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3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协调，消费投资出口相协</a:t>
            </a:r>
            <a:r>
              <a:rPr sz="23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调，人口资源环境相协调，改革发展稳</a:t>
            </a:r>
            <a:r>
              <a:rPr sz="23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3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定相协调。</a:t>
            </a:r>
            <a:endParaRPr lang="SimSun" altLang="SimSun" sz="2300"/>
          </a:p>
          <a:p>
            <a:pPr marL="12700" indent="596900" algn="l" rtl="0" eaLnBrk="0">
              <a:lnSpc>
                <a:spcPct val="101000"/>
              </a:lnSpc>
              <a:spcBef>
                <a:spcPts val="419"/>
              </a:spcBef>
            </a:pPr>
            <a:r>
              <a:rPr sz="23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在优化结构、提高效益、降低消耗、保护环境的基础上，</a:t>
            </a:r>
            <a:r>
              <a:rPr sz="23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到</a:t>
            </a:r>
            <a:r>
              <a:rPr sz="23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300" kern="0" spc="1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2012年全省生产总值突破4万亿元，年均增长10%以上；人均生</a:t>
            </a:r>
            <a:r>
              <a:rPr sz="23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3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产总值比2000年</a:t>
            </a:r>
            <a:r>
              <a:rPr sz="23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翻两番，迈上5000美元的台阶。</a:t>
            </a:r>
            <a:endParaRPr lang="SimSun" altLang="SimSun" sz="2300"/>
          </a:p>
          <a:p>
            <a:pPr marL="12700" indent="596900" algn="l" rtl="0" eaLnBrk="0">
              <a:lnSpc>
                <a:spcPct val="99000"/>
              </a:lnSpc>
              <a:spcBef>
                <a:spcPts val="302"/>
              </a:spcBef>
            </a:pPr>
            <a:r>
              <a:rPr sz="2300" kern="0" spc="20">
                <a:solidFill>
                  <a:srgbClr val="CD393E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“富民”</a:t>
            </a:r>
            <a:r>
              <a:rPr sz="23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则主要体现在保障和改善</a:t>
            </a:r>
            <a:r>
              <a:rPr sz="2300" kern="0" spc="20">
                <a:solidFill>
                  <a:srgbClr val="CD393E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民生</a:t>
            </a:r>
            <a:r>
              <a:rPr sz="23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方面。山东提出， </a:t>
            </a:r>
            <a:r>
              <a:rPr sz="2300" kern="0" spc="20">
                <a:solidFill>
                  <a:srgbClr val="CD393E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城镇</a:t>
            </a:r>
            <a:r>
              <a:rPr sz="2300" kern="0" spc="60">
                <a:solidFill>
                  <a:srgbClr val="CD393E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kern="0" spc="170">
                <a:solidFill>
                  <a:srgbClr val="CD393E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居民人均可支配收入和</a:t>
            </a:r>
            <a:r>
              <a:rPr sz="2300" b="1" kern="0" spc="170">
                <a:solidFill>
                  <a:srgbClr val="CD393E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农民人均纯收入年</a:t>
            </a:r>
            <a:r>
              <a:rPr sz="2300" kern="0" spc="1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均增长8%以上。</a:t>
            </a:r>
            <a:endParaRPr lang="SimSun" altLang="SimSun" sz="2300"/>
          </a:p>
          <a:p>
            <a:pPr marL="12700" indent="600709" algn="l" rtl="0" eaLnBrk="0">
              <a:lnSpc>
                <a:spcPct val="99000"/>
              </a:lnSpc>
              <a:spcBef>
                <a:spcPts val="269"/>
              </a:spcBef>
            </a:pPr>
            <a:r>
              <a:rPr sz="2300" b="1" kern="0" spc="90">
                <a:solidFill>
                  <a:srgbClr val="B1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“新跨越”</a:t>
            </a:r>
            <a:r>
              <a:rPr sz="23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,是在经济总量持续扩张、城乡居民总体小康</a:t>
            </a:r>
            <a:r>
              <a:rPr sz="2300" b="1" kern="0" spc="90">
                <a:solidFill>
                  <a:srgbClr val="B1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</a:t>
            </a:r>
            <a:r>
              <a:rPr sz="2300" kern="0" spc="90">
                <a:solidFill>
                  <a:srgbClr val="B1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基</a:t>
            </a:r>
            <a:r>
              <a:rPr sz="2300" kern="0" spc="50">
                <a:solidFill>
                  <a:srgbClr val="B1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础上，向全面小康、经济强省、节能</a:t>
            </a:r>
            <a:r>
              <a:rPr sz="23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降污等方面跨越。</a:t>
            </a:r>
            <a:endParaRPr lang="SimSun" altLang="SimSun" sz="2300"/>
          </a:p>
        </p:txBody>
      </p:sp>
      <p:sp>
        <p:nvSpPr>
          <p:cNvPr id="54" name="textbox 54"/>
          <p:cNvSpPr/>
          <p:nvPr/>
        </p:nvSpPr>
        <p:spPr>
          <a:xfrm>
            <a:off x="1097152" y="5233448"/>
            <a:ext cx="8235950" cy="13379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768"/>
              </a:lnSpc>
            </a:pPr>
            <a:endParaRPr lang="Arial" altLang="Arial" sz="100"/>
          </a:p>
          <a:p>
            <a:pPr marL="782319" algn="l" rtl="0" eaLnBrk="0">
              <a:lnSpc>
                <a:spcPct val="95000"/>
              </a:lnSpc>
            </a:pPr>
            <a:r>
              <a:rPr sz="27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总之为实现富民强省的奋斗目</a:t>
            </a:r>
            <a:r>
              <a:rPr sz="27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标山东省将全面贯</a:t>
            </a:r>
            <a:endParaRPr lang="SimSun" altLang="SimSun" sz="2700"/>
          </a:p>
          <a:p>
            <a:pPr algn="r" rtl="0" eaLnBrk="0">
              <a:lnSpc>
                <a:spcPct val="83000"/>
              </a:lnSpc>
              <a:spcBef>
                <a:spcPts val="490"/>
              </a:spcBef>
            </a:pPr>
            <a:r>
              <a:rPr sz="2700" b="1" kern="0" spc="70">
                <a:solidFill>
                  <a:srgbClr val="076CB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彻</a:t>
            </a:r>
            <a:r>
              <a:rPr sz="2700" b="1" u="sng" kern="0" spc="70">
                <a:solidFill>
                  <a:srgbClr val="076CB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经济发展、科技创新、社会进步、生态文明和</a:t>
            </a:r>
            <a:r>
              <a:rPr sz="2700" b="1" u="sng" kern="0" spc="60">
                <a:solidFill>
                  <a:srgbClr val="076CB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民生</a:t>
            </a:r>
            <a:endParaRPr lang="SimSun" altLang="SimSun" sz="2700"/>
          </a:p>
          <a:p>
            <a:pPr marL="12700" algn="l" rtl="0" eaLnBrk="0">
              <a:lnSpc>
                <a:spcPct val="122000"/>
              </a:lnSpc>
              <a:spcBef>
                <a:spcPts val="29"/>
              </a:spcBef>
            </a:pPr>
            <a:r>
              <a:rPr sz="2700" b="1" u="sng" kern="0" spc="90">
                <a:solidFill>
                  <a:srgbClr val="076CB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改善等五大类</a:t>
            </a:r>
            <a:r>
              <a:rPr sz="27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宏观指标</a:t>
            </a:r>
            <a:r>
              <a:rPr sz="27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。</a:t>
            </a:r>
            <a:endParaRPr lang="SimSun" altLang="SimSun" sz="27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6" name="textbox 56"/>
          <p:cNvSpPr/>
          <p:nvPr/>
        </p:nvSpPr>
        <p:spPr>
          <a:xfrm>
            <a:off x="838173" y="966754"/>
            <a:ext cx="8928100" cy="42735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607"/>
              </a:lnSpc>
            </a:pPr>
            <a:endParaRPr lang="Arial" altLang="Arial" sz="100"/>
          </a:p>
          <a:p>
            <a:pPr marL="17145" algn="l" rtl="0" eaLnBrk="0">
              <a:lnSpc>
                <a:spcPct val="96000"/>
              </a:lnSpc>
            </a:pPr>
            <a:r>
              <a:rPr sz="2700" b="1" kern="0" spc="-60">
                <a:solidFill>
                  <a:srgbClr val="C23439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阅读材料一，请探究1</a:t>
            </a:r>
            <a:r>
              <a:rPr sz="2700" kern="0" spc="-870">
                <a:solidFill>
                  <a:srgbClr val="C23439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b="1" kern="0" spc="-60">
                <a:solidFill>
                  <a:srgbClr val="C23439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—5题：</a:t>
            </a:r>
            <a:endParaRPr lang="SimSun" altLang="SimSun" sz="2700"/>
          </a:p>
          <a:p>
            <a:pPr marL="12700" indent="171450" algn="l" rtl="0" eaLnBrk="0">
              <a:lnSpc>
                <a:spcPct val="100000"/>
              </a:lnSpc>
              <a:spcBef>
                <a:spcPts val="295"/>
              </a:spcBef>
            </a:pPr>
            <a:r>
              <a:rPr sz="2700" kern="0" spc="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1、</a:t>
            </a:r>
            <a:r>
              <a:rPr sz="2700" kern="0" spc="-7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从“大”到“强”,从“富”到</a:t>
            </a:r>
            <a:r>
              <a:rPr sz="2700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“美”,再从“强省</a:t>
            </a:r>
            <a:r>
              <a:rPr sz="2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”到“富民”,归根到底要靠什么?</a:t>
            </a:r>
            <a:endParaRPr lang="SimSun" altLang="SimSun" sz="2700"/>
          </a:p>
          <a:p>
            <a:pPr marL="184150" algn="l" rtl="0" eaLnBrk="0">
              <a:lnSpc>
                <a:spcPct val="96000"/>
              </a:lnSpc>
              <a:spcBef>
                <a:spcPts val="274"/>
              </a:spcBef>
            </a:pPr>
            <a:r>
              <a:rPr sz="27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2、</a:t>
            </a:r>
            <a:r>
              <a:rPr sz="2700" kern="0" spc="-7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从“强省”到“富民”体现了什</a:t>
            </a:r>
            <a:r>
              <a:rPr sz="27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么思想?</a:t>
            </a:r>
            <a:endParaRPr lang="SimSun" altLang="SimSun" sz="2700"/>
          </a:p>
          <a:p>
            <a:pPr marL="17145" indent="171450" algn="l" rtl="0" eaLnBrk="0">
              <a:lnSpc>
                <a:spcPct val="100000"/>
              </a:lnSpc>
              <a:spcBef>
                <a:spcPts val="303"/>
              </a:spcBef>
            </a:pPr>
            <a:r>
              <a:rPr sz="2700" b="1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3、“大而强、富而美，富民强省”的奋斗目标应</a:t>
            </a:r>
            <a:r>
              <a:rPr sz="27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如何实</a:t>
            </a:r>
            <a:r>
              <a:rPr sz="2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b="1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现?</a:t>
            </a:r>
            <a:endParaRPr lang="SimSun" altLang="SimSun" sz="2700"/>
          </a:p>
          <a:p>
            <a:pPr algn="r" rtl="0" eaLnBrk="0">
              <a:lnSpc>
                <a:spcPct val="96000"/>
              </a:lnSpc>
              <a:spcBef>
                <a:spcPts val="339"/>
              </a:spcBef>
            </a:pPr>
            <a:r>
              <a:rPr sz="27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4、“城乡居民人均可支配收入增长”是如何体现落实科</a:t>
            </a:r>
            <a:endParaRPr lang="SimSun" altLang="SimSun" sz="2700"/>
          </a:p>
          <a:p>
            <a:pPr marL="17145" algn="l" rtl="0" eaLnBrk="0">
              <a:lnSpc>
                <a:spcPct val="97000"/>
              </a:lnSpc>
              <a:spcBef>
                <a:spcPts val="59"/>
              </a:spcBef>
            </a:pPr>
            <a:r>
              <a:rPr sz="27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学发展观的?</a:t>
            </a:r>
            <a:endParaRPr lang="SimSun" altLang="SimSun" sz="2700"/>
          </a:p>
          <a:p>
            <a:pPr algn="l" rtl="0" eaLnBrk="0">
              <a:lnSpc>
                <a:spcPct val="117000"/>
              </a:lnSpc>
            </a:pPr>
            <a:endParaRPr lang="Arial" altLang="Arial" sz="1000"/>
          </a:p>
          <a:p>
            <a:pPr algn="l" rtl="0" eaLnBrk="0">
              <a:lnSpc>
                <a:spcPct val="118000"/>
              </a:lnSpc>
            </a:pPr>
            <a:endParaRPr lang="Arial" altLang="Arial" sz="1000"/>
          </a:p>
          <a:p>
            <a:pPr algn="l" rtl="0" eaLnBrk="0">
              <a:lnSpc>
                <a:spcPct val="113000"/>
              </a:lnSpc>
            </a:pPr>
            <a:endParaRPr lang="Arial" altLang="Arial" sz="600"/>
          </a:p>
          <a:p>
            <a:pPr marL="184150" algn="l" rtl="0" eaLnBrk="0">
              <a:lnSpc>
                <a:spcPct val="96000"/>
              </a:lnSpc>
              <a:spcBef>
                <a:spcPts val="6"/>
              </a:spcBef>
            </a:pPr>
            <a:r>
              <a:rPr sz="27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5、根据以上四题请总结科学发展观的基本内涵有哪些?</a:t>
            </a:r>
            <a:endParaRPr lang="SimSun" altLang="SimSun" sz="27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58" name="table 58"/>
          <p:cNvGraphicFramePr>
            <a:graphicFrameLocks noGrp="1"/>
          </p:cNvGraphicFramePr>
          <p:nvPr/>
        </p:nvGraphicFramePr>
        <p:xfrm>
          <a:off x="974736" y="1565283"/>
          <a:ext cx="8724265" cy="5562600"/>
        </p:xfrm>
        <a:graphic>
          <a:graphicData uri="http://schemas.openxmlformats.org/drawingml/2006/table">
            <a:tbl>
              <a:tblPr/>
              <a:tblGrid>
                <a:gridCol w="4435475"/>
                <a:gridCol w="1396364"/>
                <a:gridCol w="2892425"/>
              </a:tblGrid>
              <a:tr h="6191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7400"/>
                        </a:lnSpc>
                      </a:pPr>
                      <a:endParaRPr lang="Arial" altLang="Arial" sz="100"/>
                    </a:p>
                    <a:p>
                      <a:pPr marL="1537335" algn="l" rtl="0" eaLnBrk="0">
                        <a:lnSpc>
                          <a:spcPct val="94000"/>
                        </a:lnSpc>
                      </a:pPr>
                      <a:r>
                        <a:rPr sz="2400" b="1" kern="0" spc="-10">
                          <a:solidFill>
                            <a:srgbClr val="0068AE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材料体现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7400"/>
                        </a:lnSpc>
                      </a:pPr>
                      <a:endParaRPr lang="Arial" altLang="Arial" sz="100"/>
                    </a:p>
                    <a:p>
                      <a:pPr marL="1273810" algn="l" rtl="0" eaLnBrk="0">
                        <a:lnSpc>
                          <a:spcPct val="94000"/>
                        </a:lnSpc>
                      </a:pPr>
                      <a:r>
                        <a:rPr sz="2400" b="1" kern="0" spc="-10">
                          <a:solidFill>
                            <a:srgbClr val="006FA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科学发展观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74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800"/>
                    </a:p>
                    <a:p>
                      <a:pPr marL="130175" algn="l" rtl="0" eaLnBrk="0">
                        <a:lnSpc>
                          <a:spcPct val="96000"/>
                        </a:lnSpc>
                        <a:spcBef>
                          <a:spcPts val="6"/>
                        </a:spcBef>
                      </a:pPr>
                      <a:r>
                        <a:rPr sz="2400" kern="0" spc="9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从“大”到“强”,从“</a:t>
                      </a:r>
                      <a:r>
                        <a:rPr sz="2400" kern="0" spc="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富”</a:t>
                      </a:r>
                      <a:r>
                        <a:rPr sz="24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24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到“美”,再从“强省”到</a:t>
                      </a:r>
                      <a:endParaRPr lang="SimSun" altLang="SimSun" sz="2400"/>
                    </a:p>
                    <a:p>
                      <a:pPr marL="237490" algn="l" rtl="0" eaLnBrk="0">
                        <a:lnSpc>
                          <a:spcPct val="83000"/>
                        </a:lnSpc>
                        <a:spcBef>
                          <a:spcPts val="357"/>
                        </a:spcBef>
                      </a:pPr>
                      <a:r>
                        <a:rPr sz="24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“富民”,归根到底要靠</a:t>
                      </a:r>
                      <a:r>
                        <a:rPr sz="24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什么?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89000"/>
                        </a:lnSpc>
                      </a:pPr>
                      <a:endParaRPr lang="Arial" altLang="Arial" sz="1000"/>
                    </a:p>
                    <a:p>
                      <a:pPr marL="397509" algn="l" rtl="0" eaLnBrk="0">
                        <a:lnSpc>
                          <a:spcPct val="95000"/>
                        </a:lnSpc>
                        <a:spcBef>
                          <a:spcPts val="7"/>
                        </a:spcBef>
                      </a:pPr>
                      <a:r>
                        <a:rPr sz="2400" b="1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发展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4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46000"/>
                        </a:lnSpc>
                      </a:pPr>
                      <a:endParaRPr lang="Arial" altLang="Arial" sz="1000"/>
                    </a:p>
                    <a:p>
                      <a:pPr marL="836294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2400" b="1" kern="0" spc="-10">
                          <a:solidFill>
                            <a:srgbClr val="C50007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第一要义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25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900"/>
                    </a:p>
                    <a:p>
                      <a:pPr marL="130175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</a:pPr>
                      <a:r>
                        <a:rPr sz="24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从“强省”到“富民”体现了</a:t>
                      </a:r>
                      <a:r>
                        <a:rPr sz="24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24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什么思想?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900"/>
                    </a:p>
                    <a:p>
                      <a:pPr algn="l" rtl="0" eaLnBrk="0">
                        <a:lnSpc>
                          <a:spcPct val="8922"/>
                        </a:lnSpc>
                      </a:pPr>
                      <a:endParaRPr lang="Arial" altLang="Arial" sz="100"/>
                    </a:p>
                    <a:p>
                      <a:pPr marL="297815" indent="99694" algn="l" rtl="0" eaLnBrk="0">
                        <a:lnSpc>
                          <a:spcPct val="94000"/>
                        </a:lnSpc>
                      </a:pPr>
                      <a:r>
                        <a:rPr sz="24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以人</a:t>
                      </a:r>
                      <a:r>
                        <a:rPr sz="24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3200" b="1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为本</a:t>
                      </a:r>
                      <a:endParaRPr lang="SimSun" altLang="SimSun" sz="3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7543"/>
                        </a:lnSpc>
                      </a:pPr>
                      <a:endParaRPr lang="Arial" altLang="Arial" sz="100"/>
                    </a:p>
                    <a:p>
                      <a:pPr marL="1141094" algn="l" rtl="0" eaLnBrk="0">
                        <a:lnSpc>
                          <a:spcPct val="95000"/>
                        </a:lnSpc>
                      </a:pPr>
                      <a:r>
                        <a:rPr sz="2400" b="1" kern="0" spc="20">
                          <a:solidFill>
                            <a:srgbClr val="C60007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核心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46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Arial" altLang="Arial" sz="900"/>
                    </a:p>
                    <a:p>
                      <a:pPr marL="227965" algn="l" rtl="0" eaLnBrk="0">
                        <a:lnSpc>
                          <a:spcPct val="95000"/>
                        </a:lnSpc>
                        <a:spcBef>
                          <a:spcPts val="6"/>
                        </a:spcBef>
                      </a:pPr>
                      <a:r>
                        <a:rPr sz="2400" kern="0" spc="-110">
                          <a:solidFill>
                            <a:srgbClr val="743A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“大而强、富而美，富民强省”</a:t>
                      </a:r>
                      <a:endParaRPr lang="SimSun" altLang="SimSun" sz="2400"/>
                    </a:p>
                    <a:p>
                      <a:pPr marL="130175" algn="l" rtl="0" eaLnBrk="0">
                        <a:lnSpc>
                          <a:spcPct val="95000"/>
                        </a:lnSpc>
                        <a:spcBef>
                          <a:spcPts val="33"/>
                        </a:spcBef>
                      </a:pPr>
                      <a:r>
                        <a:rPr sz="24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奋斗目标应如何实现?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800"/>
                    </a:p>
                    <a:p>
                      <a:pPr marL="397509" algn="l" rtl="0" eaLnBrk="0">
                        <a:lnSpc>
                          <a:spcPct val="95000"/>
                        </a:lnSpc>
                        <a:spcBef>
                          <a:spcPts val="6"/>
                        </a:spcBef>
                      </a:pPr>
                      <a:r>
                        <a:rPr sz="24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全面</a:t>
                      </a:r>
                      <a:endParaRPr lang="SimSun" altLang="SimSun" sz="2400"/>
                    </a:p>
                    <a:p>
                      <a:pPr marL="245109" indent="152400" algn="l" rtl="0" eaLnBrk="0">
                        <a:lnSpc>
                          <a:spcPct val="94000"/>
                        </a:lnSpc>
                        <a:spcBef>
                          <a:spcPts val="56"/>
                        </a:spcBef>
                      </a:pPr>
                      <a:r>
                        <a:rPr sz="2400" b="1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协调</a:t>
                      </a:r>
                      <a:r>
                        <a:rPr sz="24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2400" b="1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可持续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8642"/>
                        </a:lnSpc>
                      </a:pPr>
                      <a:endParaRPr lang="Arial" altLang="Arial" sz="100"/>
                    </a:p>
                    <a:p>
                      <a:pPr marL="831850" algn="l" rtl="0" eaLnBrk="0">
                        <a:lnSpc>
                          <a:spcPct val="94000"/>
                        </a:lnSpc>
                      </a:pPr>
                      <a:r>
                        <a:rPr sz="2400" kern="0" spc="20">
                          <a:solidFill>
                            <a:srgbClr val="C00006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基本要求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89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900"/>
                    </a:p>
                    <a:p>
                      <a:pPr algn="l" rtl="0" eaLnBrk="0">
                        <a:lnSpc>
                          <a:spcPct val="8363"/>
                        </a:lnSpc>
                      </a:pPr>
                      <a:endParaRPr lang="Arial" altLang="Arial" sz="100"/>
                    </a:p>
                    <a:p>
                      <a:pPr marL="554990" algn="l" rtl="0" eaLnBrk="0">
                        <a:lnSpc>
                          <a:spcPct val="95000"/>
                        </a:lnSpc>
                      </a:pPr>
                      <a:r>
                        <a:rPr sz="2400" kern="0" spc="10">
                          <a:solidFill>
                            <a:srgbClr val="6A39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“城乡居民人均可支</a:t>
                      </a:r>
                      <a:r>
                        <a:rPr sz="2400" kern="0" spc="0">
                          <a:solidFill>
                            <a:srgbClr val="6A39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配收入</a:t>
                      </a:r>
                      <a:endParaRPr lang="SimSun" altLang="SimSun" sz="2400"/>
                    </a:p>
                    <a:p>
                      <a:pPr marL="130175" algn="l" rtl="0" eaLnBrk="0">
                        <a:lnSpc>
                          <a:spcPct val="98000"/>
                        </a:lnSpc>
                        <a:spcBef>
                          <a:spcPts val="75"/>
                        </a:spcBef>
                      </a:pPr>
                      <a:r>
                        <a:rPr sz="24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增长”是如何体现落</a:t>
                      </a:r>
                      <a:r>
                        <a:rPr sz="24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实科学发</a:t>
                      </a:r>
                      <a:r>
                        <a:rPr sz="24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24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展观的?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72000"/>
                        </a:lnSpc>
                      </a:pPr>
                      <a:endParaRPr lang="Arial" altLang="Arial" sz="1000"/>
                    </a:p>
                    <a:p>
                      <a:pPr marL="397509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2400" b="1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统筹</a:t>
                      </a:r>
                      <a:endParaRPr lang="SimSun" altLang="SimSun" sz="2400"/>
                    </a:p>
                    <a:p>
                      <a:pPr marL="397509" algn="l" rtl="0" eaLnBrk="0">
                        <a:lnSpc>
                          <a:spcPts val="3899"/>
                        </a:lnSpc>
                      </a:pPr>
                      <a:r>
                        <a:rPr sz="2400" b="1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兼顾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8760"/>
                        </a:lnSpc>
                      </a:pPr>
                      <a:endParaRPr lang="Arial" altLang="Arial" sz="100"/>
                    </a:p>
                    <a:p>
                      <a:pPr marL="565150" algn="l" rtl="0" eaLnBrk="0">
                        <a:lnSpc>
                          <a:spcPct val="94000"/>
                        </a:lnSpc>
                      </a:pPr>
                      <a:r>
                        <a:rPr sz="2400" kern="0" spc="10">
                          <a:solidFill>
                            <a:srgbClr val="C10006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根本方法</a:t>
                      </a:r>
                      <a:endParaRPr lang="SimSun" altLang="SimSun" sz="2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0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74776" y="323840"/>
            <a:ext cx="4102095" cy="590582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1071793" y="428168"/>
            <a:ext cx="6464934" cy="107188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474"/>
              </a:lnSpc>
            </a:pPr>
            <a:endParaRPr lang="Arial" altLang="Arial" sz="100"/>
          </a:p>
          <a:p>
            <a:pPr marL="235584" algn="l" rtl="0" eaLnBrk="0">
              <a:lnSpc>
                <a:spcPct val="96000"/>
              </a:lnSpc>
            </a:pPr>
            <a:r>
              <a:rPr sz="3100" b="1" kern="0" spc="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知识点二科学发展观</a:t>
            </a:r>
            <a:endParaRPr lang="SimSun" altLang="SimSun" sz="3100"/>
          </a:p>
          <a:p>
            <a:pPr marL="12700" algn="l" rtl="0" eaLnBrk="0">
              <a:lnSpc>
                <a:spcPts val="4396"/>
              </a:lnSpc>
              <a:spcBef>
                <a:spcPts val="277"/>
              </a:spcBef>
            </a:pPr>
            <a:r>
              <a:rPr sz="4200" b="1" kern="0" spc="-20" baseline="27117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1、</a:t>
            </a:r>
            <a:r>
              <a:rPr sz="2700" kern="0" spc="-6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4200" b="1" kern="0" spc="-20" baseline="27117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什么是科学发展观</a:t>
            </a:r>
            <a:r>
              <a:rPr sz="2700" kern="0" spc="9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4200" b="1" kern="0" spc="-20" baseline="-12568">
                <a:solidFill>
                  <a:srgbClr val="C61117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科学发展观</a:t>
            </a:r>
            <a:r>
              <a:rPr sz="4200" b="1" kern="0" spc="-30" baseline="-12568">
                <a:solidFill>
                  <a:srgbClr val="C61117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的内涵</a:t>
            </a:r>
            <a:endParaRPr lang="SimSun" altLang="SimSun" sz="4200" baseline="-12568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" name="textbox 64"/>
          <p:cNvSpPr/>
          <p:nvPr/>
        </p:nvSpPr>
        <p:spPr>
          <a:xfrm>
            <a:off x="863624" y="1482380"/>
            <a:ext cx="9232900" cy="33667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7723"/>
              </a:lnSpc>
            </a:pPr>
            <a:endParaRPr lang="Arial" altLang="Arial" sz="100"/>
          </a:p>
          <a:p>
            <a:pPr marL="558800" algn="l" rtl="0" eaLnBrk="0">
              <a:lnSpc>
                <a:spcPct val="97000"/>
              </a:lnSpc>
            </a:pPr>
            <a:r>
              <a:rPr sz="3800" b="1" kern="0" spc="2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(1)、科学发展观的</a:t>
            </a:r>
            <a:r>
              <a:rPr sz="3800" b="1" kern="0" spc="260">
                <a:solidFill>
                  <a:srgbClr val="EC2F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第一要义是</a:t>
            </a:r>
            <a:r>
              <a:rPr sz="3800" b="1" kern="0" spc="250">
                <a:solidFill>
                  <a:srgbClr val="EC2F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发展</a:t>
            </a:r>
            <a:endParaRPr lang="SimHei" altLang="SimHei" sz="38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8000"/>
              </a:lnSpc>
            </a:pPr>
            <a:endParaRPr lang="Arial" altLang="Arial" sz="1000"/>
          </a:p>
          <a:p>
            <a:pPr marL="837564" algn="l" rtl="0" eaLnBrk="0">
              <a:lnSpc>
                <a:spcPct val="95000"/>
              </a:lnSpc>
              <a:spcBef>
                <a:spcPts val="911"/>
              </a:spcBef>
            </a:pPr>
            <a:r>
              <a:rPr sz="3000" kern="0" spc="1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必须坚持把</a:t>
            </a:r>
            <a:r>
              <a:rPr sz="3000" kern="0" spc="170">
                <a:solidFill>
                  <a:srgbClr val="D42A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发展</a:t>
            </a:r>
            <a:r>
              <a:rPr sz="3000" kern="0" spc="1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作为党执政兴国的</a:t>
            </a:r>
            <a:r>
              <a:rPr sz="3000" kern="0" spc="170">
                <a:solidFill>
                  <a:srgbClr val="D42A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第一要务</a:t>
            </a:r>
            <a:r>
              <a:rPr sz="3000" kern="0" spc="1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。</a:t>
            </a:r>
            <a:endParaRPr lang="SimHei" altLang="SimHei" sz="3000"/>
          </a:p>
          <a:p>
            <a:pPr marL="12700" algn="l" rtl="0" eaLnBrk="0">
              <a:lnSpc>
                <a:spcPct val="100000"/>
              </a:lnSpc>
              <a:spcBef>
                <a:spcPts val="341"/>
              </a:spcBef>
            </a:pPr>
            <a:r>
              <a:rPr sz="3000" kern="0" spc="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着力把握发展规律、创新发展理</a:t>
            </a:r>
            <a:r>
              <a:rPr sz="3000" kern="0" spc="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念、转变发展方式、</a:t>
            </a:r>
            <a:r>
              <a:rPr sz="30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3000" kern="0" spc="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破解发展难题，提高</a:t>
            </a:r>
            <a:r>
              <a:rPr sz="3000" kern="0" spc="150">
                <a:solidFill>
                  <a:srgbClr val="D42A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发展质量和效益</a:t>
            </a:r>
            <a:r>
              <a:rPr sz="3000" kern="0" spc="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，实现又好又  </a:t>
            </a:r>
            <a:r>
              <a:rPr sz="3000" kern="0" spc="1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快发展，为发展中国特色社会主义打下坚实基础。</a:t>
            </a:r>
            <a:endParaRPr lang="SimHei" altLang="SimHei" sz="3000"/>
          </a:p>
        </p:txBody>
      </p:sp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12313" y="6934226"/>
            <a:ext cx="406348" cy="260313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" name="textbox 68"/>
          <p:cNvSpPr/>
          <p:nvPr/>
        </p:nvSpPr>
        <p:spPr>
          <a:xfrm>
            <a:off x="863624" y="1488611"/>
            <a:ext cx="8921115" cy="32651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1000"/>
              </a:lnSpc>
            </a:pPr>
            <a:endParaRPr lang="Arial" altLang="Arial" sz="100"/>
          </a:p>
          <a:p>
            <a:pPr marL="488950" algn="l" rtl="0" eaLnBrk="0">
              <a:lnSpc>
                <a:spcPct val="95000"/>
              </a:lnSpc>
              <a:spcBef>
                <a:spcPts val="1"/>
              </a:spcBef>
            </a:pPr>
            <a:r>
              <a:rPr sz="3800" b="1" kern="0" spc="2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(2)、科学发展观的</a:t>
            </a:r>
            <a:r>
              <a:rPr sz="3800" b="1" kern="0" spc="260">
                <a:solidFill>
                  <a:srgbClr val="F13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核心</a:t>
            </a:r>
            <a:r>
              <a:rPr sz="3800" b="1" kern="0" spc="250">
                <a:solidFill>
                  <a:srgbClr val="F13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是以人为本</a:t>
            </a:r>
            <a:endParaRPr lang="SimHei" altLang="SimHei" sz="38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07000"/>
              </a:lnSpc>
            </a:pPr>
            <a:endParaRPr lang="Arial" altLang="Arial" sz="700"/>
          </a:p>
          <a:p>
            <a:pPr marL="12700" indent="812800" algn="l" rtl="0" eaLnBrk="0">
              <a:lnSpc>
                <a:spcPct val="103000"/>
              </a:lnSpc>
              <a:spcBef>
                <a:spcPts val="3"/>
              </a:spcBef>
            </a:pPr>
            <a:r>
              <a:rPr sz="3000" kern="0" spc="1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要把实现好、维护好、发展好</a:t>
            </a:r>
            <a:r>
              <a:rPr sz="3000" kern="0" spc="180">
                <a:solidFill>
                  <a:srgbClr val="C326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最广大人民的根</a:t>
            </a:r>
            <a:r>
              <a:rPr sz="3000" kern="0" spc="20">
                <a:solidFill>
                  <a:srgbClr val="C326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3000" kern="0" spc="190">
                <a:solidFill>
                  <a:srgbClr val="C326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本利益</a:t>
            </a:r>
            <a:r>
              <a:rPr sz="3000" kern="0" spc="1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作为</a:t>
            </a:r>
            <a:r>
              <a:rPr sz="3000" kern="0" spc="190">
                <a:solidFill>
                  <a:srgbClr val="C326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党和国家一切工作的出发点</a:t>
            </a:r>
            <a:r>
              <a:rPr sz="3000" kern="0" spc="180">
                <a:solidFill>
                  <a:srgbClr val="C326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和落脚点</a:t>
            </a:r>
            <a:r>
              <a:rPr sz="3000" kern="0" spc="1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，</a:t>
            </a:r>
            <a:r>
              <a:rPr sz="30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3000" kern="0" spc="1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做到发展为了人民，发展依靠人民，发展成果由人</a:t>
            </a:r>
            <a:r>
              <a:rPr sz="3000" kern="0" spc="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30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民共享。</a:t>
            </a:r>
            <a:endParaRPr lang="SimHei" altLang="SimHei" sz="3000"/>
          </a:p>
        </p:txBody>
      </p:sp>
      <p:pic>
        <p:nvPicPr>
          <p:cNvPr id="70" name="picture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12313" y="6934226"/>
            <a:ext cx="406348" cy="260313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textbox 72"/>
          <p:cNvSpPr/>
          <p:nvPr/>
        </p:nvSpPr>
        <p:spPr>
          <a:xfrm>
            <a:off x="831864" y="953137"/>
            <a:ext cx="8970644" cy="50749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439"/>
              </a:lnSpc>
            </a:pPr>
            <a:endParaRPr lang="Arial" altLang="Arial" sz="100"/>
          </a:p>
          <a:p>
            <a:pPr marL="246379" algn="l" rtl="0" eaLnBrk="0">
              <a:lnSpc>
                <a:spcPct val="97000"/>
              </a:lnSpc>
            </a:pPr>
            <a:r>
              <a:rPr sz="2900" b="1" kern="0" spc="3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(3)、科学发展观的基本</a:t>
            </a:r>
            <a:r>
              <a:rPr sz="2900" b="1" kern="0" spc="3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要求是</a:t>
            </a:r>
            <a:r>
              <a:rPr sz="2900" b="1" kern="0" spc="340">
                <a:solidFill>
                  <a:srgbClr val="E82E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全面协调可持续</a:t>
            </a:r>
            <a:endParaRPr lang="SimHei" altLang="SimHei" sz="29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marL="850264" algn="l" rtl="0" eaLnBrk="0">
              <a:lnSpc>
                <a:spcPct val="86000"/>
              </a:lnSpc>
              <a:spcBef>
                <a:spcPts val="875"/>
              </a:spcBef>
            </a:pPr>
            <a:r>
              <a:rPr sz="2900" kern="0" spc="290">
                <a:solidFill>
                  <a:srgbClr val="B61E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全面发展</a:t>
            </a:r>
            <a:r>
              <a:rPr sz="2900" kern="0" spc="2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：就是要以</a:t>
            </a:r>
            <a:r>
              <a:rPr sz="2900" kern="0" spc="290">
                <a:solidFill>
                  <a:srgbClr val="0065CA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经济建设</a:t>
            </a:r>
            <a:r>
              <a:rPr sz="2900" kern="0" spc="2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为</a:t>
            </a:r>
            <a:r>
              <a:rPr sz="2900" kern="0" spc="2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中心，全面推</a:t>
            </a:r>
            <a:endParaRPr lang="SimHei" altLang="SimHei" sz="2900"/>
          </a:p>
          <a:p>
            <a:pPr marL="12700" algn="l" rtl="0" eaLnBrk="0">
              <a:lnSpc>
                <a:spcPct val="114000"/>
              </a:lnSpc>
              <a:spcBef>
                <a:spcPts val="65"/>
              </a:spcBef>
            </a:pPr>
            <a:r>
              <a:rPr sz="2900" kern="0" spc="3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进</a:t>
            </a:r>
            <a:r>
              <a:rPr sz="2900" kern="0" spc="300">
                <a:solidFill>
                  <a:srgbClr val="0065CA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经济、政治、文化</a:t>
            </a:r>
            <a:r>
              <a:rPr sz="2900" kern="0" spc="3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建设，实现经济发展</a:t>
            </a:r>
            <a:r>
              <a:rPr sz="2900" kern="0" spc="2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和社会全</a:t>
            </a:r>
            <a:r>
              <a:rPr sz="29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2900" kern="0" spc="1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面进步。</a:t>
            </a:r>
            <a:endParaRPr lang="SimHei" altLang="SimHei" sz="2900"/>
          </a:p>
          <a:p>
            <a:pPr algn="r" rtl="0" eaLnBrk="0">
              <a:lnSpc>
                <a:spcPct val="86000"/>
              </a:lnSpc>
              <a:spcBef>
                <a:spcPts val="959"/>
              </a:spcBef>
            </a:pPr>
            <a:r>
              <a:rPr sz="2900" kern="0" spc="290">
                <a:solidFill>
                  <a:srgbClr val="C02C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协调发展</a:t>
            </a:r>
            <a:r>
              <a:rPr sz="2900" kern="0" spc="2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，促进现代化建设</a:t>
            </a:r>
            <a:r>
              <a:rPr sz="2900" kern="0" spc="290">
                <a:solidFill>
                  <a:srgbClr val="006ED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各个环节、各个方</a:t>
            </a:r>
            <a:endParaRPr lang="SimHei" altLang="SimHei" sz="2900"/>
          </a:p>
          <a:p>
            <a:pPr marL="12700" algn="l" rtl="0" eaLnBrk="0">
              <a:lnSpc>
                <a:spcPct val="117000"/>
              </a:lnSpc>
              <a:spcBef>
                <a:spcPts val="13"/>
              </a:spcBef>
            </a:pPr>
            <a:r>
              <a:rPr sz="2900" kern="0" spc="300">
                <a:solidFill>
                  <a:srgbClr val="006ED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面</a:t>
            </a:r>
            <a:r>
              <a:rPr sz="2900" kern="0" spc="3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相协调，促进</a:t>
            </a:r>
            <a:r>
              <a:rPr sz="2900" kern="0" spc="300">
                <a:solidFill>
                  <a:srgbClr val="006ED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生产关系与生产力、上层建</a:t>
            </a:r>
            <a:r>
              <a:rPr sz="2900" kern="0" spc="290">
                <a:solidFill>
                  <a:srgbClr val="006ED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筑与经</a:t>
            </a:r>
            <a:r>
              <a:rPr sz="2900" kern="0" spc="0">
                <a:solidFill>
                  <a:srgbClr val="006ED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2900" kern="0" spc="200">
                <a:solidFill>
                  <a:srgbClr val="006ED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济基础</a:t>
            </a:r>
            <a:r>
              <a:rPr sz="2900" kern="0" spc="2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相协调。</a:t>
            </a:r>
            <a:endParaRPr lang="SimHei" altLang="SimHei" sz="2900"/>
          </a:p>
          <a:p>
            <a:pPr marL="850264" algn="l" rtl="0" eaLnBrk="0">
              <a:lnSpc>
                <a:spcPct val="86000"/>
              </a:lnSpc>
              <a:spcBef>
                <a:spcPts val="1152"/>
              </a:spcBef>
            </a:pPr>
            <a:r>
              <a:rPr sz="2900" kern="0" spc="280">
                <a:solidFill>
                  <a:srgbClr val="BE25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可持续发展</a:t>
            </a:r>
            <a:r>
              <a:rPr sz="2900" kern="0" spc="2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，坚持生产发展、生活富裕、生态</a:t>
            </a:r>
            <a:endParaRPr lang="SimHei" altLang="SimHei" sz="2900"/>
          </a:p>
          <a:p>
            <a:pPr marL="76200" algn="l" rtl="0" eaLnBrk="0">
              <a:lnSpc>
                <a:spcPts val="3949"/>
              </a:lnSpc>
            </a:pPr>
            <a:r>
              <a:rPr sz="2900" kern="0" spc="2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良好的文明发展道路，</a:t>
            </a:r>
            <a:r>
              <a:rPr sz="2900" kern="0" spc="2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实现经济社会</a:t>
            </a:r>
            <a:r>
              <a:rPr sz="2900" kern="0" spc="260">
                <a:solidFill>
                  <a:srgbClr val="025DA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永续发展</a:t>
            </a:r>
            <a:r>
              <a:rPr sz="2900" kern="0" spc="2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。</a:t>
            </a:r>
            <a:endParaRPr lang="SimHei" altLang="SimHei" sz="2900"/>
          </a:p>
        </p:txBody>
      </p:sp>
      <p:pic>
        <p:nvPicPr>
          <p:cNvPr id="74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18623" y="6984972"/>
            <a:ext cx="412765" cy="20956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" name="textbox 76"/>
          <p:cNvSpPr/>
          <p:nvPr/>
        </p:nvSpPr>
        <p:spPr>
          <a:xfrm>
            <a:off x="1053394" y="826521"/>
            <a:ext cx="8272144" cy="58483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8097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3100" b="1" kern="0" spc="-2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(</a:t>
            </a:r>
            <a:r>
              <a:rPr sz="3100" kern="0" spc="-7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3100" b="1" kern="0" spc="-2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4</a:t>
            </a:r>
            <a:r>
              <a:rPr sz="3100" kern="0" spc="-7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3100" b="1" kern="0" spc="-2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)</a:t>
            </a:r>
            <a:r>
              <a:rPr sz="3100" kern="0" spc="-3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3100" b="1" kern="0" spc="-2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、</a:t>
            </a:r>
            <a:r>
              <a:rPr sz="3100" kern="0" spc="-6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3100" b="1" kern="0" spc="-2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科</a:t>
            </a:r>
            <a:r>
              <a:rPr sz="3100" kern="0" spc="-5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3100" b="1" kern="0" spc="-2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学</a:t>
            </a:r>
            <a:r>
              <a:rPr sz="3100" kern="0" spc="-6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3100" b="1" kern="0" spc="-2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发</a:t>
            </a:r>
            <a:r>
              <a:rPr sz="3100" kern="0" spc="-6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3100" b="1" kern="0" spc="-2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展</a:t>
            </a:r>
            <a:r>
              <a:rPr sz="3100" kern="0" spc="-7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3100" b="1" kern="0" spc="-2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观</a:t>
            </a:r>
            <a:r>
              <a:rPr sz="3100" kern="0" spc="-5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3100" b="1" kern="0" spc="-2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</a:t>
            </a:r>
            <a:r>
              <a:rPr sz="3100" b="1" kern="0" spc="510">
                <a:solidFill>
                  <a:srgbClr val="EB2E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根本方法是统筹兼顾</a:t>
            </a:r>
            <a:endParaRPr lang="SimHei" altLang="SimHei" sz="31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algn="l" rtl="0" eaLnBrk="0">
              <a:lnSpc>
                <a:spcPct val="121000"/>
              </a:lnSpc>
            </a:pPr>
            <a:endParaRPr lang="Arial" altLang="Arial" sz="1000"/>
          </a:p>
          <a:p>
            <a:pPr marL="991235" algn="l" rtl="0" eaLnBrk="0">
              <a:lnSpc>
                <a:spcPct val="89000"/>
              </a:lnSpc>
              <a:spcBef>
                <a:spcPts val="938"/>
              </a:spcBef>
            </a:pPr>
            <a:r>
              <a:rPr sz="3100" kern="0" spc="6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(1)   </a:t>
            </a:r>
            <a:r>
              <a:rPr sz="3100" kern="0" spc="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统筹城乡发展</a:t>
            </a:r>
            <a:endParaRPr lang="SimHei" altLang="SimHei" sz="3100"/>
          </a:p>
          <a:p>
            <a:pPr marL="991235" algn="l" rtl="0" eaLnBrk="0">
              <a:lnSpc>
                <a:spcPts val="3948"/>
              </a:lnSpc>
            </a:pPr>
            <a:r>
              <a:rPr sz="3100" kern="0" spc="2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(2)统筹区域发展</a:t>
            </a:r>
            <a:endParaRPr lang="SimHei" altLang="SimHei" sz="3100"/>
          </a:p>
          <a:p>
            <a:pPr marL="991235" algn="l" rtl="0" eaLnBrk="0">
              <a:lnSpc>
                <a:spcPct val="95000"/>
              </a:lnSpc>
              <a:spcBef>
                <a:spcPts val="672"/>
              </a:spcBef>
            </a:pPr>
            <a:r>
              <a:rPr sz="3100" kern="0" spc="2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(3)统筹经济社会发展</a:t>
            </a:r>
            <a:endParaRPr lang="SimHei" altLang="SimHei" sz="3100"/>
          </a:p>
          <a:p>
            <a:pPr marL="991235" algn="l" rtl="0" eaLnBrk="0">
              <a:lnSpc>
                <a:spcPct val="95000"/>
              </a:lnSpc>
              <a:spcBef>
                <a:spcPts val="316"/>
              </a:spcBef>
            </a:pPr>
            <a:r>
              <a:rPr sz="3100" kern="0" spc="2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(4)统筹人与自然和谐发展</a:t>
            </a:r>
            <a:endParaRPr lang="SimHei" altLang="SimHei" sz="3100"/>
          </a:p>
          <a:p>
            <a:pPr marL="991235" algn="l" rtl="0" eaLnBrk="0">
              <a:lnSpc>
                <a:spcPct val="85000"/>
              </a:lnSpc>
              <a:spcBef>
                <a:spcPts val="283"/>
              </a:spcBef>
            </a:pPr>
            <a:r>
              <a:rPr sz="3100" kern="0" spc="2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(5)统筹国内发展和对外开放</a:t>
            </a:r>
            <a:endParaRPr lang="SimHei" altLang="SimHei" sz="3100"/>
          </a:p>
          <a:p>
            <a:pPr marL="991235" algn="l" rtl="0" eaLnBrk="0">
              <a:lnSpc>
                <a:spcPts val="3899"/>
              </a:lnSpc>
            </a:pPr>
            <a:r>
              <a:rPr sz="3100" kern="0" spc="2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(6)统筹中央和地方关系</a:t>
            </a:r>
            <a:endParaRPr lang="SimHei" altLang="SimHei" sz="3100"/>
          </a:p>
          <a:p>
            <a:pPr marL="991235" algn="l" rtl="0" eaLnBrk="0">
              <a:lnSpc>
                <a:spcPct val="95000"/>
              </a:lnSpc>
              <a:spcBef>
                <a:spcPts val="771"/>
              </a:spcBef>
            </a:pPr>
            <a:r>
              <a:rPr sz="3100" kern="0" spc="2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(7)统筹个人利益和集体利</a:t>
            </a:r>
            <a:r>
              <a:rPr sz="3100" kern="0" spc="1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益</a:t>
            </a:r>
            <a:endParaRPr lang="SimHei" altLang="SimHei" sz="3100"/>
          </a:p>
          <a:p>
            <a:pPr marL="2558414" algn="l" rtl="0" eaLnBrk="0">
              <a:lnSpc>
                <a:spcPct val="85000"/>
              </a:lnSpc>
              <a:spcBef>
                <a:spcPts val="151"/>
              </a:spcBef>
            </a:pPr>
            <a:r>
              <a:rPr sz="3100" b="1" kern="0" spc="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局部利益和整体利益</a:t>
            </a:r>
            <a:endParaRPr lang="SimHei" altLang="SimHei" sz="3100"/>
          </a:p>
          <a:p>
            <a:pPr marL="2597150" algn="l" rtl="0" eaLnBrk="0">
              <a:lnSpc>
                <a:spcPts val="3899"/>
              </a:lnSpc>
            </a:pPr>
            <a:r>
              <a:rPr sz="3100" b="1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当前利益和长远利益</a:t>
            </a:r>
            <a:endParaRPr lang="SimHei" altLang="SimHei" sz="3100"/>
          </a:p>
          <a:p>
            <a:pPr marL="991235" algn="l" rtl="0" eaLnBrk="0">
              <a:lnSpc>
                <a:spcPct val="95000"/>
              </a:lnSpc>
              <a:spcBef>
                <a:spcPts val="754"/>
              </a:spcBef>
            </a:pPr>
            <a:r>
              <a:rPr sz="3100" kern="0" spc="2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(8)统筹国内国际两个大局</a:t>
            </a:r>
            <a:endParaRPr lang="SimHei" altLang="SimHei" sz="3100"/>
          </a:p>
        </p:txBody>
      </p:sp>
      <p:pic>
        <p:nvPicPr>
          <p:cNvPr id="78" name="picture 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486864" y="6984972"/>
            <a:ext cx="444524" cy="20956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textbox 80"/>
          <p:cNvSpPr/>
          <p:nvPr/>
        </p:nvSpPr>
        <p:spPr>
          <a:xfrm>
            <a:off x="1070975" y="726049"/>
            <a:ext cx="8284209" cy="46532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974"/>
              </a:lnSpc>
            </a:pPr>
            <a:endParaRPr lang="Arial" altLang="Arial" sz="100"/>
          </a:p>
          <a:p>
            <a:pPr marL="82550" algn="l" rtl="0" eaLnBrk="0">
              <a:lnSpc>
                <a:spcPct val="95000"/>
              </a:lnSpc>
            </a:pPr>
            <a:r>
              <a:rPr sz="2600" b="1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典题感悟：例3</a:t>
            </a:r>
            <a:endParaRPr lang="SimSun" altLang="SimSun" sz="2600"/>
          </a:p>
          <a:p>
            <a:pPr algn="l" rtl="0" eaLnBrk="0">
              <a:lnSpc>
                <a:spcPct val="112000"/>
              </a:lnSpc>
            </a:pPr>
            <a:endParaRPr lang="Arial" altLang="Arial" sz="10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marL="171450" algn="l" rtl="0" eaLnBrk="0">
              <a:lnSpc>
                <a:spcPct val="94000"/>
              </a:lnSpc>
              <a:spcBef>
                <a:spcPts val="691"/>
              </a:spcBef>
            </a:pPr>
            <a:r>
              <a:rPr sz="2300" b="1" kern="0" spc="120">
                <a:solidFill>
                  <a:srgbClr val="C70006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(福建单科省检试题)</a:t>
            </a:r>
            <a:endParaRPr lang="SimSun" altLang="SimSun" sz="2300"/>
          </a:p>
          <a:p>
            <a:pPr marL="12700" indent="615315" algn="l" rtl="0" eaLnBrk="0">
              <a:lnSpc>
                <a:spcPct val="100000"/>
              </a:lnSpc>
              <a:spcBef>
                <a:spcPts val="287"/>
              </a:spcBef>
            </a:pPr>
            <a:r>
              <a:rPr sz="2300" b="1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上世纪末以来，受农田</a:t>
            </a:r>
            <a:r>
              <a:rPr sz="23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弃耕、自然灾害损毁、农村非农产</a:t>
            </a:r>
            <a:r>
              <a:rPr sz="23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业发展和非农建设占用耕地等影响，</a:t>
            </a:r>
            <a:r>
              <a:rPr sz="2300" b="1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我国耕地面积由1998年的</a:t>
            </a:r>
            <a:r>
              <a:rPr sz="23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19.5亿亩下降到2007年的18.2亿亩。</a:t>
            </a:r>
            <a:endParaRPr lang="SimSun" altLang="SimSun" sz="2300"/>
          </a:p>
          <a:p>
            <a:pPr marL="12700" indent="609600" algn="l" rtl="0" eaLnBrk="0">
              <a:lnSpc>
                <a:spcPct val="103000"/>
              </a:lnSpc>
              <a:spcBef>
                <a:spcPts val="207"/>
              </a:spcBef>
            </a:pPr>
            <a:r>
              <a:rPr sz="23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根据“十一五”规划纲要，到2010年末</a:t>
            </a:r>
            <a:r>
              <a:rPr sz="2300" b="1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全国耕地面积必须</a:t>
            </a:r>
            <a:r>
              <a:rPr sz="23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确保不低于18亿亩，这是一条直接关系到1</a:t>
            </a:r>
            <a:r>
              <a:rPr sz="2300" b="1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3亿中国人吃饭问题</a:t>
            </a:r>
            <a:r>
              <a:rPr sz="23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的底线。为此，国务院发布通知，</a:t>
            </a:r>
            <a:r>
              <a:rPr sz="2300" b="1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决定暂停退耕还林</a:t>
            </a:r>
            <a:r>
              <a:rPr sz="23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2300"/>
          </a:p>
          <a:p>
            <a:pPr algn="l" rtl="0" eaLnBrk="0">
              <a:lnSpc>
                <a:spcPct val="129000"/>
              </a:lnSpc>
            </a:pPr>
            <a:endParaRPr lang="Arial" altLang="Arial" sz="1000"/>
          </a:p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algn="l" rtl="0" eaLnBrk="0">
              <a:lnSpc>
                <a:spcPct val="109000"/>
              </a:lnSpc>
            </a:pPr>
            <a:endParaRPr lang="Arial" altLang="Arial" sz="600"/>
          </a:p>
          <a:p>
            <a:pPr marL="190500" indent="862964" algn="l" rtl="0" eaLnBrk="0">
              <a:lnSpc>
                <a:spcPct val="101000"/>
              </a:lnSpc>
              <a:spcBef>
                <a:spcPts val="2"/>
              </a:spcBef>
            </a:pPr>
            <a:r>
              <a:rPr sz="2600" b="1" kern="0" spc="170">
                <a:solidFill>
                  <a:srgbClr val="D70007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请你根据科学发展观的要求，结合材料简要说</a:t>
            </a:r>
            <a:r>
              <a:rPr sz="2600" kern="0" spc="170">
                <a:solidFill>
                  <a:srgbClr val="D70007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600" b="1" kern="0" spc="170">
                <a:solidFill>
                  <a:srgbClr val="D70007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明国务院暂停退耕还林</a:t>
            </a:r>
            <a:r>
              <a:rPr sz="2600" b="1" kern="0" spc="160">
                <a:solidFill>
                  <a:srgbClr val="D70007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做法的合理性。(8分)</a:t>
            </a:r>
            <a:endParaRPr lang="SimSun" altLang="SimSun" sz="2600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2" name="picture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84" name="textbox 84"/>
          <p:cNvSpPr/>
          <p:nvPr/>
        </p:nvSpPr>
        <p:spPr>
          <a:xfrm>
            <a:off x="857208" y="1093364"/>
            <a:ext cx="8762365" cy="36258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592"/>
              </a:lnSpc>
            </a:pPr>
            <a:endParaRPr lang="Arial" altLang="Arial" sz="100"/>
          </a:p>
          <a:p>
            <a:pPr marL="149860" algn="l" rtl="0" eaLnBrk="0">
              <a:lnSpc>
                <a:spcPct val="95000"/>
              </a:lnSpc>
            </a:pPr>
            <a:r>
              <a:rPr sz="2300" b="1" kern="0" spc="150">
                <a:solidFill>
                  <a:srgbClr val="2C467A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(参考答案)</a:t>
            </a:r>
            <a:endParaRPr lang="SimSun" altLang="SimSun" sz="2300"/>
          </a:p>
          <a:p>
            <a:pPr marL="467359" algn="l" rtl="0" eaLnBrk="0">
              <a:lnSpc>
                <a:spcPct val="83000"/>
              </a:lnSpc>
              <a:spcBef>
                <a:spcPts val="984"/>
              </a:spcBef>
            </a:pPr>
            <a:r>
              <a:rPr sz="23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为保护耕地暂停退耕还林，符合科学发展观的要</a:t>
            </a:r>
            <a:r>
              <a:rPr sz="23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求。</a:t>
            </a:r>
            <a:r>
              <a:rPr sz="23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</a:t>
            </a:r>
            <a:r>
              <a:rPr sz="2300" kern="0" spc="-3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r>
              <a:rPr sz="2300" kern="0" spc="-3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分</a:t>
            </a:r>
            <a:r>
              <a:rPr sz="2300" kern="0" spc="-3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)</a:t>
            </a:r>
            <a:endParaRPr lang="SimSun" altLang="SimSun" sz="2300"/>
          </a:p>
          <a:p>
            <a:pPr algn="r" rtl="0" eaLnBrk="0">
              <a:lnSpc>
                <a:spcPts val="3831"/>
              </a:lnSpc>
            </a:pPr>
            <a:r>
              <a:rPr sz="2300" b="1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①耕地是农业生产和经济社会发展的基础，保护耕地</a:t>
            </a:r>
            <a:r>
              <a:rPr sz="2300" b="1" kern="0" spc="100">
                <a:solidFill>
                  <a:srgbClr val="F23B3B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符合发展</a:t>
            </a:r>
            <a:endParaRPr lang="SimSun" altLang="SimSun" sz="2300"/>
          </a:p>
          <a:p>
            <a:pPr marL="16509" algn="l" rtl="0" eaLnBrk="0">
              <a:lnSpc>
                <a:spcPct val="95000"/>
              </a:lnSpc>
              <a:spcBef>
                <a:spcPts val="1422"/>
              </a:spcBef>
            </a:pPr>
            <a:r>
              <a:rPr sz="2300" b="1" kern="0" spc="170">
                <a:solidFill>
                  <a:srgbClr val="CA1A26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是第一要义的要求。(2分)</a:t>
            </a:r>
            <a:endParaRPr lang="SimSun" altLang="SimSun" sz="2300"/>
          </a:p>
          <a:p>
            <a:pPr marL="467359" algn="l" rtl="0" eaLnBrk="0">
              <a:lnSpc>
                <a:spcPct val="83000"/>
              </a:lnSpc>
              <a:spcBef>
                <a:spcPts val="916"/>
              </a:spcBef>
            </a:pPr>
            <a:r>
              <a:rPr sz="23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②确保耕地安全有利于保障粮食供给，维护人民的根</a:t>
            </a:r>
            <a:r>
              <a:rPr sz="23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本利益，</a:t>
            </a:r>
            <a:endParaRPr lang="SimSun" altLang="SimSun" sz="2300"/>
          </a:p>
          <a:p>
            <a:pPr marL="12700" algn="l" rtl="0" eaLnBrk="0">
              <a:lnSpc>
                <a:spcPts val="3951"/>
              </a:lnSpc>
            </a:pPr>
            <a:r>
              <a:rPr sz="23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维护社会稳定， </a:t>
            </a:r>
            <a:r>
              <a:rPr sz="2300" kern="0" spc="20">
                <a:solidFill>
                  <a:srgbClr val="CA1A26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符合以人为本的</a:t>
            </a:r>
            <a:r>
              <a:rPr sz="2300" kern="0" spc="10">
                <a:solidFill>
                  <a:srgbClr val="CA1A26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要求。  (2分)</a:t>
            </a:r>
            <a:endParaRPr lang="SimSun" altLang="SimSun" sz="2300"/>
          </a:p>
          <a:p>
            <a:pPr marL="467359" algn="l" rtl="0" eaLnBrk="0">
              <a:lnSpc>
                <a:spcPct val="83000"/>
              </a:lnSpc>
              <a:spcBef>
                <a:spcPts val="1308"/>
              </a:spcBef>
            </a:pPr>
            <a:r>
              <a:rPr sz="23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③确保18亿亩耕地底线，</a:t>
            </a:r>
            <a:r>
              <a:rPr sz="2300" kern="0" spc="3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b="1" kern="0" spc="40">
                <a:solidFill>
                  <a:srgbClr val="CA1A26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符合全面协调可持续发展</a:t>
            </a:r>
            <a:r>
              <a:rPr sz="2300" b="1" kern="0" spc="30">
                <a:solidFill>
                  <a:srgbClr val="CA1A26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的要求，有</a:t>
            </a:r>
            <a:endParaRPr lang="SimSun" altLang="SimSun" sz="2300"/>
          </a:p>
          <a:p>
            <a:pPr marL="16509" algn="l" rtl="0" eaLnBrk="0">
              <a:lnSpc>
                <a:spcPts val="3825"/>
              </a:lnSpc>
            </a:pPr>
            <a:r>
              <a:rPr sz="2300" b="1" kern="0" spc="60">
                <a:solidFill>
                  <a:srgbClr val="F23B3B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利于兼顾</a:t>
            </a:r>
            <a:r>
              <a:rPr sz="23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生产发展和生态保护、当前利益和长远利益。</a:t>
            </a:r>
            <a:r>
              <a:rPr sz="23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3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(2分)</a:t>
            </a:r>
            <a:endParaRPr lang="SimSun" altLang="SimSun" sz="2300"/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6" name="textbox 86"/>
          <p:cNvSpPr/>
          <p:nvPr/>
        </p:nvSpPr>
        <p:spPr>
          <a:xfrm>
            <a:off x="1136626" y="1151956"/>
            <a:ext cx="8200390" cy="48215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9195"/>
              </a:lnSpc>
            </a:pPr>
            <a:endParaRPr lang="Arial" altLang="Arial" sz="100"/>
          </a:p>
          <a:p>
            <a:pPr marL="17145" indent="685800" algn="l" rtl="0" eaLnBrk="0">
              <a:lnSpc>
                <a:spcPct val="100000"/>
              </a:lnSpc>
            </a:pPr>
            <a:r>
              <a:rPr sz="27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山东省的经济结构和增长方式曾受到种种质疑。</a:t>
            </a:r>
            <a:r>
              <a:rPr sz="27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700" b="1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如，把追求</a:t>
            </a:r>
            <a:r>
              <a:rPr sz="2700" b="1" kern="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GDP</a:t>
            </a:r>
            <a:r>
              <a:rPr sz="2700" b="1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作为全省作重要的奋斗目标，导致经</a:t>
            </a:r>
            <a:r>
              <a:rPr sz="27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b="1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济结构性矛盾突出，服务业发展滞</a:t>
            </a:r>
            <a:r>
              <a:rPr sz="27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后，城乡区域发展</a:t>
            </a:r>
            <a:endParaRPr lang="SimSun" altLang="SimSun" sz="2700"/>
          </a:p>
          <a:p>
            <a:pPr marL="12700" algn="l" rtl="0" eaLnBrk="0">
              <a:lnSpc>
                <a:spcPct val="101000"/>
              </a:lnSpc>
              <a:spcBef>
                <a:spcPts val="298"/>
              </a:spcBef>
            </a:pPr>
            <a:r>
              <a:rPr sz="27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不平衡，资源环境代价大；经济增长过于依赖投资拉</a:t>
            </a:r>
            <a:r>
              <a:rPr sz="27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动，增长方式仍然比较粗放，</a:t>
            </a:r>
            <a:r>
              <a:rPr sz="2700" kern="0" spc="9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自主创新能</a:t>
            </a:r>
            <a:r>
              <a:rPr sz="2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力不强；体</a:t>
            </a:r>
            <a:r>
              <a:rPr sz="2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制机制性障碍依然存在，市场化程度不够高；国有经</a:t>
            </a:r>
            <a:r>
              <a:rPr sz="27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济比重偏大，  “群象效应</a:t>
            </a:r>
            <a:r>
              <a:rPr sz="27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”背后，民营企业尤其是中</a:t>
            </a:r>
            <a:r>
              <a:rPr sz="2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小企业发育滞后，部分</a:t>
            </a:r>
            <a:r>
              <a:rPr sz="27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低收入群众生活还比较困难。</a:t>
            </a:r>
            <a:endParaRPr lang="SimSun" altLang="SimSun" sz="2700"/>
          </a:p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marL="659130" algn="l" rtl="0" eaLnBrk="0">
              <a:lnSpc>
                <a:spcPct val="94000"/>
              </a:lnSpc>
              <a:spcBef>
                <a:spcPts val="937"/>
              </a:spcBef>
            </a:pPr>
            <a:r>
              <a:rPr sz="3100" b="1" kern="0" spc="60">
                <a:solidFill>
                  <a:srgbClr val="D61C1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山东省政府为什么要树立“富民强省”</a:t>
            </a:r>
            <a:r>
              <a:rPr sz="3100" b="1" kern="0" spc="50">
                <a:solidFill>
                  <a:srgbClr val="D61C1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</a:t>
            </a:r>
            <a:endParaRPr lang="SimSun" altLang="SimSun" sz="3100"/>
          </a:p>
          <a:p>
            <a:pPr marL="163829" algn="l" rtl="0" eaLnBrk="0">
              <a:lnSpc>
                <a:spcPct val="94000"/>
              </a:lnSpc>
              <a:spcBef>
                <a:spcPts val="353"/>
              </a:spcBef>
            </a:pPr>
            <a:r>
              <a:rPr sz="3100" b="1" kern="0" spc="70">
                <a:solidFill>
                  <a:srgbClr val="AB0E13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奋斗目标，贯彻落实科学发展观?</a:t>
            </a:r>
            <a:endParaRPr lang="SimSun" altLang="SimSun" sz="3100"/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8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1052758" y="474108"/>
            <a:ext cx="9116059" cy="63061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9818"/>
              </a:lnSpc>
            </a:pPr>
            <a:endParaRPr lang="Arial" altLang="Arial" sz="100"/>
          </a:p>
          <a:p>
            <a:pPr marL="325120" algn="l" rtl="0" eaLnBrk="0">
              <a:lnSpc>
                <a:spcPct val="96000"/>
              </a:lnSpc>
            </a:pPr>
            <a:r>
              <a:rPr sz="3600" b="1" kern="0" spc="330">
                <a:solidFill>
                  <a:srgbClr val="C333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知识点二</a:t>
            </a:r>
            <a:r>
              <a:rPr sz="3600" kern="0" spc="330">
                <a:solidFill>
                  <a:srgbClr val="C333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600" b="1" kern="0" spc="3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科学发展观</a:t>
            </a:r>
            <a:endParaRPr lang="SimSun" altLang="SimSun" sz="3600"/>
          </a:p>
          <a:p>
            <a:pPr marL="248284" algn="l" rtl="0" eaLnBrk="0">
              <a:lnSpc>
                <a:spcPct val="96000"/>
              </a:lnSpc>
              <a:spcBef>
                <a:spcPts val="1451"/>
              </a:spcBef>
            </a:pPr>
            <a:r>
              <a:rPr sz="3200" b="1" kern="0" spc="2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2、</a:t>
            </a:r>
            <a:r>
              <a:rPr sz="3200" kern="0" spc="-2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200" b="1" kern="0" spc="2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为什么要落实科学发展</a:t>
            </a:r>
            <a:r>
              <a:rPr sz="3200" b="1" kern="0" spc="2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观</a:t>
            </a:r>
            <a:endParaRPr lang="SimSun" altLang="SimSun" sz="3200"/>
          </a:p>
          <a:p>
            <a:pPr marL="521334" algn="l" rtl="0" eaLnBrk="0">
              <a:lnSpc>
                <a:spcPct val="96000"/>
              </a:lnSpc>
              <a:spcBef>
                <a:spcPts val="1512"/>
              </a:spcBef>
            </a:pPr>
            <a:r>
              <a:rPr sz="32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(1)、片面追求经济快速增长的后果</a:t>
            </a:r>
            <a:endParaRPr lang="SimSun" altLang="SimSun" sz="32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15000"/>
              </a:lnSpc>
            </a:pPr>
            <a:endParaRPr lang="Arial" altLang="Arial" sz="1000"/>
          </a:p>
          <a:p>
            <a:pPr algn="l" rtl="0" eaLnBrk="0">
              <a:lnSpc>
                <a:spcPct val="115000"/>
              </a:lnSpc>
            </a:pPr>
            <a:endParaRPr lang="Arial" altLang="Arial" sz="1000"/>
          </a:p>
          <a:p>
            <a:pPr marL="704850" algn="l" rtl="0" eaLnBrk="0">
              <a:lnSpc>
                <a:spcPct val="96000"/>
              </a:lnSpc>
              <a:spcBef>
                <a:spcPts val="819"/>
              </a:spcBef>
            </a:pPr>
            <a:r>
              <a:rPr sz="2700" b="1" kern="0" spc="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带来一系列社会问题</a:t>
            </a:r>
            <a:r>
              <a:rPr sz="2700" b="1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(资源短缺、环境污染、生态</a:t>
            </a:r>
            <a:endParaRPr lang="SimSun" altLang="SimSun" sz="2700"/>
          </a:p>
          <a:p>
            <a:pPr marL="12700" algn="l" rtl="0" eaLnBrk="0">
              <a:lnSpc>
                <a:spcPct val="95000"/>
              </a:lnSpc>
              <a:spcBef>
                <a:spcPts val="507"/>
              </a:spcBef>
            </a:pPr>
            <a:r>
              <a:rPr sz="2700" b="1" kern="0" spc="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破坏、贫富差距拉大等),甚至出现“没有发展的增长”</a:t>
            </a:r>
            <a:endParaRPr lang="SimSun" altLang="SimSun" sz="27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marL="3030220" algn="l" rtl="0" eaLnBrk="0">
              <a:lnSpc>
                <a:spcPct val="96000"/>
              </a:lnSpc>
              <a:spcBef>
                <a:spcPts val="1087"/>
              </a:spcBef>
            </a:pPr>
            <a:r>
              <a:rPr sz="3600" b="1" kern="0" spc="-30">
                <a:solidFill>
                  <a:srgbClr val="B00005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树立科学发展观</a:t>
            </a:r>
            <a:endParaRPr lang="SimSun" altLang="SimSun" sz="3600"/>
          </a:p>
          <a:p>
            <a:pPr marL="521334" algn="l" rtl="0" eaLnBrk="0">
              <a:lnSpc>
                <a:spcPts val="3670"/>
              </a:lnSpc>
              <a:spcBef>
                <a:spcPts val="946"/>
              </a:spcBef>
            </a:pPr>
            <a:r>
              <a:rPr sz="2900" b="1" kern="0" spc="-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(2)、</a:t>
            </a:r>
            <a:r>
              <a:rPr sz="29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900" b="1" kern="0" spc="-210">
                <a:solidFill>
                  <a:srgbClr val="FF3C3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地位：</a:t>
            </a:r>
            <a:endParaRPr lang="SimSun" altLang="SimSun" sz="2900"/>
          </a:p>
          <a:p>
            <a:pPr algn="l" rtl="0" eaLnBrk="0">
              <a:lnSpc>
                <a:spcPct val="106000"/>
              </a:lnSpc>
            </a:pPr>
            <a:endParaRPr lang="Arial" altLang="Arial" sz="1500"/>
          </a:p>
          <a:p>
            <a:pPr marL="261620" indent="730250" algn="l" rtl="0" eaLnBrk="0">
              <a:lnSpc>
                <a:spcPct val="101000"/>
              </a:lnSpc>
              <a:spcBef>
                <a:spcPts val="2"/>
              </a:spcBef>
            </a:pPr>
            <a:r>
              <a:rPr sz="2700" kern="0" spc="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是我国经济社会发展的重要指</a:t>
            </a:r>
            <a:r>
              <a:rPr sz="2700" kern="0" spc="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导方针，是发展      </a:t>
            </a:r>
            <a:r>
              <a:rPr sz="27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中国特色社会主义必须坚持和贯彻的重大战略思想。</a:t>
            </a:r>
            <a:endParaRPr lang="SimHei" altLang="SimHei" sz="2700"/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textbox 92"/>
          <p:cNvSpPr/>
          <p:nvPr/>
        </p:nvSpPr>
        <p:spPr>
          <a:xfrm>
            <a:off x="844589" y="941123"/>
            <a:ext cx="8896350" cy="59886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139"/>
              </a:lnSpc>
            </a:pPr>
            <a:endParaRPr lang="Arial" altLang="Arial" sz="100"/>
          </a:p>
          <a:p>
            <a:pPr algn="r" rtl="0" eaLnBrk="0">
              <a:lnSpc>
                <a:spcPct val="96000"/>
              </a:lnSpc>
            </a:pPr>
            <a:r>
              <a:rPr sz="2600" b="1" kern="0" spc="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3、</a:t>
            </a:r>
            <a:r>
              <a:rPr sz="2600" kern="0" spc="-2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600" b="1" kern="0" spc="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如何贯彻落实科学发展观，促进经济又好又快发展?</a:t>
            </a:r>
            <a:endParaRPr lang="SimSun" altLang="SimSun" sz="26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marL="15875" indent="-3810" algn="l" rtl="0" eaLnBrk="0">
              <a:lnSpc>
                <a:spcPct val="102000"/>
              </a:lnSpc>
              <a:spcBef>
                <a:spcPts val="662"/>
              </a:spcBef>
            </a:pPr>
            <a:r>
              <a:rPr sz="2200" kern="0" spc="130">
                <a:solidFill>
                  <a:srgbClr val="3B638B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情</a:t>
            </a:r>
            <a:r>
              <a:rPr sz="2200" b="1" kern="0" spc="130">
                <a:solidFill>
                  <a:srgbClr val="3B638B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景一：小明的父亲在一家生产</a:t>
            </a:r>
            <a:r>
              <a:rPr sz="2200" b="1" kern="0" spc="0">
                <a:solidFill>
                  <a:srgbClr val="3B638B">
                    <a:alpha val="100000"/>
                  </a:srgbClr>
                </a:solidFill>
                <a:latin typeface="Arial"/>
                <a:ea typeface="Arial"/>
                <a:cs typeface="Arial"/>
              </a:rPr>
              <a:t>MP</a:t>
            </a:r>
            <a:r>
              <a:rPr sz="2200" b="1" kern="0" spc="130">
                <a:solidFill>
                  <a:srgbClr val="3B638B">
                    <a:alpha val="100000"/>
                  </a:srgbClr>
                </a:solidFill>
                <a:latin typeface="Arial"/>
                <a:ea typeface="Arial"/>
                <a:cs typeface="Arial"/>
              </a:rPr>
              <a:t>4</a:t>
            </a:r>
            <a:r>
              <a:rPr sz="2200" b="1" kern="0" spc="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的企业里工作</a:t>
            </a:r>
            <a:r>
              <a:rPr sz="2200" b="1" kern="0" spc="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，这天父亲回来</a:t>
            </a:r>
            <a:r>
              <a:rPr sz="2200" kern="0" spc="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2200" b="1" kern="0" spc="1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说他们厂生产的新款</a:t>
            </a:r>
            <a:r>
              <a:rPr sz="22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MP</a:t>
            </a:r>
            <a:r>
              <a:rPr sz="2200" b="1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</a:t>
            </a:r>
            <a:r>
              <a:rPr sz="2200" b="1" kern="0" spc="1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在国外展出时给查封</a:t>
            </a:r>
            <a:r>
              <a:rPr sz="2200" b="1" kern="0" spc="1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，人家还要告他们专</a:t>
            </a:r>
            <a:endParaRPr lang="SimHei" altLang="SimHei" sz="2200"/>
          </a:p>
          <a:p>
            <a:pPr marL="12700" algn="l" rtl="0" eaLnBrk="0">
              <a:lnSpc>
                <a:spcPct val="98000"/>
              </a:lnSpc>
              <a:spcBef>
                <a:spcPts val="554"/>
              </a:spcBef>
            </a:pPr>
            <a:r>
              <a:rPr sz="2200" kern="0" spc="-130">
                <a:solidFill>
                  <a:srgbClr val="3B638B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利侵权。</a:t>
            </a:r>
            <a:endParaRPr lang="SimHei" altLang="SimHei" sz="2200"/>
          </a:p>
          <a:p>
            <a:pPr marL="12700" algn="l" rtl="0" eaLnBrk="0">
              <a:lnSpc>
                <a:spcPct val="103000"/>
              </a:lnSpc>
              <a:spcBef>
                <a:spcPts val="195"/>
              </a:spcBef>
            </a:pPr>
            <a:r>
              <a:rPr sz="2200" kern="0" spc="210">
                <a:solidFill>
                  <a:srgbClr val="2A3F55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思</a:t>
            </a:r>
            <a:r>
              <a:rPr sz="2200" b="1" kern="0" spc="210">
                <a:solidFill>
                  <a:srgbClr val="2A3F55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考一：小明父亲單位的</a:t>
            </a:r>
            <a:r>
              <a:rPr sz="2200" b="1" kern="0" spc="0">
                <a:solidFill>
                  <a:srgbClr val="2A3F55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MP</a:t>
            </a:r>
            <a:r>
              <a:rPr sz="2200" b="1" kern="0" spc="210">
                <a:solidFill>
                  <a:srgbClr val="2A3F55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</a:t>
            </a:r>
            <a:r>
              <a:rPr sz="2200" b="1" kern="0" spc="210">
                <a:solidFill>
                  <a:srgbClr val="2A3F55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为</a:t>
            </a:r>
            <a:r>
              <a:rPr sz="2200" b="1" kern="0" spc="200">
                <a:solidFill>
                  <a:srgbClr val="2A3F55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什么会被查封?要想避免这种情况</a:t>
            </a:r>
            <a:r>
              <a:rPr sz="2200" kern="0" spc="200">
                <a:solidFill>
                  <a:srgbClr val="2A3F55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2200" kern="0" spc="160">
                <a:solidFill>
                  <a:srgbClr val="2A3F55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以后应该怎么办?</a:t>
            </a:r>
            <a:endParaRPr lang="SimHei" altLang="SimHei" sz="2200"/>
          </a:p>
          <a:p>
            <a:pPr marL="634365" algn="l" rtl="0" eaLnBrk="0">
              <a:lnSpc>
                <a:spcPct val="96000"/>
              </a:lnSpc>
              <a:spcBef>
                <a:spcPts val="1023"/>
              </a:spcBef>
            </a:pPr>
            <a:r>
              <a:rPr sz="2600" kern="0" spc="170">
                <a:solidFill>
                  <a:srgbClr val="D04146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(1)、提高自主创新能力，建设创新型国家。</a:t>
            </a:r>
            <a:endParaRPr lang="SimSun" altLang="SimSun" sz="2600"/>
          </a:p>
          <a:p>
            <a:pPr marL="12700" algn="l" rtl="0" eaLnBrk="0">
              <a:lnSpc>
                <a:spcPct val="103000"/>
              </a:lnSpc>
              <a:spcBef>
                <a:spcPts val="1484"/>
              </a:spcBef>
            </a:pPr>
            <a:r>
              <a:rPr sz="2200" kern="0" spc="170">
                <a:solidFill>
                  <a:srgbClr val="315C7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情景二：最近受到全球金融危机的影响</a:t>
            </a:r>
            <a:r>
              <a:rPr sz="2200" kern="0" spc="160">
                <a:solidFill>
                  <a:srgbClr val="315C7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，很多企业的情况都不景   </a:t>
            </a:r>
            <a:r>
              <a:rPr sz="2200" kern="0" spc="170">
                <a:solidFill>
                  <a:srgbClr val="315C7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气，可是小明母亲所在的企业的生意却</a:t>
            </a:r>
            <a:r>
              <a:rPr sz="2200" kern="0" spc="160">
                <a:solidFill>
                  <a:srgbClr val="315C7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依旧很红火。母亲说，这   </a:t>
            </a:r>
            <a:r>
              <a:rPr sz="2200" kern="0" spc="190">
                <a:solidFill>
                  <a:srgbClr val="315C7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得益于她们企业加強了管理，并且能够时刻关注国内普通群众的</a:t>
            </a:r>
            <a:endParaRPr lang="SimHei" altLang="SimHei" sz="2200"/>
          </a:p>
          <a:p>
            <a:pPr marL="12700" algn="l" rtl="0" eaLnBrk="0">
              <a:lnSpc>
                <a:spcPct val="98000"/>
              </a:lnSpc>
              <a:spcBef>
                <a:spcPts val="487"/>
              </a:spcBef>
            </a:pPr>
            <a:r>
              <a:rPr sz="2200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消费需求。</a:t>
            </a:r>
            <a:endParaRPr lang="SimHei" altLang="SimHei" sz="2200"/>
          </a:p>
          <a:p>
            <a:pPr marL="12700" algn="l" rtl="0" eaLnBrk="0">
              <a:lnSpc>
                <a:spcPct val="97000"/>
              </a:lnSpc>
              <a:spcBef>
                <a:spcPts val="407"/>
              </a:spcBef>
            </a:pPr>
            <a:r>
              <a:rPr sz="2200" kern="0" spc="190">
                <a:solidFill>
                  <a:srgbClr val="24446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思考二：母亲單位面对金融危机的做法给我们什么启示?</a:t>
            </a:r>
            <a:endParaRPr lang="SimHei" altLang="SimHei" sz="2200"/>
          </a:p>
          <a:p>
            <a:pPr algn="l" rtl="0" eaLnBrk="0">
              <a:lnSpc>
                <a:spcPct val="128000"/>
              </a:lnSpc>
            </a:pPr>
            <a:endParaRPr lang="Arial" altLang="Arial" sz="1000"/>
          </a:p>
          <a:p>
            <a:pPr algn="l" rtl="0" eaLnBrk="0">
              <a:lnSpc>
                <a:spcPct val="129000"/>
              </a:lnSpc>
            </a:pPr>
            <a:endParaRPr lang="Arial" altLang="Arial" sz="1000"/>
          </a:p>
          <a:p>
            <a:pPr algn="l" rtl="0" eaLnBrk="0">
              <a:lnSpc>
                <a:spcPct val="109000"/>
              </a:lnSpc>
            </a:pPr>
            <a:endParaRPr lang="Arial" altLang="Arial" sz="600"/>
          </a:p>
          <a:p>
            <a:pPr marL="12700" algn="l" rtl="0" eaLnBrk="0">
              <a:lnSpc>
                <a:spcPct val="96000"/>
              </a:lnSpc>
              <a:spcBef>
                <a:spcPts val="5"/>
              </a:spcBef>
            </a:pPr>
            <a:r>
              <a:rPr sz="2600" kern="0" spc="190">
                <a:solidFill>
                  <a:srgbClr val="CC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(2)、加快转变经济发</a:t>
            </a:r>
            <a:r>
              <a:rPr sz="2600" kern="0" spc="180">
                <a:solidFill>
                  <a:srgbClr val="CC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展方式，推动产业结构优化升级。</a:t>
            </a:r>
            <a:endParaRPr lang="SimSun" altLang="SimSun" sz="2600"/>
          </a:p>
        </p:txBody>
      </p:sp>
      <p:grpSp>
        <p:nvGrpSpPr>
          <p:cNvPr id="6" name="group 6"/>
          <p:cNvGrpSpPr/>
          <p:nvPr/>
        </p:nvGrpSpPr>
        <p:grpSpPr>
          <a:xfrm rot="21600000">
            <a:off x="1181086" y="323841"/>
            <a:ext cx="4349754" cy="577877"/>
            <a:chExt cx="4349754" cy="577877"/>
          </a:xfrm>
        </p:grpSpPr>
        <p:pic>
          <p:nvPicPr>
            <p:cNvPr id="94" name="picture 9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349754" cy="577877"/>
            </a:xfrm>
            <a:prstGeom prst="rect">
              <a:avLst/>
            </a:prstGeom>
          </p:spPr>
        </p:pic>
        <p:sp>
          <p:nvSpPr>
            <p:cNvPr id="96" name="textbox 96"/>
            <p:cNvSpPr/>
            <p:nvPr/>
          </p:nvSpPr>
          <p:spPr>
            <a:xfrm>
              <a:off x="-12700" y="-12700"/>
              <a:ext cx="4375784" cy="65468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9220"/>
                </a:lnSpc>
              </a:pPr>
              <a:endParaRPr lang="Arial" altLang="Arial" sz="100"/>
            </a:p>
            <a:p>
              <a:pPr marL="163829" algn="l" rtl="0" eaLnBrk="0">
                <a:lnSpc>
                  <a:spcPct val="94000"/>
                </a:lnSpc>
              </a:pPr>
              <a:r>
                <a:rPr sz="3000" b="1" kern="0" spc="31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知识点二科学发展观</a:t>
              </a:r>
              <a:endParaRPr lang="SimSun" altLang="SimSun" sz="3000"/>
            </a:p>
          </p:txBody>
        </p:sp>
      </p:grp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8" name="textbox 98"/>
          <p:cNvSpPr/>
          <p:nvPr/>
        </p:nvSpPr>
        <p:spPr>
          <a:xfrm>
            <a:off x="863624" y="441666"/>
            <a:ext cx="9088755" cy="65557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915"/>
              </a:lnSpc>
            </a:pPr>
            <a:endParaRPr lang="Arial" altLang="Arial" sz="100"/>
          </a:p>
          <a:p>
            <a:pPr marL="55880" indent="-43815" algn="l" rtl="0" eaLnBrk="0">
              <a:lnSpc>
                <a:spcPct val="100000"/>
              </a:lnSpc>
            </a:pPr>
            <a:r>
              <a:rPr sz="2200" kern="0" spc="1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情景三：小明的爷爷奶奶住乡下老家，每次他和儿子坐车</a:t>
            </a:r>
            <a:r>
              <a:rPr sz="2200" kern="0" spc="1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去探望他们</a:t>
            </a:r>
            <a:r>
              <a:rPr sz="22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2200" kern="0" spc="2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,总要在沙石路上不停的颠簸，而且去了后儿子总闲农村没</a:t>
            </a:r>
            <a:r>
              <a:rPr sz="2200" kern="0" spc="1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有电脑玩</a:t>
            </a:r>
            <a:endParaRPr lang="SimHei" altLang="SimHei" sz="2200"/>
          </a:p>
          <a:p>
            <a:pPr marL="60960" algn="l" rtl="0" eaLnBrk="0">
              <a:lnSpc>
                <a:spcPct val="98000"/>
              </a:lnSpc>
              <a:spcBef>
                <a:spcPts val="390"/>
              </a:spcBef>
            </a:pPr>
            <a:r>
              <a:rPr sz="2200" b="1" kern="0" spc="100">
                <a:solidFill>
                  <a:srgbClr val="476C91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,觉得还是城里的家</a:t>
            </a:r>
            <a:r>
              <a:rPr sz="2200" b="1" kern="0" spc="90">
                <a:solidFill>
                  <a:srgbClr val="476C91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好。</a:t>
            </a:r>
            <a:endParaRPr lang="SimHei" altLang="SimHei" sz="2200"/>
          </a:p>
          <a:p>
            <a:pPr marL="18415" algn="l" rtl="0" eaLnBrk="0">
              <a:lnSpc>
                <a:spcPct val="94000"/>
              </a:lnSpc>
              <a:spcBef>
                <a:spcPts val="291"/>
              </a:spcBef>
            </a:pPr>
            <a:r>
              <a:rPr sz="2200" kern="0" spc="2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思考三：儿子这样想法</a:t>
            </a:r>
            <a:r>
              <a:rPr sz="2200" kern="0" spc="1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固然是不对的，但是这其中反映了什么问题?</a:t>
            </a:r>
            <a:endParaRPr lang="SimHei" altLang="SimHei" sz="2200"/>
          </a:p>
          <a:p>
            <a:pPr marL="189864" algn="l" rtl="0" eaLnBrk="0">
              <a:lnSpc>
                <a:spcPct val="94000"/>
              </a:lnSpc>
              <a:spcBef>
                <a:spcPts val="1957"/>
              </a:spcBef>
            </a:pPr>
            <a:r>
              <a:rPr sz="2600" kern="0" spc="170">
                <a:solidFill>
                  <a:srgbClr val="BD161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(3)、统筹城乡发展，推进社会主义新农村建设。</a:t>
            </a:r>
            <a:endParaRPr lang="SimSun" altLang="SimSun" sz="2600"/>
          </a:p>
          <a:p>
            <a:pPr marL="132714" algn="l" rtl="0" eaLnBrk="0">
              <a:lnSpc>
                <a:spcPct val="94000"/>
              </a:lnSpc>
              <a:spcBef>
                <a:spcPts val="979"/>
              </a:spcBef>
            </a:pPr>
            <a:r>
              <a:rPr sz="2200" kern="0" spc="1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情景四：小明的叔叔在电厂上班。电厂每天都是灰蒙蒙的，搞得</a:t>
            </a:r>
            <a:endParaRPr lang="SimHei" altLang="SimHei" sz="2200"/>
          </a:p>
          <a:p>
            <a:pPr marL="132714" algn="l" rtl="0" eaLnBrk="0">
              <a:lnSpc>
                <a:spcPct val="94000"/>
              </a:lnSpc>
              <a:spcBef>
                <a:spcPts val="419"/>
              </a:spcBef>
            </a:pPr>
            <a:r>
              <a:rPr sz="2200" kern="0" spc="190">
                <a:solidFill>
                  <a:srgbClr val="243C57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叔叔常常咳嗽，而且每次回来身上总是有一层灰。叔叔说这是</a:t>
            </a:r>
            <a:r>
              <a:rPr sz="2200" kern="0" spc="180">
                <a:solidFill>
                  <a:srgbClr val="243C57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煤</a:t>
            </a:r>
            <a:endParaRPr lang="SimHei" altLang="SimHei" sz="2200"/>
          </a:p>
          <a:p>
            <a:pPr marL="137160" algn="l" rtl="0" eaLnBrk="0">
              <a:lnSpc>
                <a:spcPts val="2930"/>
              </a:lnSpc>
              <a:spcBef>
                <a:spcPts val="134"/>
              </a:spcBef>
            </a:pPr>
            <a:r>
              <a:rPr sz="2300" b="1" kern="0" spc="-200">
                <a:solidFill>
                  <a:srgbClr val="243C57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粉。</a:t>
            </a:r>
            <a:endParaRPr lang="SimHei" altLang="SimHei" sz="2300"/>
          </a:p>
          <a:p>
            <a:pPr marL="132714" algn="l" rtl="0" eaLnBrk="0">
              <a:lnSpc>
                <a:spcPct val="97000"/>
              </a:lnSpc>
              <a:spcBef>
                <a:spcPts val="316"/>
              </a:spcBef>
            </a:pPr>
            <a:r>
              <a:rPr sz="2200" kern="0" spc="240">
                <a:solidFill>
                  <a:srgbClr val="416A8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思考四：电厂情况反映出哪些问题</a:t>
            </a:r>
            <a:r>
              <a:rPr sz="2200" kern="0" spc="230">
                <a:solidFill>
                  <a:srgbClr val="416A8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?我们应该如何解决?</a:t>
            </a:r>
            <a:endParaRPr lang="SimHei" altLang="SimHei" sz="2200"/>
          </a:p>
          <a:p>
            <a:pPr marL="329565" algn="l" rtl="0" eaLnBrk="0">
              <a:lnSpc>
                <a:spcPct val="95000"/>
              </a:lnSpc>
              <a:spcBef>
                <a:spcPts val="552"/>
              </a:spcBef>
            </a:pPr>
            <a:r>
              <a:rPr sz="2600" kern="0" spc="250">
                <a:solidFill>
                  <a:srgbClr val="A32A2E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(4)、加强能源资源节约和生态环境保</a:t>
            </a:r>
            <a:r>
              <a:rPr sz="2600" kern="0" spc="240">
                <a:solidFill>
                  <a:srgbClr val="A32A2E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护，增强可持</a:t>
            </a:r>
            <a:endParaRPr lang="SimSun" altLang="SimSun" sz="2600"/>
          </a:p>
          <a:p>
            <a:pPr marL="137795" algn="l" rtl="0" eaLnBrk="0">
              <a:lnSpc>
                <a:spcPct val="95000"/>
              </a:lnSpc>
              <a:spcBef>
                <a:spcPts val="349"/>
              </a:spcBef>
            </a:pPr>
            <a:r>
              <a:rPr sz="2600" b="1" kern="0" spc="-150">
                <a:solidFill>
                  <a:srgbClr val="E5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续发展能力。</a:t>
            </a:r>
            <a:endParaRPr lang="SimSun" altLang="SimSun" sz="2600"/>
          </a:p>
          <a:p>
            <a:pPr marL="132714" algn="l" rtl="0" eaLnBrk="0">
              <a:lnSpc>
                <a:spcPct val="102000"/>
              </a:lnSpc>
              <a:spcBef>
                <a:spcPts val="952"/>
              </a:spcBef>
            </a:pPr>
            <a:r>
              <a:rPr sz="2200" kern="0" spc="190">
                <a:solidFill>
                  <a:srgbClr val="3A5B7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情景五：小明的舅舅在高中毕业后，去了西部工作，这次回家</a:t>
            </a:r>
            <a:r>
              <a:rPr sz="2200" kern="0" spc="180">
                <a:solidFill>
                  <a:srgbClr val="3A5B7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探</a:t>
            </a:r>
            <a:r>
              <a:rPr sz="2200" kern="0" spc="0">
                <a:solidFill>
                  <a:srgbClr val="3A5B7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</a:t>
            </a:r>
            <a:r>
              <a:rPr sz="2200" kern="0" spc="190">
                <a:solidFill>
                  <a:srgbClr val="3A5B7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亲，特地来母校参观了一下，看看母校，在想想自己</a:t>
            </a:r>
            <a:r>
              <a:rPr sz="2200" kern="0" spc="180">
                <a:solidFill>
                  <a:srgbClr val="3A5B7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工作地学生</a:t>
            </a:r>
            <a:r>
              <a:rPr sz="2200" kern="0" spc="-10">
                <a:solidFill>
                  <a:srgbClr val="3A5B7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</a:t>
            </a:r>
            <a:r>
              <a:rPr sz="2200" kern="0" spc="130">
                <a:solidFill>
                  <a:srgbClr val="3A5B7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的学习环境，感慨良多。</a:t>
            </a:r>
            <a:endParaRPr lang="SimHei" altLang="SimHei" sz="2200"/>
          </a:p>
          <a:p>
            <a:pPr marL="132714" algn="l" rtl="0" eaLnBrk="0">
              <a:lnSpc>
                <a:spcPct val="97000"/>
              </a:lnSpc>
              <a:spcBef>
                <a:spcPts val="631"/>
              </a:spcBef>
            </a:pPr>
            <a:r>
              <a:rPr sz="2200" kern="0" spc="190">
                <a:solidFill>
                  <a:srgbClr val="32587A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思考五：导致两地学生学习环境的差别的根源是什么?</a:t>
            </a:r>
            <a:endParaRPr lang="SimHei" altLang="SimHei" sz="22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marL="551815" algn="l" rtl="0" eaLnBrk="0">
              <a:lnSpc>
                <a:spcPct val="94000"/>
              </a:lnSpc>
              <a:spcBef>
                <a:spcPts val="4"/>
              </a:spcBef>
            </a:pPr>
            <a:r>
              <a:rPr sz="2600" kern="0" spc="170">
                <a:solidFill>
                  <a:srgbClr val="C32D32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(5)、推动区域协调发展，缩小区域发展差距。</a:t>
            </a:r>
            <a:endParaRPr lang="SimSun" altLang="SimSun" sz="2600"/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9423400" cy="629285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https://d.book118.com/138135073100006044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157</Paragraphs>
  <Slides>22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29">
      <vt:lpstr>Arial</vt:lpstr>
      <vt:lpstr>Calibri</vt:lpstr>
      <vt:lpstr>SimSun</vt:lpstr>
      <vt:lpstr>SimHei</vt:lpstr>
      <vt:lpstr>LiSu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2024-09-24T19:31:20.150</cp:lastPrinted>
  <dcterms:created xsi:type="dcterms:W3CDTF">2024-09-24T11:31:20Z</dcterms:created>
  <dcterms:modified xsi:type="dcterms:W3CDTF">2024-09-24T11:31:21Z</dcterms:modified>
</cp:coreProperties>
</file>