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471477-6445-4983-BECC-6899A272E6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4A5DFF-1947-40D3-949C-CB7BCFF2C6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846076-DF3D-4957-A503-7AE2F80832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19CE503-ABCF-4725-8BE7-F7C9AE7315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A0195F7-0E9E-4958-99CF-8E6F79512DC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043A7C1-67BA-4E57-9BB9-7C2E50E4AC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183B9F9-4C21-4909-A9AA-B9D3F5E959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F22F984-58B2-42A2-B56F-D9CD4C7558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0B46D8F-AAFA-4315-892A-D801D7CB77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2D5FAB5-2856-4475-AE3D-3047ED5D65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09E26FD-61F0-482F-B58B-996C198ABE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Relationship Id="rId3" Type="http://schemas.openxmlformats.org/officeDocument/2006/relationships/image" Target="../media/image1.png" /><Relationship Id="rId4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38136010013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741420" y="1127760"/>
            <a:ext cx="4236720" cy="4236720"/>
          </a:xfrm>
          <a:prstGeom prst="ellipse">
            <a:avLst/>
          </a:prstGeom>
          <a:noFill/>
          <a:ln w="38100">
            <a:solidFill>
              <a:srgbClr val="60858D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797775" y="1881829"/>
            <a:ext cx="5701617" cy="1840881"/>
          </a:xfrm>
          <a:prstGeom prst="rect">
            <a:avLst/>
          </a:prstGeom>
          <a:solidFill>
            <a:srgbClr val="D2EBED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4761919" y="3652786"/>
            <a:ext cx="2227456" cy="51789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rgbClr val="60858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730185" y="4170682"/>
            <a:ext cx="2259190" cy="502303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endParaRPr lang="en-US" sz="2025">
              <a:solidFill>
                <a:srgbClr val="60858D">
                  <a:alpha val="100000"/>
                </a:srgb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7" name="TextBox 7"/>
          <p:cNvSpPr txBox="1"/>
          <p:nvPr/>
        </p:nvSpPr>
        <p:spPr>
          <a:xfrm>
            <a:off x="2106772" y="2383155"/>
            <a:ext cx="7537749" cy="86296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会计招聘岗位职责任职要求</a:t>
            </a:r>
          </a:p>
        </p:txBody>
      </p:sp>
      <p:cxnSp>
        <p:nvCxnSpPr>
          <p:cNvPr id="8" name="Connector 8"/>
          <p:cNvCxnSpPr/>
          <p:nvPr/>
        </p:nvCxnSpPr>
        <p:spPr>
          <a:xfrm flipH="1">
            <a:off x="6747999" y="827557"/>
            <a:ext cx="894873" cy="843737"/>
          </a:xfrm>
          <a:prstGeom prst="line">
            <a:avLst/>
          </a:prstGeom>
          <a:ln w="19050">
            <a:solidFill>
              <a:srgbClr val="60858D">
                <a:alpha val="100000"/>
              </a:srgbClr>
            </a:solidFill>
            <a:prstDash val="solid"/>
          </a:ln>
        </p:spPr>
      </p:cxnSp>
      <p:cxnSp>
        <p:nvCxnSpPr>
          <p:cNvPr id="9" name="Connector 9"/>
          <p:cNvCxnSpPr/>
          <p:nvPr/>
        </p:nvCxnSpPr>
        <p:spPr>
          <a:xfrm flipH="1">
            <a:off x="6677058" y="1459731"/>
            <a:ext cx="894873" cy="843737"/>
          </a:xfrm>
          <a:prstGeom prst="line">
            <a:avLst/>
          </a:prstGeom>
          <a:ln w="19050">
            <a:solidFill>
              <a:srgbClr val="60858D">
                <a:alpha val="100000"/>
              </a:srgbClr>
            </a:solidFill>
            <a:prstDash val="solid"/>
          </a:ln>
        </p:spPr>
      </p:cxnSp>
      <p:cxnSp>
        <p:nvCxnSpPr>
          <p:cNvPr id="10" name="Connector 10"/>
          <p:cNvCxnSpPr/>
          <p:nvPr/>
        </p:nvCxnSpPr>
        <p:spPr>
          <a:xfrm flipH="1">
            <a:off x="3741420" y="4038877"/>
            <a:ext cx="894873" cy="843737"/>
          </a:xfrm>
          <a:prstGeom prst="line">
            <a:avLst/>
          </a:prstGeom>
          <a:ln w="19050">
            <a:solidFill>
              <a:srgbClr val="60858D">
                <a:alpha val="100000"/>
              </a:srgbClr>
            </a:solidFill>
            <a:prstDash val="solid"/>
          </a:ln>
        </p:spPr>
      </p:cxnSp>
      <p:cxnSp>
        <p:nvCxnSpPr>
          <p:cNvPr id="11" name="Connector 11"/>
          <p:cNvCxnSpPr/>
          <p:nvPr/>
        </p:nvCxnSpPr>
        <p:spPr>
          <a:xfrm flipH="1">
            <a:off x="3640254" y="4687035"/>
            <a:ext cx="894873" cy="843737"/>
          </a:xfrm>
          <a:prstGeom prst="line">
            <a:avLst/>
          </a:prstGeom>
          <a:ln w="19050">
            <a:solidFill>
              <a:srgbClr val="60858D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31916" y="1278557"/>
            <a:ext cx="2830542" cy="117475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5700" b="1">
                <a:solidFill>
                  <a:srgbClr val="42656C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4487772" y="907139"/>
            <a:ext cx="6821696" cy="5454353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岗位职责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任职要求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对公司股权结构和股东权益的熟悉程度要求</a:t>
            </a:r>
          </a:p>
          <a:p>
            <a:pPr marL="203200" lvl="0" indent="-203200">
              <a:lnSpc>
                <a:spcPct val="150000"/>
              </a:lnSpc>
              <a:spcBef>
                <a:spcPct val="0"/>
              </a:spcBef>
              <a:buFont typeface="Arial"/>
              <a:buChar char="•"/>
            </a:pPr>
            <a:r>
              <a:rPr lang="en-US" sz="24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其他注意事项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238315" y="1654104"/>
            <a:ext cx="1715371" cy="1710856"/>
          </a:xfrm>
          <a:prstGeom prst="ellipse">
            <a:avLst/>
          </a:prstGeom>
          <a:solidFill>
            <a:srgbClr val="42656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262869" y="1841925"/>
            <a:ext cx="1666262" cy="133521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575" b="1">
                <a:solidFill>
                  <a:schemeClr val="l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201" y="3647100"/>
            <a:ext cx="11309760" cy="22857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岗位职责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708" r="16708"/>
          <a:stretch>
            <a:fillRect/>
          </a:stretch>
        </p:blipFill>
        <p:spPr>
          <a:xfrm>
            <a:off x="3369379" y="1610750"/>
            <a:ext cx="2457450" cy="245745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6391291" y="1610750"/>
            <a:ext cx="2457450" cy="2457450"/>
          </a:xfrm>
          <a:prstGeom prst="rect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3558348" y="1839199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3738188" y="2024673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002045" y="1839199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8181885" y="2024673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269241" y="3681618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4449081" y="3867091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7291153" y="3681618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7470993" y="3867091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763829" y="1610750"/>
            <a:ext cx="2553871" cy="1315135"/>
            <a:chOff x="763829" y="1610750"/>
            <a:chExt cx="2553871" cy="1315135"/>
          </a:xfrm>
        </p:grpSpPr>
        <p:sp>
          <p:nvSpPr>
            <p:cNvPr id="13" name="AutoShape 13"/>
            <p:cNvSpPr/>
            <p:nvPr/>
          </p:nvSpPr>
          <p:spPr>
            <a:xfrm>
              <a:off x="763829" y="1610750"/>
              <a:ext cx="2553871" cy="131513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  <a:spcBef>
                  <a:spcPts val="270"/>
                </a:spcBef>
                <a:defRPr/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审核原始凭证，确保凭证的合法性、合规性和准确性。</a:t>
              </a:r>
              <a:endParaRPr lang="en-US" sz="1100"/>
            </a:p>
          </p:txBody>
        </p:sp>
      </p:grpSp>
      <p:grpSp>
        <p:nvGrpSpPr>
          <p:cNvPr id="14" name="Group 14"/>
          <p:cNvGrpSpPr/>
          <p:nvPr/>
        </p:nvGrpSpPr>
        <p:grpSpPr>
          <a:xfrm>
            <a:off x="8888726" y="1610750"/>
            <a:ext cx="2569478" cy="1377562"/>
            <a:chOff x="8888726" y="1610750"/>
            <a:chExt cx="2569478" cy="1377562"/>
          </a:xfrm>
        </p:grpSpPr>
        <p:sp>
          <p:nvSpPr>
            <p:cNvPr id="15" name="AutoShape 15"/>
            <p:cNvSpPr/>
            <p:nvPr/>
          </p:nvSpPr>
          <p:spPr>
            <a:xfrm>
              <a:off x="8888726" y="1610750"/>
              <a:ext cx="2569478" cy="1377562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  <a:spcBef>
                  <a:spcPts val="270"/>
                </a:spcBef>
                <a:defRPr/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负责日常收支的管理和核对，确保账实相符。</a:t>
              </a:r>
              <a:endParaRPr lang="en-US" sz="1100"/>
            </a:p>
          </p:txBody>
        </p:sp>
      </p:grp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日常账务处理</a:t>
              </a:r>
            </a:p>
          </p:txBody>
        </p:sp>
      </p:grpSp>
      <p:sp>
        <p:nvSpPr>
          <p:cNvPr id="38" name="AutoShape 38"/>
          <p:cNvSpPr/>
          <p:nvPr/>
        </p:nvSpPr>
        <p:spPr>
          <a:xfrm>
            <a:off x="1957021" y="4386298"/>
            <a:ext cx="2552700" cy="117126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编制记账凭证，录入财务系统，确保账务处理及时、准确。</a:t>
            </a:r>
            <a:endParaRPr lang="en-US" sz="1100"/>
          </a:p>
        </p:txBody>
      </p:sp>
      <p:sp>
        <p:nvSpPr>
          <p:cNvPr id="39" name="AutoShape 39"/>
          <p:cNvSpPr/>
          <p:nvPr/>
        </p:nvSpPr>
        <p:spPr>
          <a:xfrm>
            <a:off x="7830517" y="4406623"/>
            <a:ext cx="2552700" cy="141997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定期对账，及时发现并处理账务异常情况。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64019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33268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102515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571764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87002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956251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25498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894747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D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财务报表编制</a:t>
              </a:r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4307454" y="4456549"/>
            <a:ext cx="2267763" cy="1552257"/>
            <a:chOff x="4307454" y="4456549"/>
            <a:chExt cx="2267763" cy="1552257"/>
          </a:xfrm>
        </p:grpSpPr>
        <p:sp>
          <p:nvSpPr>
            <p:cNvPr id="33" name="TextBox 33"/>
            <p:cNvSpPr txBox="1"/>
            <p:nvPr/>
          </p:nvSpPr>
          <p:spPr>
            <a:xfrm>
              <a:off x="4307454" y="4456549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分析财务报表，提供财务分析报告，为管理层决策提供支持。</a:t>
              </a:r>
            </a:p>
          </p:txBody>
        </p:sp>
      </p:grpSp>
      <p:grpSp>
        <p:nvGrpSpPr>
          <p:cNvPr id="34" name="Group 34"/>
          <p:cNvGrpSpPr/>
          <p:nvPr/>
        </p:nvGrpSpPr>
        <p:grpSpPr>
          <a:xfrm>
            <a:off x="2838206" y="1281416"/>
            <a:ext cx="2267763" cy="1552257"/>
            <a:chOff x="2838206" y="1281416"/>
            <a:chExt cx="2267763" cy="1552257"/>
          </a:xfrm>
        </p:grpSpPr>
        <p:sp>
          <p:nvSpPr>
            <p:cNvPr id="35" name="TextBox 35"/>
            <p:cNvSpPr txBox="1"/>
            <p:nvPr/>
          </p:nvSpPr>
          <p:spPr>
            <a:xfrm>
              <a:off x="2838206" y="1281416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编制资产负债表、利润表、现金流量表等财务报表，确保报表的准确性和合规性。</a:t>
              </a:r>
            </a:p>
          </p:txBody>
        </p:sp>
      </p:grpSp>
      <p:grpSp>
        <p:nvGrpSpPr>
          <p:cNvPr id="36" name="Group 36"/>
          <p:cNvGrpSpPr/>
          <p:nvPr/>
        </p:nvGrpSpPr>
        <p:grpSpPr>
          <a:xfrm>
            <a:off x="7245950" y="4449809"/>
            <a:ext cx="2267763" cy="1552257"/>
            <a:chOff x="7245950" y="4449809"/>
            <a:chExt cx="2267763" cy="1552257"/>
          </a:xfrm>
        </p:grpSpPr>
        <p:sp>
          <p:nvSpPr>
            <p:cNvPr id="37" name="TextBox 37"/>
            <p:cNvSpPr txBox="1"/>
            <p:nvPr/>
          </p:nvSpPr>
          <p:spPr>
            <a:xfrm>
              <a:off x="7245950" y="4449809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关注会计准则变化，及时调整财务报表编制方法。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5776701" y="1281416"/>
            <a:ext cx="2267763" cy="1552257"/>
            <a:chOff x="5776701" y="1281416"/>
            <a:chExt cx="2267763" cy="1552257"/>
          </a:xfrm>
        </p:grpSpPr>
        <p:sp>
          <p:nvSpPr>
            <p:cNvPr id="39" name="TextBox 39"/>
            <p:cNvSpPr txBox="1"/>
            <p:nvPr/>
          </p:nvSpPr>
          <p:spPr>
            <a:xfrm>
              <a:off x="5776701" y="1281416"/>
              <a:ext cx="2267763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配合外部审计工作，提供相关财务报表和资料。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085" r="16085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205" r="16205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t="13763" b="13763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2188" r="12188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TextBox 21"/>
          <p:cNvSpPr txBox="1"/>
          <p:nvPr/>
        </p:nvSpPr>
        <p:spPr>
          <a:xfrm>
            <a:off x="705451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3571418" y="3467100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9265251" y="3471017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税务申报与筹划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7" name="TextBox 47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负责税务申报工作，确保按时申报各类税款。</a:t>
              </a:r>
            </a:p>
          </p:txBody>
        </p:sp>
      </p:grpSp>
      <p:grpSp>
        <p:nvGrpSpPr>
          <p:cNvPr id="48" name="Group 48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9" name="TextBox 49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研究税收政策，为企业合理避税、节税提供建议。</a:t>
              </a:r>
            </a:p>
          </p:txBody>
        </p:sp>
      </p:grpSp>
      <p:grpSp>
        <p:nvGrpSpPr>
          <p:cNvPr id="50" name="Group 50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51" name="TextBox 51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协助企业进行税务筹划，优化税务结构，降低税务风险。</a:t>
              </a:r>
            </a:p>
          </p:txBody>
        </p:sp>
      </p:grpSp>
      <p:grpSp>
        <p:nvGrpSpPr>
          <p:cNvPr id="52" name="Group 52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3" name="TextBox 53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与税务部门保持良好的沟通，及时解决税务问题。</a:t>
              </a:r>
            </a:p>
          </p:txBody>
        </p:sp>
      </p:grpSp>
      <p:sp>
        <p:nvSpPr>
          <p:cNvPr id="54" name="TextBox 54"/>
          <p:cNvSpPr txBox="1"/>
          <p:nvPr/>
        </p:nvSpPr>
        <p:spPr>
          <a:xfrm>
            <a:off x="6416218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 rot="19589987">
            <a:off x="4454253" y="3728811"/>
            <a:ext cx="4292624" cy="1204932"/>
          </a:xfrm>
          <a:custGeom>
            <a:rect l="l" t="t" r="r" b="b"/>
            <a:pathLst>
              <a:path w="4648848" h="1304923">
                <a:moveTo>
                  <a:pt x="4559807" y="0"/>
                </a:moveTo>
                <a:lnTo>
                  <a:pt x="4648848" y="1304923"/>
                </a:lnTo>
                <a:lnTo>
                  <a:pt x="406711" y="1304922"/>
                </a:lnTo>
                <a:lnTo>
                  <a:pt x="89042" y="1304922"/>
                </a:lnTo>
                <a:lnTo>
                  <a:pt x="0" y="0"/>
                </a:lnTo>
                <a:lnTo>
                  <a:pt x="406711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 rot="19589987">
            <a:off x="3568187" y="2529272"/>
            <a:ext cx="4270524" cy="1198728"/>
          </a:xfrm>
          <a:custGeom>
            <a:rect l="l" t="t" r="r" b="b"/>
            <a:pathLst>
              <a:path w="4648848" h="1304923">
                <a:moveTo>
                  <a:pt x="4559807" y="0"/>
                </a:moveTo>
                <a:lnTo>
                  <a:pt x="4648848" y="1304923"/>
                </a:lnTo>
                <a:lnTo>
                  <a:pt x="406711" y="1304922"/>
                </a:lnTo>
                <a:lnTo>
                  <a:pt x="89042" y="1304922"/>
                </a:lnTo>
                <a:lnTo>
                  <a:pt x="0" y="0"/>
                </a:lnTo>
                <a:lnTo>
                  <a:pt x="406711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 flipH="1" flipV="1">
            <a:off x="4474863" y="5012009"/>
            <a:ext cx="6452875" cy="1007532"/>
          </a:xfrm>
          <a:custGeom>
            <a:rect l="l" t="t" r="r" b="b"/>
            <a:pathLst>
              <a:path w="7024533" h="1096789">
                <a:moveTo>
                  <a:pt x="7024533" y="1096789"/>
                </a:moveTo>
                <a:lnTo>
                  <a:pt x="6730159" y="1096789"/>
                </a:lnTo>
                <a:lnTo>
                  <a:pt x="6227367" y="1096789"/>
                </a:lnTo>
                <a:lnTo>
                  <a:pt x="5932993" y="1096789"/>
                </a:lnTo>
                <a:lnTo>
                  <a:pt x="835684" y="1096789"/>
                </a:lnTo>
                <a:lnTo>
                  <a:pt x="0" y="0"/>
                </a:lnTo>
                <a:lnTo>
                  <a:pt x="255312" y="0"/>
                </a:lnTo>
                <a:lnTo>
                  <a:pt x="5094321" y="0"/>
                </a:lnTo>
                <a:lnTo>
                  <a:pt x="5388695" y="0"/>
                </a:lnTo>
                <a:lnTo>
                  <a:pt x="5891487" y="0"/>
                </a:lnTo>
                <a:lnTo>
                  <a:pt x="6185861" y="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flipH="1" flipV="1">
            <a:off x="3576905" y="3825188"/>
            <a:ext cx="6446549" cy="1007532"/>
          </a:xfrm>
          <a:custGeom>
            <a:rect l="l" t="t" r="r" b="b"/>
            <a:pathLst>
              <a:path w="7017646" h="1096789">
                <a:moveTo>
                  <a:pt x="7017646" y="1096789"/>
                </a:moveTo>
                <a:lnTo>
                  <a:pt x="6679144" y="1096789"/>
                </a:lnTo>
                <a:lnTo>
                  <a:pt x="6334779" y="1096789"/>
                </a:lnTo>
                <a:lnTo>
                  <a:pt x="5996278" y="1096789"/>
                </a:lnTo>
                <a:lnTo>
                  <a:pt x="835685" y="1096789"/>
                </a:lnTo>
                <a:lnTo>
                  <a:pt x="0" y="0"/>
                </a:lnTo>
                <a:lnTo>
                  <a:pt x="5157606" y="0"/>
                </a:lnTo>
                <a:lnTo>
                  <a:pt x="5496108" y="0"/>
                </a:lnTo>
                <a:lnTo>
                  <a:pt x="5840472" y="0"/>
                </a:lnTo>
                <a:lnTo>
                  <a:pt x="6178974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2609211" y="1451543"/>
            <a:ext cx="5216281" cy="1007532"/>
          </a:xfrm>
          <a:custGeom>
            <a:rect l="l" t="t" r="r" b="b"/>
            <a:pathLst>
              <a:path w="5678389" h="1096789">
                <a:moveTo>
                  <a:pt x="0" y="0"/>
                </a:moveTo>
                <a:lnTo>
                  <a:pt x="3420227" y="0"/>
                </a:lnTo>
                <a:lnTo>
                  <a:pt x="4038183" y="0"/>
                </a:lnTo>
                <a:lnTo>
                  <a:pt x="4221761" y="0"/>
                </a:lnTo>
                <a:lnTo>
                  <a:pt x="4839717" y="0"/>
                </a:lnTo>
                <a:lnTo>
                  <a:pt x="5678389" y="1096789"/>
                </a:lnTo>
                <a:lnTo>
                  <a:pt x="5060433" y="1096789"/>
                </a:lnTo>
                <a:lnTo>
                  <a:pt x="4876855" y="1096789"/>
                </a:lnTo>
                <a:lnTo>
                  <a:pt x="4258899" y="1096789"/>
                </a:lnTo>
                <a:lnTo>
                  <a:pt x="0" y="1096789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2590163" y="2638366"/>
            <a:ext cx="6130636" cy="1007532"/>
          </a:xfrm>
          <a:custGeom>
            <a:rect l="l" t="t" r="r" b="b"/>
            <a:pathLst>
              <a:path w="6673747" h="1096789">
                <a:moveTo>
                  <a:pt x="0" y="0"/>
                </a:moveTo>
                <a:lnTo>
                  <a:pt x="3420226" y="0"/>
                </a:lnTo>
                <a:lnTo>
                  <a:pt x="4221760" y="0"/>
                </a:lnTo>
                <a:lnTo>
                  <a:pt x="5152211" y="0"/>
                </a:lnTo>
                <a:lnTo>
                  <a:pt x="5835075" y="0"/>
                </a:lnTo>
                <a:lnTo>
                  <a:pt x="6673747" y="1096789"/>
                </a:lnTo>
                <a:lnTo>
                  <a:pt x="5990883" y="1096789"/>
                </a:lnTo>
                <a:lnTo>
                  <a:pt x="5060432" y="1096789"/>
                </a:lnTo>
                <a:lnTo>
                  <a:pt x="4258898" y="1096789"/>
                </a:lnTo>
                <a:lnTo>
                  <a:pt x="0" y="1096789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654742" y="2746306"/>
            <a:ext cx="641522" cy="7991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02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4474857" y="3898948"/>
            <a:ext cx="641522" cy="7991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03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5295226" y="5119948"/>
            <a:ext cx="649537" cy="7991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04</a:t>
            </a:r>
            <a:endParaRPr lang="en-US" sz="1100"/>
          </a:p>
        </p:txBody>
      </p:sp>
      <p:sp>
        <p:nvSpPr>
          <p:cNvPr id="11" name="Freeform 11"/>
          <p:cNvSpPr/>
          <p:nvPr/>
        </p:nvSpPr>
        <p:spPr>
          <a:xfrm>
            <a:off x="1480299" y="1451543"/>
            <a:ext cx="2095069" cy="1097178"/>
          </a:xfrm>
          <a:custGeom>
            <a:rect l="l" t="t" r="r" b="b"/>
            <a:pathLst>
              <a:path w="2280670" h="1194377">
                <a:moveTo>
                  <a:pt x="2280670" y="0"/>
                </a:moveTo>
                <a:lnTo>
                  <a:pt x="1362432" y="1194377"/>
                </a:lnTo>
                <a:lnTo>
                  <a:pt x="0" y="1194376"/>
                </a:lnTo>
                <a:lnTo>
                  <a:pt x="918238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1480300" y="2548719"/>
            <a:ext cx="2095069" cy="1097178"/>
          </a:xfrm>
          <a:custGeom>
            <a:rect l="l" t="t" r="r" b="b"/>
            <a:pathLst>
              <a:path w="2280670" h="1194377">
                <a:moveTo>
                  <a:pt x="1362432" y="0"/>
                </a:moveTo>
                <a:lnTo>
                  <a:pt x="2280670" y="1194377"/>
                </a:lnTo>
                <a:lnTo>
                  <a:pt x="918238" y="1194377"/>
                </a:lnTo>
                <a:lnTo>
                  <a:pt x="0" y="1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883508" y="1559483"/>
            <a:ext cx="612668" cy="7991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4595">
                <a:solidFill>
                  <a:srgbClr val="FFFFFF">
                    <a:alpha val="100000"/>
                  </a:srgbClr>
                </a:solidFill>
                <a:latin typeface="Bebas Neue Regular"/>
                <a:ea typeface="Bebas Neue Regular"/>
                <a:cs typeface="Bebas Neue Regular"/>
              </a:rPr>
              <a:t>01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资金管理</a:t>
              </a:r>
            </a:p>
          </p:txBody>
        </p:sp>
      </p:grpSp>
      <p:grpSp>
        <p:nvGrpSpPr>
          <p:cNvPr id="36" name="Group 36"/>
          <p:cNvGrpSpPr/>
          <p:nvPr/>
        </p:nvGrpSpPr>
        <p:grpSpPr>
          <a:xfrm>
            <a:off x="3698767" y="1450300"/>
            <a:ext cx="3702933" cy="914024"/>
            <a:chOff x="3698767" y="1450300"/>
            <a:chExt cx="3702933" cy="914024"/>
          </a:xfrm>
        </p:grpSpPr>
        <p:sp>
          <p:nvSpPr>
            <p:cNvPr id="37" name="TextBox 37"/>
            <p:cNvSpPr txBox="1"/>
            <p:nvPr/>
          </p:nvSpPr>
          <p:spPr>
            <a:xfrm>
              <a:off x="3698767" y="1450300"/>
              <a:ext cx="3702933" cy="91402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负责企业日常资金收支的管理，确保资金安全和流动性。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4550182" y="2644255"/>
            <a:ext cx="3702933" cy="914024"/>
            <a:chOff x="4550182" y="2644255"/>
            <a:chExt cx="3702933" cy="914024"/>
          </a:xfrm>
        </p:grpSpPr>
        <p:sp>
          <p:nvSpPr>
            <p:cNvPr id="39" name="TextBox 39"/>
            <p:cNvSpPr txBox="1"/>
            <p:nvPr/>
          </p:nvSpPr>
          <p:spPr>
            <a:xfrm>
              <a:off x="4550182" y="2644255"/>
              <a:ext cx="3702933" cy="91402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编制资金计划，预测企业未来资金需求，协助管理层做出合理融资决策。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5655481" y="3874265"/>
            <a:ext cx="3702933" cy="914024"/>
            <a:chOff x="5655481" y="3874265"/>
            <a:chExt cx="3702933" cy="914024"/>
          </a:xfrm>
        </p:grpSpPr>
        <p:sp>
          <p:nvSpPr>
            <p:cNvPr id="41" name="TextBox 41"/>
            <p:cNvSpPr txBox="1"/>
            <p:nvPr/>
          </p:nvSpPr>
          <p:spPr>
            <a:xfrm>
              <a:off x="5655481" y="3874265"/>
              <a:ext cx="3702933" cy="91402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负责银行账户的管理和维护，包括开户、销户、变更等。</a:t>
              </a:r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6401648" y="5012009"/>
            <a:ext cx="3702933" cy="914024"/>
            <a:chOff x="6401648" y="5012009"/>
            <a:chExt cx="3702933" cy="914024"/>
          </a:xfrm>
        </p:grpSpPr>
        <p:sp>
          <p:nvSpPr>
            <p:cNvPr id="43" name="TextBox 43"/>
            <p:cNvSpPr txBox="1"/>
            <p:nvPr/>
          </p:nvSpPr>
          <p:spPr>
            <a:xfrm>
              <a:off x="6401648" y="5012009"/>
              <a:ext cx="3702933" cy="91402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对企业闲置资金进行合理投资，提高资金收益。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6670291" y="3742977"/>
            <a:ext cx="1631969" cy="672075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</a:ln>
        </p:spPr>
      </p:cxnSp>
      <p:cxnSp>
        <p:nvCxnSpPr>
          <p:cNvPr id="3" name="Connector 3"/>
          <p:cNvCxnSpPr/>
          <p:nvPr/>
        </p:nvCxnSpPr>
        <p:spPr>
          <a:xfrm flipV="1">
            <a:off x="6670291" y="2014785"/>
            <a:ext cx="1631969" cy="672075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</a:ln>
        </p:spPr>
      </p:cxnSp>
      <p:cxnSp>
        <p:nvCxnSpPr>
          <p:cNvPr id="4" name="Connector 4"/>
          <p:cNvCxnSpPr/>
          <p:nvPr/>
        </p:nvCxnSpPr>
        <p:spPr>
          <a:xfrm flipH="1" flipV="1">
            <a:off x="3776689" y="2110795"/>
            <a:ext cx="1645627" cy="576064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</a:ln>
        </p:spPr>
      </p:cxnSp>
      <p:cxnSp>
        <p:nvCxnSpPr>
          <p:cNvPr id="5" name="Connector 5"/>
          <p:cNvCxnSpPr/>
          <p:nvPr/>
        </p:nvCxnSpPr>
        <p:spPr>
          <a:xfrm flipH="1">
            <a:off x="3776689" y="3742977"/>
            <a:ext cx="1645627" cy="672075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</a:ln>
        </p:spPr>
      </p:cxnSp>
      <p:grpSp>
        <p:nvGrpSpPr>
          <p:cNvPr id="6" name="Group 6"/>
          <p:cNvGrpSpPr/>
          <p:nvPr/>
        </p:nvGrpSpPr>
        <p:grpSpPr>
          <a:xfrm>
            <a:off x="2734342" y="1420368"/>
            <a:ext cx="1042321" cy="1042416"/>
            <a:chOff x="2734342" y="1420368"/>
            <a:chExt cx="1042321" cy="1042416"/>
          </a:xfrm>
        </p:grpSpPr>
        <p:sp>
          <p:nvSpPr>
            <p:cNvPr id="7" name="AutoShape 7"/>
            <p:cNvSpPr/>
            <p:nvPr/>
          </p:nvSpPr>
          <p:spPr>
            <a:xfrm>
              <a:off x="2734342" y="1420368"/>
              <a:ext cx="1042321" cy="1042416"/>
            </a:xfrm>
            <a:prstGeom prst="ellipse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2734342" y="4030980"/>
            <a:ext cx="1042321" cy="1042416"/>
            <a:chOff x="2734342" y="4030980"/>
            <a:chExt cx="1042321" cy="1042416"/>
          </a:xfrm>
        </p:grpSpPr>
        <p:sp>
          <p:nvSpPr>
            <p:cNvPr id="9" name="AutoShape 9"/>
            <p:cNvSpPr/>
            <p:nvPr/>
          </p:nvSpPr>
          <p:spPr>
            <a:xfrm>
              <a:off x="2734342" y="4030980"/>
              <a:ext cx="1042321" cy="104241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8398288" y="1431608"/>
            <a:ext cx="1042321" cy="1042416"/>
            <a:chOff x="8398288" y="1431608"/>
            <a:chExt cx="1042321" cy="1042416"/>
          </a:xfrm>
        </p:grpSpPr>
        <p:sp>
          <p:nvSpPr>
            <p:cNvPr id="11" name="AutoShape 11"/>
            <p:cNvSpPr/>
            <p:nvPr/>
          </p:nvSpPr>
          <p:spPr>
            <a:xfrm>
              <a:off x="8398288" y="1431608"/>
              <a:ext cx="1042321" cy="104241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8398288" y="4042220"/>
            <a:ext cx="1042321" cy="1042416"/>
            <a:chOff x="8398288" y="4042220"/>
            <a:chExt cx="1042321" cy="1042416"/>
          </a:xfrm>
        </p:grpSpPr>
        <p:sp>
          <p:nvSpPr>
            <p:cNvPr id="13" name="AutoShape 13"/>
            <p:cNvSpPr/>
            <p:nvPr/>
          </p:nvSpPr>
          <p:spPr>
            <a:xfrm>
              <a:off x="8398288" y="4042220"/>
              <a:ext cx="1042321" cy="1042416"/>
            </a:xfrm>
            <a:prstGeom prst="ellipse">
              <a:avLst/>
            </a:prstGeom>
            <a:solidFill>
              <a:schemeClr val="accent1">
                <a:lumMod val="7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Freeform 14"/>
          <p:cNvSpPr/>
          <p:nvPr/>
        </p:nvSpPr>
        <p:spPr>
          <a:xfrm>
            <a:off x="5202215" y="2324886"/>
            <a:ext cx="720631" cy="720631"/>
          </a:xfrm>
          <a:custGeom>
            <a:rect l="l" t="t" r="r" b="b"/>
            <a:pathLst>
              <a:path w="1090749" h="1090749">
                <a:moveTo>
                  <a:pt x="1090749" y="0"/>
                </a:moveTo>
                <a:lnTo>
                  <a:pt x="1090749" y="520353"/>
                </a:lnTo>
                <a:lnTo>
                  <a:pt x="1054097" y="529777"/>
                </a:lnTo>
                <a:cubicBezTo>
                  <a:pt x="804459" y="607423"/>
                  <a:pt x="607423" y="804459"/>
                  <a:pt x="529777" y="1054097"/>
                </a:cubicBezTo>
                <a:lnTo>
                  <a:pt x="520353" y="1090749"/>
                </a:lnTo>
                <a:lnTo>
                  <a:pt x="0" y="1090749"/>
                </a:lnTo>
                <a:lnTo>
                  <a:pt x="9646" y="1027542"/>
                </a:lnTo>
                <a:cubicBezTo>
                  <a:pt x="114196" y="516617"/>
                  <a:pt x="516617" y="114196"/>
                  <a:pt x="1027542" y="9646"/>
                </a:cubicBezTo>
                <a:lnTo>
                  <a:pt x="1090749" y="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6187678" y="2324886"/>
            <a:ext cx="720631" cy="720631"/>
          </a:xfrm>
          <a:custGeom>
            <a:rect l="l" t="t" r="r" b="b"/>
            <a:pathLst>
              <a:path w="1090749" h="1090749">
                <a:moveTo>
                  <a:pt x="0" y="0"/>
                </a:moveTo>
                <a:lnTo>
                  <a:pt x="63206" y="9646"/>
                </a:lnTo>
                <a:cubicBezTo>
                  <a:pt x="574131" y="114196"/>
                  <a:pt x="976552" y="516617"/>
                  <a:pt x="1081102" y="1027542"/>
                </a:cubicBezTo>
                <a:lnTo>
                  <a:pt x="1090749" y="1090749"/>
                </a:lnTo>
                <a:lnTo>
                  <a:pt x="570395" y="1090749"/>
                </a:lnTo>
                <a:lnTo>
                  <a:pt x="560971" y="1054097"/>
                </a:lnTo>
                <a:cubicBezTo>
                  <a:pt x="483326" y="804459"/>
                  <a:pt x="286290" y="607423"/>
                  <a:pt x="36651" y="529777"/>
                </a:cubicBezTo>
                <a:lnTo>
                  <a:pt x="0" y="520353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202215" y="3310349"/>
            <a:ext cx="720631" cy="720631"/>
          </a:xfrm>
          <a:custGeom>
            <a:rect l="l" t="t" r="r" b="b"/>
            <a:pathLst>
              <a:path w="1090749" h="1090749">
                <a:moveTo>
                  <a:pt x="0" y="0"/>
                </a:moveTo>
                <a:lnTo>
                  <a:pt x="520353" y="0"/>
                </a:lnTo>
                <a:lnTo>
                  <a:pt x="529777" y="36651"/>
                </a:lnTo>
                <a:cubicBezTo>
                  <a:pt x="607423" y="286290"/>
                  <a:pt x="804459" y="483326"/>
                  <a:pt x="1054097" y="560971"/>
                </a:cubicBezTo>
                <a:lnTo>
                  <a:pt x="1090749" y="570395"/>
                </a:lnTo>
                <a:lnTo>
                  <a:pt x="1090749" y="1090749"/>
                </a:lnTo>
                <a:lnTo>
                  <a:pt x="1027542" y="1081102"/>
                </a:lnTo>
                <a:cubicBezTo>
                  <a:pt x="516617" y="976552"/>
                  <a:pt x="114196" y="574131"/>
                  <a:pt x="9646" y="63206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6187678" y="3310349"/>
            <a:ext cx="720631" cy="720631"/>
          </a:xfrm>
          <a:custGeom>
            <a:rect l="l" t="t" r="r" b="b"/>
            <a:pathLst>
              <a:path w="1090748" h="1090748">
                <a:moveTo>
                  <a:pt x="570395" y="0"/>
                </a:moveTo>
                <a:lnTo>
                  <a:pt x="1090748" y="0"/>
                </a:lnTo>
                <a:lnTo>
                  <a:pt x="1081102" y="63206"/>
                </a:lnTo>
                <a:cubicBezTo>
                  <a:pt x="976552" y="574131"/>
                  <a:pt x="574131" y="976552"/>
                  <a:pt x="63206" y="1081102"/>
                </a:cubicBezTo>
                <a:lnTo>
                  <a:pt x="0" y="1090748"/>
                </a:lnTo>
                <a:lnTo>
                  <a:pt x="0" y="570395"/>
                </a:lnTo>
                <a:lnTo>
                  <a:pt x="36651" y="560971"/>
                </a:lnTo>
                <a:cubicBezTo>
                  <a:pt x="286290" y="483326"/>
                  <a:pt x="483326" y="286290"/>
                  <a:pt x="560971" y="36651"/>
                </a:cubicBezTo>
                <a:lnTo>
                  <a:pt x="570395" y="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3010349" y="1696423"/>
            <a:ext cx="490307" cy="490307"/>
          </a:xfrm>
          <a:custGeom>
            <a:rect l="l" t="t" r="r" b="b"/>
            <a:pathLst>
              <a:path w="304800" h="304800"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close/>
                <a:moveTo>
                  <a:pt x="128778" y="222723"/>
                </a:moveTo>
                <a:lnTo>
                  <a:pt x="58655" y="152591"/>
                </a:lnTo>
                <a:lnTo>
                  <a:pt x="85592" y="125654"/>
                </a:lnTo>
                <a:lnTo>
                  <a:pt x="128768" y="168850"/>
                </a:lnTo>
                <a:lnTo>
                  <a:pt x="220370" y="77248"/>
                </a:lnTo>
                <a:lnTo>
                  <a:pt x="247307" y="104184"/>
                </a:lnTo>
                <a:lnTo>
                  <a:pt x="128778" y="22272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8674179" y="1696307"/>
            <a:ext cx="490538" cy="490538"/>
          </a:xfrm>
          <a:custGeom>
            <a:rect l="l" t="t" r="r" b="b"/>
            <a:pathLst>
              <a:path w="304800" h="304800">
                <a:moveTo>
                  <a:pt x="57150" y="114300"/>
                </a:moveTo>
                <a:lnTo>
                  <a:pt x="0" y="171450"/>
                </a:lnTo>
                <a:lnTo>
                  <a:pt x="114300" y="285750"/>
                </a:lnTo>
                <a:lnTo>
                  <a:pt x="304800" y="95250"/>
                </a:lnTo>
                <a:lnTo>
                  <a:pt x="247650" y="38100"/>
                </a:lnTo>
                <a:lnTo>
                  <a:pt x="114300" y="1714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3010233" y="4306919"/>
            <a:ext cx="490538" cy="490538"/>
          </a:xfrm>
          <a:custGeom>
            <a:rect l="l" t="t" r="r" b="b"/>
            <a:pathLst>
              <a:path w="304800" h="304800">
                <a:moveTo>
                  <a:pt x="152400" y="38100"/>
                </a:moveTo>
                <a:cubicBezTo>
                  <a:pt x="215427" y="38100"/>
                  <a:pt x="266700" y="89373"/>
                  <a:pt x="266700" y="152400"/>
                </a:cubicBezTo>
                <a:cubicBezTo>
                  <a:pt x="266700" y="215427"/>
                  <a:pt x="215427" y="266700"/>
                  <a:pt x="152400" y="266700"/>
                </a:cubicBezTo>
                <a:cubicBezTo>
                  <a:pt x="89373" y="266700"/>
                  <a:pt x="38100" y="215427"/>
                  <a:pt x="38100" y="152400"/>
                </a:cubicBezTo>
                <a:cubicBezTo>
                  <a:pt x="38100" y="89373"/>
                  <a:pt x="89373" y="38100"/>
                  <a:pt x="152400" y="38100"/>
                </a:cubicBezTo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lnTo>
                  <a:pt x="152400" y="0"/>
                </a:lnTo>
                <a:close/>
                <a:moveTo>
                  <a:pt x="204045" y="176955"/>
                </a:moveTo>
                <a:lnTo>
                  <a:pt x="171450" y="144323"/>
                </a:lnTo>
                <a:lnTo>
                  <a:pt x="171450" y="76200"/>
                </a:lnTo>
                <a:lnTo>
                  <a:pt x="133131" y="76200"/>
                </a:lnTo>
                <a:lnTo>
                  <a:pt x="133131" y="152324"/>
                </a:lnTo>
                <a:cubicBezTo>
                  <a:pt x="133131" y="158058"/>
                  <a:pt x="135769" y="163001"/>
                  <a:pt x="139751" y="166535"/>
                </a:cubicBezTo>
                <a:lnTo>
                  <a:pt x="177108" y="203892"/>
                </a:lnTo>
                <a:lnTo>
                  <a:pt x="204045" y="17695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4179" y="4306919"/>
            <a:ext cx="490538" cy="490538"/>
          </a:xfrm>
          <a:custGeom>
            <a:rect l="l" t="t" r="r" b="b"/>
            <a:pathLst>
              <a:path w="323850" h="304800">
                <a:moveTo>
                  <a:pt x="265490" y="266700"/>
                </a:moveTo>
                <a:cubicBezTo>
                  <a:pt x="265490" y="266700"/>
                  <a:pt x="318068" y="266757"/>
                  <a:pt x="325450" y="215313"/>
                </a:cubicBezTo>
                <a:cubicBezTo>
                  <a:pt x="328965" y="159058"/>
                  <a:pt x="274625" y="147971"/>
                  <a:pt x="274625" y="147971"/>
                </a:cubicBezTo>
                <a:cubicBezTo>
                  <a:pt x="274625" y="147971"/>
                  <a:pt x="280807" y="64694"/>
                  <a:pt x="204511" y="55197"/>
                </a:cubicBezTo>
                <a:cubicBezTo>
                  <a:pt x="139122" y="48520"/>
                  <a:pt x="119224" y="109290"/>
                  <a:pt x="119224" y="109290"/>
                </a:cubicBezTo>
                <a:cubicBezTo>
                  <a:pt x="119224" y="109290"/>
                  <a:pt x="99527" y="90354"/>
                  <a:pt x="72809" y="105823"/>
                </a:cubicBezTo>
                <a:cubicBezTo>
                  <a:pt x="48892" y="120587"/>
                  <a:pt x="53121" y="147618"/>
                  <a:pt x="53121" y="147618"/>
                </a:cubicBezTo>
                <a:cubicBezTo>
                  <a:pt x="53121" y="147618"/>
                  <a:pt x="0" y="157944"/>
                  <a:pt x="0" y="212084"/>
                </a:cubicBezTo>
                <a:cubicBezTo>
                  <a:pt x="1191" y="266157"/>
                  <a:pt x="57693" y="266700"/>
                  <a:pt x="57693" y="26670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643475" y="2556545"/>
            <a:ext cx="2551945" cy="488972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内部控制与审计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2100892" y="2655329"/>
            <a:ext cx="2309220" cy="1189048"/>
            <a:chOff x="2100892" y="2655329"/>
            <a:chExt cx="2309220" cy="1189048"/>
          </a:xfrm>
        </p:grpSpPr>
        <p:sp>
          <p:nvSpPr>
            <p:cNvPr id="46" name="TextBox 46"/>
            <p:cNvSpPr txBox="1"/>
            <p:nvPr/>
          </p:nvSpPr>
          <p:spPr>
            <a:xfrm>
              <a:off x="2100892" y="2655329"/>
              <a:ext cx="2309220" cy="118904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建立健全企业内部控制制度，确保财务工作的规范化和标准化。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2100892" y="5218283"/>
            <a:ext cx="2309220" cy="1189048"/>
            <a:chOff x="2100892" y="5218283"/>
            <a:chExt cx="2309220" cy="1189048"/>
          </a:xfrm>
        </p:grpSpPr>
        <p:sp>
          <p:nvSpPr>
            <p:cNvPr id="48" name="TextBox 48"/>
            <p:cNvSpPr txBox="1"/>
            <p:nvPr/>
          </p:nvSpPr>
          <p:spPr>
            <a:xfrm>
              <a:off x="2100892" y="5218283"/>
              <a:ext cx="2309220" cy="118904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定期进行内部审计，评估财务工作的合规性和有效性。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764838" y="2655329"/>
            <a:ext cx="2309220" cy="1189048"/>
            <a:chOff x="7764838" y="2655329"/>
            <a:chExt cx="2309220" cy="1189048"/>
          </a:xfrm>
        </p:grpSpPr>
        <p:sp>
          <p:nvSpPr>
            <p:cNvPr id="50" name="TextBox 50"/>
            <p:cNvSpPr txBox="1"/>
            <p:nvPr/>
          </p:nvSpPr>
          <p:spPr>
            <a:xfrm>
              <a:off x="7764838" y="2655329"/>
              <a:ext cx="2309220" cy="118904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监督和检查内部控制制度的执行情况，及时发现并纠正存在的问题。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764838" y="5218283"/>
            <a:ext cx="2309220" cy="1189048"/>
            <a:chOff x="7764838" y="5218283"/>
            <a:chExt cx="2309220" cy="1189048"/>
          </a:xfrm>
        </p:grpSpPr>
        <p:sp>
          <p:nvSpPr>
            <p:cNvPr id="52" name="TextBox 52"/>
            <p:cNvSpPr txBox="1"/>
            <p:nvPr/>
          </p:nvSpPr>
          <p:spPr>
            <a:xfrm>
              <a:off x="7764838" y="5218283"/>
              <a:ext cx="2309220" cy="1189048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对内部审计发现的问题进行整改和跟踪，确保问题得到解决。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238315" y="1654104"/>
            <a:ext cx="1715371" cy="1710856"/>
          </a:xfrm>
          <a:prstGeom prst="ellipse">
            <a:avLst/>
          </a:prstGeom>
          <a:solidFill>
            <a:srgbClr val="42656C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262869" y="1841925"/>
            <a:ext cx="1666262" cy="1335214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7575" b="1">
                <a:solidFill>
                  <a:schemeClr val="l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201" y="3647100"/>
            <a:ext cx="11309760" cy="22857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42656C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任职要求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80000" r="4500" b="14923"/>
          <a:stretch>
            <a:fillRect/>
          </a:stretch>
        </p:blipFill>
        <p:spPr>
          <a:xfrm>
            <a:off x="9631680" y="0"/>
            <a:ext cx="2240281" cy="4162886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9266" b="92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本科及以上学历，会计、财务管理等相关专业优先考虑。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具备会计、财务管理等相关专业的知识体系，能够理解和掌握财务报告、会计核算等基本原理。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学历与专业背景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专业背景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学历要求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工作经验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至少2年以上会计工作经验，有会计师事务所或企业财务工作经验者优先考虑。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行业经验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对所服务行业的财务特点、流程和规范有一定了解，有相关行业工作经验者优先考虑。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2845" r="2284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工作经验要求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https://d.book118.com/138136010013006044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Bebas Neue Regular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2024-09-23T23:08:42.968</cp:lastPrinted>
  <dcterms:created xsi:type="dcterms:W3CDTF">2024-09-23T15:08:42Z</dcterms:created>
  <dcterms:modified xsi:type="dcterms:W3CDTF">2024-09-23T15:08:45Z</dcterms:modified>
</cp:coreProperties>
</file>