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6D0D72A-E62C-4BF4-8CDA-AD3C6B7295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E8D84D-BBC6-4C7F-88EE-9E3C701C8B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6A8A5EE-4CE4-4FB3-9AF6-ECB7B7C427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DBB069B-2D9D-4B2D-A2D0-AE17DF3C12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A5F6229-60FC-4228-9EBC-2250FBFF518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87D89B4-CA16-4C45-81F5-D18575536AA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6515F90-F87D-41D4-A3D5-C49C3F691E8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9EE94CE-A495-4D22-AD85-C25B4C039B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497EC00-71FC-427B-BF53-90DC47B110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875F92-5492-431A-A0E0-B30C7DBA05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C1AE32-4280-43C8-8F97-EB90D1D539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5.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6.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7.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8.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9.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8136053075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340974" y="3721608"/>
            <a:ext cx="232007" cy="23200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679110" y="3729894"/>
            <a:ext cx="215435" cy="215435"/>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000673" y="3738180"/>
            <a:ext cx="198863" cy="198863"/>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293221" y="3746466"/>
            <a:ext cx="182291" cy="182291"/>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581641" y="3754752"/>
            <a:ext cx="165719" cy="165719"/>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高管激励的风险承担效应</a:t>
            </a:r>
          </a:p>
        </p:txBody>
      </p:sp>
      <p:sp>
        <p:nvSpPr>
          <p:cNvPr id="10" name="AutoShape 10"/>
          <p:cNvSpPr/>
          <p:nvPr/>
        </p:nvSpPr>
        <p:spPr>
          <a:xfrm>
            <a:off x="1355726" y="3832004"/>
            <a:ext cx="3032483" cy="2438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5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alpha val="100000"/>
                  </a:schemeClr>
                </a:solidFill>
                <a:latin typeface="Microsoft Yahei"/>
                <a:ea typeface="Microsoft Yahei"/>
                <a:cs typeface="Microsoft Yahei"/>
              </a:rPr>
              <a:t>汇报人：</a:t>
            </a:r>
          </a:p>
        </p:txBody>
      </p:sp>
      <p:sp>
        <p:nvSpPr>
          <p:cNvPr id="15" name="TextBox 15"/>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alpha val="100000"/>
                  </a:schemeClr>
                </a:solidFill>
                <a:latin typeface="Microsoft Yahei"/>
                <a:ea typeface="Microsoft Yahei"/>
                <a:cs typeface="Microsoft Yahei"/>
              </a:rPr>
              <a:t>2024-01-10</a:t>
            </a:r>
          </a:p>
        </p:txBody>
      </p:sp>
      <p:sp>
        <p:nvSpPr>
          <p:cNvPr id="16" name="AutoShape 16"/>
          <p:cNvSpPr/>
          <p:nvPr/>
        </p:nvSpPr>
        <p:spPr>
          <a:xfrm>
            <a:off x="9137413" y="4300567"/>
            <a:ext cx="4507652" cy="4507652"/>
          </a:xfrm>
          <a:prstGeom prst="ellipse">
            <a:avLst/>
          </a:prstGeom>
          <a:solidFill>
            <a:schemeClr val="accent2">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7" name="Group 17"/>
          <p:cNvGrpSpPr/>
          <p:nvPr/>
        </p:nvGrpSpPr>
        <p:grpSpPr>
          <a:xfrm>
            <a:off x="454963" y="331168"/>
            <a:ext cx="515576" cy="439821"/>
            <a:chOff x="454963" y="331168"/>
            <a:chExt cx="515576" cy="439821"/>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12343" y="2059640"/>
            <a:ext cx="2738721" cy="2738721"/>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高管激励的理论基础</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高管激励的风险承担效应实证分析</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高管激励的风险承担效应案例研究</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政策建议与展望</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结论</a:t>
            </a:r>
          </a:p>
        </p:txBody>
      </p:sp>
      <p:sp>
        <p:nvSpPr>
          <p:cNvPr id="6" name="TextBox 6"/>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01</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高管激励的风险承担效应对于企业的创新、投资和业绩具有重要影响。</a:t>
            </a:r>
          </a:p>
        </p:txBody>
      </p:sp>
      <p:sp>
        <p:nvSpPr>
          <p:cNvPr id="8" name="TextBox 8"/>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研究高管激励的风险承担效应有助于提高企业的风险控制能力和长期发展潜力。</a:t>
            </a:r>
          </a:p>
        </p:txBody>
      </p:sp>
      <p:pic>
        <p:nvPicPr>
          <p:cNvPr id="9" name="Picture 9"/>
          <p:cNvPicPr>
            <a:picLocks noChangeAspect="1"/>
          </p:cNvPicPr>
          <p:nvPr/>
        </p:nvPicPr>
        <p:blipFill>
          <a:blip r:embed="rId3"/>
          <a:srcRect t="9046" b="9046"/>
          <a:stretch>
            <a:fillRect/>
          </a:stretch>
        </p:blipFill>
        <p:spPr>
          <a:xfrm>
            <a:off x="921958" y="1771933"/>
            <a:ext cx="2672865" cy="2203993"/>
          </a:xfrm>
          <a:prstGeom prst="roundRect">
            <a:avLst/>
          </a:prstGeom>
        </p:spPr>
      </p:pic>
      <p:pic>
        <p:nvPicPr>
          <p:cNvPr id="10" name="Picture 10"/>
          <p:cNvPicPr>
            <a:picLocks noChangeAspect="1"/>
          </p:cNvPicPr>
          <p:nvPr/>
        </p:nvPicPr>
        <p:blipFill>
          <a:blip r:embed="rId4"/>
          <a:srcRect l="19682" r="19682"/>
          <a:stretch>
            <a:fillRect/>
          </a:stretch>
        </p:blipFill>
        <p:spPr>
          <a:xfrm>
            <a:off x="4710987" y="1771933"/>
            <a:ext cx="2672865" cy="2203993"/>
          </a:xfrm>
          <a:prstGeom prst="roundRect">
            <a:avLst/>
          </a:prstGeom>
        </p:spPr>
      </p:pic>
      <p:pic>
        <p:nvPicPr>
          <p:cNvPr id="11" name="Picture 11"/>
          <p:cNvPicPr>
            <a:picLocks noChangeAspect="1"/>
          </p:cNvPicPr>
          <p:nvPr/>
        </p:nvPicPr>
        <p:blipFill>
          <a:blip r:embed="rId5"/>
          <a:srcRect t="2382" b="2382"/>
          <a:stretch>
            <a:fillRect/>
          </a:stretch>
        </p:blipFill>
        <p:spPr>
          <a:xfrm>
            <a:off x="8486661" y="1771933"/>
            <a:ext cx="2672865" cy="2203993"/>
          </a:xfrm>
          <a:prstGeom prst="roundRect">
            <a:avLst/>
          </a:prstGeom>
        </p:spPr>
      </p:pic>
      <p:sp>
        <p:nvSpPr>
          <p:cNvPr id="12" name="TextBox 12"/>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随着现代企业制度的建立，高管激励成为企业发展的重要驱动力。</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3">
            <a:alphaModFix amt="70000"/>
          </a:blip>
          <a:srcRect l="15503" r="15503"/>
          <a:stretch>
            <a:fillRect/>
          </a:stretch>
        </p:blipFill>
        <p:spPr>
          <a:xfrm>
            <a:off x="939482" y="1415327"/>
            <a:ext cx="4843295" cy="4843295"/>
          </a:xfrm>
          <a:prstGeom prst="roundRect">
            <a:avLst/>
          </a:prstGeom>
        </p:spPr>
      </p:pic>
      <p:sp>
        <p:nvSpPr>
          <p:cNvPr id="5" name="TextBox 5"/>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探讨高管激励如何影响企业风险承担，并分析其作用机制。</a:t>
            </a:r>
          </a:p>
        </p:txBody>
      </p:sp>
      <p:sp>
        <p:nvSpPr>
          <p:cNvPr id="6" name="TextBox 6"/>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研究目的</a:t>
            </a:r>
          </a:p>
        </p:txBody>
      </p:sp>
      <p:sp>
        <p:nvSpPr>
          <p:cNvPr id="7" name="TextBox 7"/>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如何设计有效的激励机制以降低企业风险，提高企业价值？</a:t>
            </a:r>
          </a:p>
        </p:txBody>
      </p:sp>
      <p:sp>
        <p:nvSpPr>
          <p:cNvPr id="8" name="TextBox 8"/>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研究问题</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研究目的与问题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高管激励的理论基础</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02</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alphaModFix/>
          </a:blip>
          <a:srcRect l="20031" r="20031"/>
          <a:stretch>
            <a:fillRect/>
          </a:stretch>
        </p:blipFill>
        <p:spPr>
          <a:xfrm>
            <a:off x="740688" y="1168478"/>
            <a:ext cx="3679824" cy="4906431"/>
          </a:xfrm>
          <a:prstGeom prst="parallelogram">
            <a:avLst/>
          </a:prstGeom>
        </p:spPr>
      </p:pic>
      <p:sp>
        <p:nvSpPr>
          <p:cNvPr id="7" name="AutoShape 7"/>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5" name="TextBox 15"/>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高管激励是指通过设计合理的薪酬结构、股权激励等方式，激发高管的工作积极性和创造力，提高企业的经营绩效。</a:t>
            </a:r>
          </a:p>
        </p:txBody>
      </p:sp>
      <p:sp>
        <p:nvSpPr>
          <p:cNvPr id="16" name="TextBox 16"/>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7" name="TextBox 17"/>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高管激励通常包括薪酬激励和股权激励两种类型。薪酬激励主要包括基本工资、绩效奖金等短期激励方式，而股权激励则通过给予高管公司股票或股票期权等方式，将高管个人利益与公司长期利益相结合，鼓励高管承担更多风险。</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高管激励的定义与类型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高管激励与风险承担之间存在正相关关系，即合理的薪酬激励和股权激励能够促使高管承担更多风险，提高企业的创新能力和市场竞争力。</a:t>
            </a:r>
          </a:p>
        </p:txBody>
      </p:sp>
      <p:sp>
        <p:nvSpPr>
          <p:cNvPr id="6" name="TextBox 6"/>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在薪酬激励下，高管为了获得更高的薪酬收入，可能会更愿意承担高风险项目。同时，股权激励使高管成为公司的股东，从而更有动力去追求高收益、高风险的投资项目，以增加公司的市场价值。</a:t>
            </a:r>
          </a:p>
        </p:txBody>
      </p: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3">
            <a:alphaModFix amt="70000"/>
          </a:blip>
          <a:srcRect l="12830" r="12830"/>
          <a:stretch>
            <a:fillRect/>
          </a:stretch>
        </p:blipFill>
        <p:spPr>
          <a:xfrm>
            <a:off x="7803289" y="1299241"/>
            <a:ext cx="3679824" cy="4906431"/>
          </a:xfrm>
          <a:prstGeom prst="rect">
            <a:avLst/>
          </a:prstGeom>
        </p:spPr>
      </p:pic>
      <p:sp>
        <p:nvSpPr>
          <p:cNvPr id="13" name="AutoShape 13"/>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高管激励与风险承担的关系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风险承担的经济学意义</a:t>
              </a:r>
            </a:p>
          </p:txBody>
        </p:sp>
      </p:grpSp>
      <p:grpSp>
        <p:nvGrpSpPr>
          <p:cNvPr id="26" name="Group 26"/>
          <p:cNvGrpSpPr/>
          <p:nvPr/>
        </p:nvGrpSpPr>
        <p:grpSpPr>
          <a:xfrm>
            <a:off x="3561535" y="2061200"/>
            <a:ext cx="7382690" cy="1531407"/>
            <a:chOff x="3561535" y="2061200"/>
            <a:chExt cx="7382690" cy="1531407"/>
          </a:xfrm>
        </p:grpSpPr>
        <p:sp>
          <p:nvSpPr>
            <p:cNvPr id="27" name="TextBox 27"/>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风险承担是经济发展的重要驱动力，合理的风险承担有助于企业创新、市场拓展和经济增长。</a:t>
              </a:r>
            </a:p>
          </p:txBody>
        </p:sp>
      </p:grpSp>
      <p:grpSp>
        <p:nvGrpSpPr>
          <p:cNvPr id="28" name="Group 28"/>
          <p:cNvGrpSpPr/>
          <p:nvPr/>
        </p:nvGrpSpPr>
        <p:grpSpPr>
          <a:xfrm>
            <a:off x="3561535" y="1520189"/>
            <a:ext cx="7382690" cy="490334"/>
            <a:chOff x="3561535" y="1520189"/>
            <a:chExt cx="7382690" cy="490334"/>
          </a:xfrm>
        </p:grpSpPr>
        <p:sp>
          <p:nvSpPr>
            <p:cNvPr id="29" name="TextBox 29"/>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30" name="Group 30"/>
          <p:cNvGrpSpPr/>
          <p:nvPr/>
        </p:nvGrpSpPr>
        <p:grpSpPr>
          <a:xfrm>
            <a:off x="3561535" y="4422893"/>
            <a:ext cx="7382690" cy="1531407"/>
            <a:chOff x="3561535" y="4422893"/>
            <a:chExt cx="7382690" cy="1531407"/>
          </a:xfrm>
        </p:grpSpPr>
        <p:sp>
          <p:nvSpPr>
            <p:cNvPr id="31" name="TextBox 31"/>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在市场经济中，风险和收益并存，企业只有勇于承担风险，才有可能获得更高的收益。高管作为企业的决策者，其风险承担意愿和能力对企业的经营发展具有重要影响。合理的激励机制能够激发高管的风险承担意愿，推动企业不断创新、拓展市场，从而实现可持续发展。</a:t>
              </a:r>
            </a:p>
          </p:txBody>
        </p:sp>
      </p:grpSp>
      <p:grpSp>
        <p:nvGrpSpPr>
          <p:cNvPr id="32" name="Group 32"/>
          <p:cNvGrpSpPr/>
          <p:nvPr/>
        </p:nvGrpSpPr>
        <p:grpSpPr>
          <a:xfrm>
            <a:off x="3561535" y="3881882"/>
            <a:ext cx="7382690" cy="490334"/>
            <a:chOff x="3561535" y="3881882"/>
            <a:chExt cx="7382690" cy="490334"/>
          </a:xfrm>
        </p:grpSpPr>
        <p:sp>
          <p:nvSpPr>
            <p:cNvPr id="33" name="TextBox 33"/>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4" name="AutoShape 34"/>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高管激励的风险承担效应实证分析</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03</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6184200" y="2878170"/>
            <a:ext cx="461677" cy="550831"/>
            <a:chOff x="6184200" y="2878170"/>
            <a:chExt cx="461677" cy="550831"/>
          </a:xfrm>
        </p:grpSpPr>
        <p:sp>
          <p:nvSpPr>
            <p:cNvPr id="9" name="Freeform 9"/>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996032" y="4065529"/>
            <a:ext cx="664560" cy="579786"/>
            <a:chOff x="1996032" y="4065529"/>
            <a:chExt cx="664560" cy="579786"/>
          </a:xfrm>
        </p:grpSpPr>
        <p:sp>
          <p:nvSpPr>
            <p:cNvPr id="12" name="Freeform 12"/>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4836987" y="4210981"/>
            <a:ext cx="577691" cy="614457"/>
            <a:chOff x="4836987" y="4210981"/>
            <a:chExt cx="577691" cy="614457"/>
          </a:xfrm>
        </p:grpSpPr>
        <p:sp>
          <p:nvSpPr>
            <p:cNvPr id="15" name="Freeform 15"/>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 name="Group 19"/>
          <p:cNvGrpSpPr/>
          <p:nvPr/>
        </p:nvGrpSpPr>
        <p:grpSpPr>
          <a:xfrm>
            <a:off x="3390861" y="2655299"/>
            <a:ext cx="559445" cy="701973"/>
            <a:chOff x="3390861" y="2655299"/>
            <a:chExt cx="559445" cy="701973"/>
          </a:xfrm>
        </p:grpSpPr>
        <p:sp>
          <p:nvSpPr>
            <p:cNvPr id="20" name="Freeform 20"/>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样本选择与数据来源</a:t>
              </a:r>
            </a:p>
          </p:txBody>
        </p:sp>
      </p:grpSp>
      <p:grpSp>
        <p:nvGrpSpPr>
          <p:cNvPr id="45" name="Group 45"/>
          <p:cNvGrpSpPr/>
          <p:nvPr/>
        </p:nvGrpSpPr>
        <p:grpSpPr>
          <a:xfrm>
            <a:off x="7809821" y="1388973"/>
            <a:ext cx="2987778" cy="490334"/>
            <a:chOff x="7809821" y="1388973"/>
            <a:chExt cx="2987778" cy="490334"/>
          </a:xfrm>
        </p:grpSpPr>
        <p:sp>
          <p:nvSpPr>
            <p:cNvPr id="46" name="TextBox 46"/>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样本选择</a:t>
              </a:r>
            </a:p>
          </p:txBody>
        </p:sp>
      </p:grpSp>
      <p:grpSp>
        <p:nvGrpSpPr>
          <p:cNvPr id="47" name="Group 47"/>
          <p:cNvGrpSpPr/>
          <p:nvPr/>
        </p:nvGrpSpPr>
        <p:grpSpPr>
          <a:xfrm>
            <a:off x="7809821" y="1823726"/>
            <a:ext cx="3286271" cy="1875094"/>
            <a:chOff x="7809821" y="1823726"/>
            <a:chExt cx="3286271" cy="1875094"/>
          </a:xfrm>
        </p:grpSpPr>
        <p:sp>
          <p:nvSpPr>
            <p:cNvPr id="48" name="TextBox 48"/>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本研究选取了A股上市公司作为研究对象，并剔除了金融、保险类公司以及ST、*ST公司。</a:t>
              </a:r>
            </a:p>
          </p:txBody>
        </p:sp>
      </p:grpSp>
      <p:grpSp>
        <p:nvGrpSpPr>
          <p:cNvPr id="49" name="Group 49"/>
          <p:cNvGrpSpPr/>
          <p:nvPr/>
        </p:nvGrpSpPr>
        <p:grpSpPr>
          <a:xfrm>
            <a:off x="7809821" y="3814445"/>
            <a:ext cx="2987778" cy="490334"/>
            <a:chOff x="7809821" y="3814445"/>
            <a:chExt cx="2987778" cy="490334"/>
          </a:xfrm>
        </p:grpSpPr>
        <p:sp>
          <p:nvSpPr>
            <p:cNvPr id="50" name="TextBox 50"/>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数据来源</a:t>
              </a:r>
            </a:p>
          </p:txBody>
        </p:sp>
      </p:grpSp>
      <p:grpSp>
        <p:nvGrpSpPr>
          <p:cNvPr id="51" name="Group 51"/>
          <p:cNvGrpSpPr/>
          <p:nvPr/>
        </p:nvGrpSpPr>
        <p:grpSpPr>
          <a:xfrm>
            <a:off x="7809821" y="4249198"/>
            <a:ext cx="3286271" cy="1875094"/>
            <a:chOff x="7809821" y="4249198"/>
            <a:chExt cx="3286271" cy="1875094"/>
          </a:xfrm>
        </p:grpSpPr>
        <p:sp>
          <p:nvSpPr>
            <p:cNvPr id="52" name="TextBox 52"/>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高管激励数据来源于上市公司年报，财务数据来源于国泰安数据库。</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3"/>
          <a:srcRect t="406" b="406"/>
          <a:stretch>
            <a:fillRect/>
          </a:stretch>
        </p:blipFill>
        <p:spPr>
          <a:xfrm>
            <a:off x="3909691" y="1250241"/>
            <a:ext cx="7848600" cy="5248275"/>
          </a:xfrm>
          <a:prstGeom prst="rect">
            <a:avLst/>
          </a:prstGeom>
        </p:spPr>
      </p:pic>
      <p:sp>
        <p:nvSpPr>
          <p:cNvPr id="5" name="AutoShape 5"/>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高管激励变量包括薪酬、股权激励等，风险承担变量采用财务指标波动性衡量。</a:t>
            </a:r>
            <a:endParaRPr lang="en-US" sz="1100"/>
          </a:p>
        </p:txBody>
      </p:sp>
      <p:sp>
        <p:nvSpPr>
          <p:cNvPr id="7" name="AutoShape 7"/>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采用多元回归模型，控制其他影响风险承担的因素，以检验高管激励对风险承担的影响。</a:t>
            </a:r>
            <a:endParaRPr lang="en-US" sz="1100"/>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变量定义与模型构建</a:t>
              </a:r>
            </a:p>
          </p:txBody>
        </p:sp>
      </p:grpSp>
      <p:sp>
        <p:nvSpPr>
          <p:cNvPr id="30" name="AutoShape 30"/>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模型构建</a:t>
            </a:r>
            <a:endParaRPr lang="en-US" sz="1100"/>
          </a:p>
        </p:txBody>
      </p:sp>
      <p:sp>
        <p:nvSpPr>
          <p:cNvPr id="31" name="AutoShape 31"/>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变量定义</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https://d.book118.com/138136053075006042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51</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2024-09-21T19:16:35.399</cp:lastPrinted>
  <dcterms:created xsi:type="dcterms:W3CDTF">2024-09-21T11:16:35Z</dcterms:created>
  <dcterms:modified xsi:type="dcterms:W3CDTF">2024-09-21T11:16:37Z</dcterms:modified>
</cp:coreProperties>
</file>