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9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2B946-668E-49EC-A3EC-E3BB8F1E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7F3D4-BE52-4637-9B20-90799E02F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83F71-0A1E-49BA-814F-D8042D002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3BF13-A938-47EE-BFD1-F448BE54B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4F9207-2D7E-4F3F-9544-D0327ECCF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E8A71F-A61B-4013-872E-75C2B1F4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3F942-7F0D-4D8C-ACC4-8FF25CBB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C2F74-7D4E-436E-9681-25378DA2A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EFE70-BA1C-4036-A611-62A458F5C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4D41F-A28F-4563-9320-F5C2A501C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90CE5-3C8F-4E07-9DCD-B9FB58124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977" r:id="rId2"/>
    <p:sldLayoutId id="2147489978" r:id="rId3"/>
    <p:sldLayoutId id="2147489979" r:id="rId4"/>
    <p:sldLayoutId id="2147489980" r:id="rId5"/>
    <p:sldLayoutId id="2147489981" r:id="rId6"/>
    <p:sldLayoutId id="2147489982" r:id="rId7"/>
    <p:sldLayoutId id="2147489983" r:id="rId8"/>
    <p:sldLayoutId id="2147489984" r:id="rId9"/>
    <p:sldLayoutId id="2147489985" r:id="rId10"/>
    <p:sldLayoutId id="214748998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40140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化学工程中的质量管理与认证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17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effectLst/>
                <a:latin typeface="+mj-ea"/>
                <a:ea typeface="+mj-ea"/>
                <a:cs typeface="MiSans" panose="00000500000000000000" charset="-122"/>
              </a:rPr>
              <a:t>质量管理体系</a:t>
            </a:r>
            <a:endParaRPr lang="zh-CN" altLang="en-US" sz="17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effectLst/>
                <a:latin typeface="+mj-ea"/>
                <a:ea typeface="+mj-ea"/>
                <a:cs typeface="MiSans" panose="00000500000000000000" charset="-122"/>
              </a:rPr>
              <a:t>化学工程中的质量管理</a:t>
            </a:r>
            <a:endParaRPr lang="zh-CN" altLang="en-US" sz="17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effectLst/>
                <a:latin typeface="+mj-ea"/>
                <a:ea typeface="+mj-ea"/>
                <a:cs typeface="MiSans" panose="00000500000000000000" charset="-122"/>
              </a:rPr>
              <a:t>化学工程中的认证</a:t>
            </a:r>
            <a:endParaRPr lang="zh-CN" altLang="en-US" sz="17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effectLst/>
                <a:latin typeface="+mj-ea"/>
                <a:ea typeface="+mj-ea"/>
                <a:cs typeface="MiSans" panose="00000500000000000000" charset="-122"/>
              </a:rPr>
              <a:t>化学工程中的质量管理与认证的关系</a:t>
            </a:r>
            <a:endParaRPr lang="zh-CN" altLang="en-US" sz="17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化学工程中的质量管理与认证的实践与案例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质量管理体系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质量管理体系的建立</a:t>
            </a:r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2"/>
            </p:custDataLst>
          </p:nvPr>
        </p:nvSpPr>
        <p:spPr>
          <a:xfrm>
            <a:off x="897027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矩形 10"/>
          <p:cNvSpPr/>
          <p:nvPr>
            <p:custDataLst>
              <p:tags r:id="rId3"/>
            </p:custDataLst>
          </p:nvPr>
        </p:nvSpPr>
        <p:spPr>
          <a:xfrm>
            <a:off x="1245392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TextBox 2"/>
          <p:cNvSpPr txBox="1"/>
          <p:nvPr>
            <p:custDataLst>
              <p:tags r:id="rId4"/>
            </p:custDataLst>
          </p:nvPr>
        </p:nvSpPr>
        <p:spPr>
          <a:xfrm>
            <a:off x="1049275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确定质量方针和目标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36" name="矩形 6"/>
          <p:cNvSpPr/>
          <p:nvPr>
            <p:custDataLst>
              <p:tags r:id="rId5"/>
            </p:custDataLst>
          </p:nvPr>
        </p:nvSpPr>
        <p:spPr>
          <a:xfrm>
            <a:off x="4481315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矩形 11"/>
          <p:cNvSpPr/>
          <p:nvPr>
            <p:custDataLst>
              <p:tags r:id="rId6"/>
            </p:custDataLst>
          </p:nvPr>
        </p:nvSpPr>
        <p:spPr>
          <a:xfrm>
            <a:off x="4849033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TextBox 2"/>
          <p:cNvSpPr txBox="1"/>
          <p:nvPr>
            <p:custDataLst>
              <p:tags r:id="rId7"/>
            </p:custDataLst>
          </p:nvPr>
        </p:nvSpPr>
        <p:spPr>
          <a:xfrm>
            <a:off x="4633563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建立质量管理体系文件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42" name="矩形 7"/>
          <p:cNvSpPr/>
          <p:nvPr>
            <p:custDataLst>
              <p:tags r:id="rId8"/>
            </p:custDataLst>
          </p:nvPr>
        </p:nvSpPr>
        <p:spPr>
          <a:xfrm>
            <a:off x="8064958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12"/>
          <p:cNvSpPr/>
          <p:nvPr>
            <p:custDataLst>
              <p:tags r:id="rId9"/>
            </p:custDataLst>
          </p:nvPr>
        </p:nvSpPr>
        <p:spPr>
          <a:xfrm>
            <a:off x="8452030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10"/>
            </p:custDataLst>
          </p:nvPr>
        </p:nvSpPr>
        <p:spPr>
          <a:xfrm>
            <a:off x="8217206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培训和指导员工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48" name="矩形 33"/>
          <p:cNvSpPr/>
          <p:nvPr>
            <p:custDataLst>
              <p:tags r:id="rId11"/>
            </p:custDataLst>
          </p:nvPr>
        </p:nvSpPr>
        <p:spPr>
          <a:xfrm>
            <a:off x="896382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矩形 37"/>
          <p:cNvSpPr/>
          <p:nvPr>
            <p:custDataLst>
              <p:tags r:id="rId12"/>
            </p:custDataLst>
          </p:nvPr>
        </p:nvSpPr>
        <p:spPr>
          <a:xfrm>
            <a:off x="1244747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TextBox 2"/>
          <p:cNvSpPr txBox="1"/>
          <p:nvPr>
            <p:custDataLst>
              <p:tags r:id="rId13"/>
            </p:custDataLst>
          </p:nvPr>
        </p:nvSpPr>
        <p:spPr>
          <a:xfrm>
            <a:off x="1048630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实施质量管理体系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4" name="矩形 34"/>
          <p:cNvSpPr/>
          <p:nvPr>
            <p:custDataLst>
              <p:tags r:id="rId14"/>
            </p:custDataLst>
          </p:nvPr>
        </p:nvSpPr>
        <p:spPr>
          <a:xfrm>
            <a:off x="4480670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矩形 38"/>
          <p:cNvSpPr/>
          <p:nvPr>
            <p:custDataLst>
              <p:tags r:id="rId15"/>
            </p:custDataLst>
          </p:nvPr>
        </p:nvSpPr>
        <p:spPr>
          <a:xfrm>
            <a:off x="4848388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TextBox 2"/>
          <p:cNvSpPr txBox="1"/>
          <p:nvPr>
            <p:custDataLst>
              <p:tags r:id="rId16"/>
            </p:custDataLst>
          </p:nvPr>
        </p:nvSpPr>
        <p:spPr>
          <a:xfrm>
            <a:off x="4632918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定期进行内部审核和外部审核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0" name="矩形 35"/>
          <p:cNvSpPr/>
          <p:nvPr>
            <p:custDataLst>
              <p:tags r:id="rId17"/>
            </p:custDataLst>
          </p:nvPr>
        </p:nvSpPr>
        <p:spPr>
          <a:xfrm>
            <a:off x="8064312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矩形 39"/>
          <p:cNvSpPr/>
          <p:nvPr>
            <p:custDataLst>
              <p:tags r:id="rId18"/>
            </p:custDataLst>
          </p:nvPr>
        </p:nvSpPr>
        <p:spPr>
          <a:xfrm>
            <a:off x="8451385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TextBox 2"/>
          <p:cNvSpPr txBox="1"/>
          <p:nvPr>
            <p:custDataLst>
              <p:tags r:id="rId19"/>
            </p:custDataLst>
          </p:nvPr>
        </p:nvSpPr>
        <p:spPr>
          <a:xfrm>
            <a:off x="8216561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持续改进质量管理体系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质量管理体系的要素</a:t>
            </a:r>
            <a:endParaRPr lang="zh-CN" altLang="en-US"/>
          </a:p>
        </p:txBody>
      </p:sp>
      <p:sp>
        <p:nvSpPr>
          <p:cNvPr id="1049000" name="圆角矩形 26"/>
          <p:cNvSpPr/>
          <p:nvPr>
            <p:custDataLst>
              <p:tags r:id="rId2"/>
            </p:custDataLst>
          </p:nvPr>
        </p:nvSpPr>
        <p:spPr>
          <a:xfrm>
            <a:off x="608330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2" name="圆角矩形 28"/>
          <p:cNvSpPr/>
          <p:nvPr>
            <p:custDataLst>
              <p:tags r:id="rId3"/>
            </p:custDataLst>
          </p:nvPr>
        </p:nvSpPr>
        <p:spPr>
          <a:xfrm>
            <a:off x="610258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4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89422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领导作用：建立质量管理体系，确保质量方针和目标的实现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29"/>
          <p:cNvSpPr/>
          <p:nvPr>
            <p:custDataLst>
              <p:tags r:id="rId5"/>
            </p:custDataLst>
          </p:nvPr>
        </p:nvSpPr>
        <p:spPr>
          <a:xfrm>
            <a:off x="2470019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8" name="圆角矩形 32"/>
          <p:cNvSpPr/>
          <p:nvPr>
            <p:custDataLst>
              <p:tags r:id="rId6"/>
            </p:custDataLst>
          </p:nvPr>
        </p:nvSpPr>
        <p:spPr>
          <a:xfrm>
            <a:off x="2471947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0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策划：制定质量方针、目标、计划和程序，确保质量管理体系的有效运行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3"/>
          <p:cNvSpPr/>
          <p:nvPr>
            <p:custDataLst>
              <p:tags r:id="rId8"/>
            </p:custDataLst>
          </p:nvPr>
        </p:nvSpPr>
        <p:spPr>
          <a:xfrm>
            <a:off x="4331707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4" name="圆角矩形 4"/>
          <p:cNvSpPr/>
          <p:nvPr>
            <p:custDataLst>
              <p:tags r:id="rId9"/>
            </p:custDataLst>
          </p:nvPr>
        </p:nvSpPr>
        <p:spPr>
          <a:xfrm>
            <a:off x="4333635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6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支持：提供必要的资源，包括人力资源、设施、设备和信息等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8"/>
          <p:cNvSpPr/>
          <p:nvPr>
            <p:custDataLst>
              <p:tags r:id="rId11"/>
            </p:custDataLst>
          </p:nvPr>
        </p:nvSpPr>
        <p:spPr>
          <a:xfrm>
            <a:off x="6193396" y="200256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0" name="圆角矩形 9"/>
          <p:cNvSpPr/>
          <p:nvPr>
            <p:custDataLst>
              <p:tags r:id="rId12"/>
            </p:custDataLst>
          </p:nvPr>
        </p:nvSpPr>
        <p:spPr>
          <a:xfrm>
            <a:off x="6195324" y="200256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2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8942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运行：实施质量管理体系，确保质量管理体系的有效运行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6"/>
          <p:cNvSpPr/>
          <p:nvPr>
            <p:custDataLst>
              <p:tags r:id="rId14"/>
            </p:custDataLst>
          </p:nvPr>
        </p:nvSpPr>
        <p:spPr>
          <a:xfrm>
            <a:off x="8055085" y="20038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6" name="圆角矩形 7"/>
          <p:cNvSpPr/>
          <p:nvPr>
            <p:custDataLst>
              <p:tags r:id="rId15"/>
            </p:custDataLst>
          </p:nvPr>
        </p:nvSpPr>
        <p:spPr>
          <a:xfrm>
            <a:off x="8057013" y="20038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8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907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绩效评价：对质量管理体系的运行情况进行评价，找出存在的问题并采取改进措施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6"/>
          <p:cNvSpPr/>
          <p:nvPr>
            <p:custDataLst>
              <p:tags r:id="rId17"/>
            </p:custDataLst>
          </p:nvPr>
        </p:nvSpPr>
        <p:spPr>
          <a:xfrm>
            <a:off x="9916774" y="20038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2" name="圆角矩形 17"/>
          <p:cNvSpPr/>
          <p:nvPr>
            <p:custDataLst>
              <p:tags r:id="rId18"/>
            </p:custDataLst>
          </p:nvPr>
        </p:nvSpPr>
        <p:spPr>
          <a:xfrm>
            <a:off x="9918701" y="20038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4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907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改进：根据绩效评价结果，对质量管理体系进行改进，提高质量管理体系的有效性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质量管理体系的认证</a:t>
            </a:r>
            <a:endParaRPr lang="zh-CN" altLang="en-US"/>
          </a:p>
        </p:txBody>
      </p:sp>
      <p:sp>
        <p:nvSpPr>
          <p:cNvPr id="104907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认证流程：申请、审核、批准、颁发证书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认证有效期：一般为三年，到期后需重新认证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认证机构：国际标准化组织（ISO）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认证标准：ISO 9001质量管理体系标准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化学工程中的质量管理</a:t>
            </a:r>
            <a:endParaRPr lang="zh-CN" altLang="en-US"/>
          </a:p>
        </p:txBody>
      </p:sp>
      <p:sp>
        <p:nvSpPr>
          <p:cNvPr id="104912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化学工程中的质量要求</a:t>
            </a:r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2"/>
            </p:custDataLst>
          </p:nvPr>
        </p:nvSpPr>
        <p:spPr>
          <a:xfrm>
            <a:off x="3332475" y="1452880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原料质量：确保原料的纯度和质量符合标准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3"/>
            </p:custDataLst>
          </p:nvPr>
        </p:nvSpPr>
        <p:spPr>
          <a:xfrm>
            <a:off x="3332475" y="2262207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生产过程：严格控制生产过程中的温度、压力、时间等参数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4"/>
            </p:custDataLst>
          </p:nvPr>
        </p:nvSpPr>
        <p:spPr>
          <a:xfrm>
            <a:off x="3332475" y="3071534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产品质量：确保产品的纯度、浓度、稳定性等指标符合标准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5"/>
            </p:custDataLst>
          </p:nvPr>
        </p:nvSpPr>
        <p:spPr>
          <a:xfrm>
            <a:off x="3332475" y="3880862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质量检测：定期进行产品质量检测，确保产品质量稳定可靠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6"/>
            </p:custDataLst>
          </p:nvPr>
        </p:nvSpPr>
        <p:spPr>
          <a:xfrm>
            <a:off x="3332475" y="4690189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质量管理体系：建立完善的质量管理体系，确保质量管理有效实施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7"/>
            </p:custDataLst>
          </p:nvPr>
        </p:nvSpPr>
        <p:spPr>
          <a:xfrm>
            <a:off x="3332475" y="5499516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质量认证：通过相关质量认证，提高产品质量和市场竞争力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化学工程中的质量控制</a:t>
            </a:r>
            <a:endParaRPr lang="zh-CN" altLang="en-US"/>
          </a:p>
        </p:txBody>
      </p:sp>
      <p:sp>
        <p:nvSpPr>
          <p:cNvPr id="10492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质量控制方法：包括抽样检验、过程控制、统计过程控制等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质量控制标准：包括国家标准、行业标准、企业标准等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质量控制工具：包括质量控制图、因果图、帕累托图等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质量控制体系：包括ISO9000、ISO14000、ISO22000等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化学工程中的质量改进</a:t>
            </a:r>
            <a:endParaRPr lang="zh-CN" altLang="en-US"/>
          </a:p>
        </p:txBody>
      </p:sp>
      <p:sp>
        <p:nvSpPr>
          <p:cNvPr id="10492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质量改进的重要性：提高产品质量，降低成本，提高生产效率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质量改进的方法：持续改进，全面质量管理，六西格玛管理等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质量改进的步骤：识别问题，分析原因，制定改进措施，实施改进，评估效果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质量改进的案例：某化工企业通过实施质量改进，提高了产品质量，降低了成本，提高了生产效率。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化学工程中的认证</a:t>
            </a:r>
            <a:endParaRPr lang="zh-CN" altLang="en-US"/>
          </a:p>
        </p:txBody>
      </p:sp>
      <p:sp>
        <p:nvSpPr>
          <p:cNvPr id="104932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https://d.book118.com/138140140052006027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化学工程中的质量管理与认证</vt:lpstr>
      <vt:lpstr>目录</vt:lpstr>
      <vt:lpstr>添加章节标题</vt:lpstr>
      <vt:lpstr>质量管理体系</vt:lpstr>
      <vt:lpstr>质量管理体系的建立</vt:lpstr>
      <vt:lpstr>质量管理体系的要素</vt:lpstr>
      <vt:lpstr>质量管理体系的认证</vt:lpstr>
      <vt:lpstr>化学工程中的质量管理</vt:lpstr>
      <vt:lpstr>化学工程中的质量要求</vt:lpstr>
      <vt:lpstr>化学工程中的质量控制</vt:lpstr>
      <vt:lpstr>化学工程中的质量改进</vt:lpstr>
      <vt:lpstr>化学工程中的认证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2024-09-05T05:53:45.846</cp:lastPrinted>
  <dcterms:created xsi:type="dcterms:W3CDTF">2024-09-04T21:53:45Z</dcterms:created>
  <dcterms:modified xsi:type="dcterms:W3CDTF">2024-09-04T21:53:48Z</dcterms:modified>
</cp:coreProperties>
</file>