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IBHPE+FUJATR+ArialMT"/>
      <p:regular r:id="rId18"/>
    </p:embeddedFont>
    <p:embeddedFont>
      <p:font typeface="QWHWIG+MS-UIGothic"/>
      <p:regular r:id="rId19"/>
    </p:embeddedFont>
    <p:embeddedFont>
      <p:font typeface="KWERHL+GETWLL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C0D49-5A07-4F8B-B494-DE8DEE946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254A0-5B83-4F09-B147-A96753AF2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40FAA-F04C-44A2-AA2D-73B43459D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00689-3CA4-4ADB-99CD-185A0F458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130722-29ED-4F42-9348-14FE462FC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8A1451-5A7E-44AF-A756-B2CE8799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BC97E-B38B-41B7-B1FD-1408037CA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79584-BEEB-482D-AFBB-FF25EE529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D12C7-4431-41E1-9B0C-539157EB4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DF2C8-184F-49C2-B0F9-59365264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747CA-70DA-42B0-9510-E0E64ACF7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42061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IBHPE+FUJATR+ArialMT"/>
                <a:cs typeface="RIBHPE+FUJAT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B6FF"/>
                </a:solidFill>
                <a:latin typeface="QWHWIG+MS-UIGothic"/>
                <a:cs typeface="QWHWIG+MS-UIGothic"/>
              </a:rPr>
              <a:t>安装基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B6FF"/>
                </a:solidFill>
                <a:latin typeface="QWHWIG+MS-UIGothic"/>
                <a:cs typeface="QWHWIG+MS-UIGothic"/>
              </a:rPr>
              <a:t>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5491421" cy="24293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IBHPE+FUJATR+ArialMT"/>
                <a:cs typeface="RIBHPE+FUJAT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B6FF"/>
                </a:solidFill>
                <a:latin typeface="QWHWIG+MS-UIGothic"/>
                <a:cs typeface="QWHWIG+MS-UIGothic"/>
              </a:rPr>
              <a:t>安装工程量清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单计</a:t>
            </a:r>
            <a:r>
              <a:rPr sz="2400">
                <a:solidFill>
                  <a:srgbClr val="00B6FF"/>
                </a:solidFill>
                <a:latin typeface="QWHWIG+MS-UIGothic"/>
                <a:cs typeface="QWHWIG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IBHPE+FUJATR+ArialMT"/>
                <a:cs typeface="RIBHPE+FUJAT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B6FF"/>
                </a:solidFill>
                <a:latin typeface="QWHWIG+MS-UIGothic"/>
                <a:cs typeface="QWHWIG+MS-UIGothic"/>
              </a:rPr>
              <a:t>安装工程成本分析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IBHPE+FUJATR+ArialMT"/>
                <a:cs typeface="RIBHPE+FUJAT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B6FF"/>
                </a:solidFill>
                <a:latin typeface="QWHWIG+MS-UIGothic"/>
                <a:cs typeface="QWHWIG+MS-UIGothic"/>
              </a:rPr>
              <a:t>安装工程案例分析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RIBHPE+FUJATR+ArialMT"/>
                <a:cs typeface="RIBHPE+FUJATR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电缆</a:t>
            </a:r>
            <a:r>
              <a:rPr sz="2400">
                <a:solidFill>
                  <a:srgbClr val="00B6FF"/>
                </a:solidFill>
                <a:latin typeface="QWHWIG+MS-UIGothic"/>
                <a:cs typeface="QWHWIG+MS-UIGothic"/>
              </a:rPr>
              <a:t>安装工程常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B6FF"/>
                </a:solidFill>
                <a:latin typeface="QWHWIG+MS-UIGothic"/>
                <a:cs typeface="QWHWIG+MS-UIGothic"/>
              </a:rPr>
              <a:t>与解决方案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WHWIG+MS-UIGothic"/>
                <a:cs typeface="QWHWIG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KWERHL+GETWLL+MicrosoftYaHei-Bold"/>
                <a:cs typeface="KWERHL+GETWLL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电缆类</a:t>
            </a: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型与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WERHL+GETWLL+MicrosoftYaHei-Bold"/>
                <a:cs typeface="KWERHL+GETWL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WERHL+GETWLL+MicrosoftYaHei-Bold"/>
                <a:cs typeface="KWERHL+GETWL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WERHL+GETWLL+MicrosoftYaHei-Bold"/>
                <a:cs typeface="KWERHL+GETWL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B6FF"/>
                </a:solidFill>
                <a:latin typeface="QWHWIG+MS-UIGothic"/>
                <a:cs typeface="QWHWIG+MS-UIGothic"/>
              </a:rPr>
              <a:t>力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电缆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WHWIG+MS-UIGothic"/>
                <a:cs typeface="QWHWIG+MS-UIGothic"/>
              </a:rPr>
              <a:t>控制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电缆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WHWIG+MS-UIGothic"/>
                <a:cs typeface="QWHWIG+MS-UIGothic"/>
              </a:rPr>
              <a:t>通信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电缆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安装常用工具与材料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76090" y="184657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00B6FF"/>
                </a:solidFill>
                <a:latin typeface="QWHWIG+MS-UIGothic"/>
                <a:cs typeface="QWHWIG+MS-UIGothic"/>
              </a:rPr>
              <a:t>工刀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7434" y="184657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05DFF"/>
                </a:solidFill>
                <a:latin typeface="SimSun"/>
                <a:cs typeface="SimSun"/>
              </a:rPr>
              <a:t>电缆夹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35400" y="2219801"/>
            <a:ext cx="17014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用于剥离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电线绝缘层</a:t>
            </a: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8190" y="2297906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用于固定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电缆</a:t>
            </a: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，确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保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电缆</a:t>
            </a: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安装牢固。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55189" y="4534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SimSun"/>
                <a:cs typeface="SimSun"/>
              </a:rPr>
              <a:t>电线</a:t>
            </a:r>
            <a:r>
              <a:rPr sz="1550">
                <a:solidFill>
                  <a:srgbClr val="27DFF4"/>
                </a:solidFill>
                <a:latin typeface="QWHWIG+MS-UIGothic"/>
                <a:cs typeface="QWHWIG+MS-UIGothic"/>
              </a:rPr>
              <a:t>剪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55665" y="457644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947E8"/>
                </a:solidFill>
                <a:latin typeface="SimSun"/>
                <a:cs typeface="SimSun"/>
              </a:rPr>
              <a:t>电钻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912225" y="457644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7DFF4"/>
                </a:solidFill>
                <a:latin typeface="SimSun"/>
                <a:cs typeface="SimSun"/>
              </a:rPr>
              <a:t>绝缘</a:t>
            </a:r>
            <a:r>
              <a:rPr sz="1550" spc="25">
                <a:solidFill>
                  <a:srgbClr val="27DFF4"/>
                </a:solidFill>
                <a:latin typeface="QWHWIG+MS-UIGothic"/>
                <a:cs typeface="QWHWIG+MS-UIGothic"/>
              </a:rPr>
              <a:t>胶</a:t>
            </a:r>
            <a:r>
              <a:rPr sz="1550">
                <a:solidFill>
                  <a:srgbClr val="27DFF4"/>
                </a:solidFill>
                <a:latin typeface="SimSun"/>
                <a:cs typeface="SimSun"/>
              </a:rPr>
              <a:t>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02675" y="5129371"/>
            <a:ext cx="139660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用于包裹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电缆</a:t>
            </a: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，增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强绝缘</a:t>
            </a: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性能。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282189" y="5266531"/>
            <a:ext cx="17014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用于剪切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电线</a:t>
            </a: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和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电缆</a:t>
            </a: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442584" y="5257641"/>
            <a:ext cx="17014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用于打孔和固定</a:t>
            </a:r>
            <a:r>
              <a:rPr sz="1200">
                <a:solidFill>
                  <a:srgbClr val="FFFFFF"/>
                </a:solidFill>
                <a:latin typeface="SimSun"/>
                <a:cs typeface="SimSun"/>
              </a:rPr>
              <a:t>电缆</a:t>
            </a:r>
            <a:r>
              <a:rPr sz="1200">
                <a:solidFill>
                  <a:srgbClr val="FFFFFF"/>
                </a:solidFill>
                <a:latin typeface="QWHWIG+MS-UIGothic"/>
                <a:cs typeface="QWHWI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安装基本流程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WHWIG+MS-UIGothic"/>
                <a:cs typeface="QWHWIG+MS-UIGothic"/>
              </a:rPr>
              <a:t>确定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电缆</a:t>
            </a:r>
            <a:r>
              <a:rPr sz="1600">
                <a:solidFill>
                  <a:srgbClr val="FFFFFF"/>
                </a:solidFill>
                <a:latin typeface="QWHWIG+MS-UIGothic"/>
                <a:cs typeface="QWHWIG+MS-UIGothic"/>
              </a:rPr>
              <a:t>路径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1781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预处</a:t>
            </a:r>
            <a:r>
              <a:rPr sz="1600">
                <a:solidFill>
                  <a:srgbClr val="FFFFFF"/>
                </a:solidFill>
                <a:latin typeface="QWHWIG+MS-UIGothic"/>
                <a:cs typeface="QWHWIG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QWHWIG+MS-UIGothic"/>
                <a:cs typeface="QWHWIG+MS-UIGothic"/>
              </a:rPr>
              <a:t>固定与布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34354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600">
                <a:solidFill>
                  <a:srgbClr val="FFFFFF"/>
                </a:solidFill>
                <a:latin typeface="QWHWIG+MS-UIGothic"/>
                <a:cs typeface="QWHWIG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工程量清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单计</a:t>
            </a: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价概述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WHWIG+MS-UIGothic"/>
                <a:cs typeface="QWHWIG+MS-UIGothic"/>
              </a:rPr>
              <a:t>工程量清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单计</a:t>
            </a:r>
            <a:r>
              <a:rPr sz="2000" spc="25">
                <a:solidFill>
                  <a:srgbClr val="FFFDFD"/>
                </a:solidFill>
                <a:latin typeface="QWHWIG+MS-UIGothic"/>
                <a:cs typeface="QWHWIG+MS-UIGothic"/>
              </a:rPr>
              <a:t>价概念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WHWIG+MS-UIGothic"/>
                <a:cs typeface="QWHWIG+MS-UIGothic"/>
              </a:rPr>
              <a:t>工程量清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单计</a:t>
            </a:r>
            <a:r>
              <a:rPr sz="2000" spc="25">
                <a:solidFill>
                  <a:srgbClr val="FFFDFD"/>
                </a:solidFill>
                <a:latin typeface="QWHWIG+MS-UIGothic"/>
                <a:cs typeface="QWHWIG+MS-UIGothic"/>
              </a:rPr>
              <a:t>价作用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人提供一个公平、透明的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平台，有利于建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争和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工程量清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单计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价是一种基于工程量清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价方式，由招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人提供工程量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，投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人根据清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自主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价。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WHWIG+MS-UIGothic"/>
                <a:cs typeface="QWHWIG+MS-UIGothic"/>
              </a:rPr>
              <a:t>工程量清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单计</a:t>
            </a:r>
            <a:r>
              <a:rPr sz="2000" spc="25">
                <a:solidFill>
                  <a:srgbClr val="FFFDFD"/>
                </a:solidFill>
                <a:latin typeface="QWHWIG+MS-UIGothic"/>
                <a:cs typeface="QWHWIG+MS-UIGothic"/>
              </a:rPr>
              <a:t>价特点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采用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价形式，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合了人工、材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料、机械等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用，以及管理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、利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QWHWIG+MS-UIGothic"/>
                <a:cs typeface="QWHWIG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安装工程量清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单编</a:t>
            </a: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00B6FF"/>
                </a:solidFill>
                <a:latin typeface="QWHWIG+MS-UIGothic"/>
                <a:cs typeface="QWHWIG+MS-UIGothic"/>
              </a:rPr>
              <a:t>制依据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00B6FF"/>
                </a:solidFill>
                <a:latin typeface="QWHWIG+MS-UIGothic"/>
                <a:cs typeface="QWHWIG+MS-UIGothic"/>
              </a:rPr>
              <a:t>制内容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00B6FF"/>
                </a:solidFill>
                <a:latin typeface="QWHWIG+MS-UIGothic"/>
                <a:cs typeface="QWHWIG+MS-UIGothic"/>
              </a:rPr>
              <a:t>制要求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电缆</a:t>
            </a: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安装工程量清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单计</a:t>
            </a: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价方法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947E8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2947E8"/>
                </a:solidFill>
                <a:latin typeface="QWHWIG+MS-UIGothic"/>
                <a:cs typeface="QWHWIG+MS-UIGothic"/>
              </a:rPr>
              <a:t>价方法概述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986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根据工程量清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中的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目特征描述和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位，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合企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和市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91379" y="200125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价格信息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价。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60265" y="258181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947E8"/>
                </a:solidFill>
                <a:latin typeface="QWHWIG+MS-UIGothic"/>
                <a:cs typeface="QWHWIG+MS-UIGothic"/>
              </a:rPr>
              <a:t>材料价格确定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91379" y="3094728"/>
            <a:ext cx="627786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根据市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行情确定材料价格，包括材料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格、型号、品牌等参数，并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考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材料运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、保管等因素。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60265" y="395023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947E8"/>
                </a:solidFill>
                <a:latin typeface="SimSun"/>
                <a:cs typeface="SimSun"/>
              </a:rPr>
              <a:t>综</a:t>
            </a:r>
            <a:r>
              <a:rPr sz="2000" spc="25">
                <a:solidFill>
                  <a:srgbClr val="2947E8"/>
                </a:solidFill>
                <a:latin typeface="QWHWIG+MS-UIGothic"/>
                <a:cs typeface="QWHWIG+MS-UIGothic"/>
              </a:rPr>
              <a:t>合</a:t>
            </a:r>
            <a:r>
              <a:rPr sz="2000" spc="25">
                <a:solidFill>
                  <a:srgbClr val="2947E8"/>
                </a:solidFill>
                <a:latin typeface="SimSun"/>
                <a:cs typeface="SimSun"/>
              </a:rPr>
              <a:t>单</a:t>
            </a:r>
            <a:r>
              <a:rPr sz="2000" spc="25">
                <a:solidFill>
                  <a:srgbClr val="2947E8"/>
                </a:solidFill>
                <a:latin typeface="QWHWIG+MS-UIGothic"/>
                <a:cs typeface="QWHWIG+MS-UIGothic"/>
              </a:rPr>
              <a:t>价的确定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91379" y="4463153"/>
            <a:ext cx="627786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根据企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和市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价格信息，确定人工、材料、机械等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用，以及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管理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、利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等，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合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算出每个清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单项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目的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合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价。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60265" y="531802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947E8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2947E8"/>
                </a:solidFill>
                <a:latin typeface="QWHWIG+MS-UIGothic"/>
                <a:cs typeface="QWHWIG+MS-UIGothic"/>
              </a:rPr>
              <a:t>价</a:t>
            </a:r>
            <a:r>
              <a:rPr sz="2000" spc="25">
                <a:solidFill>
                  <a:srgbClr val="2947E8"/>
                </a:solidFill>
                <a:latin typeface="SimSun"/>
                <a:cs typeface="SimSun"/>
              </a:rPr>
              <a:t>审</a:t>
            </a:r>
            <a:r>
              <a:rPr sz="2000">
                <a:solidFill>
                  <a:srgbClr val="2947E8"/>
                </a:solidFill>
                <a:latin typeface="QWHWIG+MS-UIGothic"/>
                <a:cs typeface="QWHWIG+MS-UIGothic"/>
              </a:rPr>
              <a:t>核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691379" y="583094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对综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合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核，确保其合理性和准确性，同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时对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整个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电缆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安装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工程的造价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行复核和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整，确保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足建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方的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60001"/>
                </a:solidFill>
                <a:latin typeface="QWHWIG+MS-UIGothic"/>
                <a:cs typeface="QWHWIG+MS-UIGothic"/>
              </a:rPr>
              <a:t>算要求。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人工成本分析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HWIG+MS-UIGothic"/>
                <a:cs typeface="QWHWIG+MS-UIGothic"/>
              </a:rPr>
              <a:t>人工成本占比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HWIG+MS-UIGothic"/>
                <a:cs typeface="QWHWIG+MS-UIGothic"/>
              </a:rPr>
              <a:t>人工成本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WHWIG+MS-UIGothic"/>
                <a:cs typeface="QWHWIG+MS-UIGothic"/>
              </a:rPr>
              <a:t>人工成本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00B6FF"/>
                </a:solidFill>
                <a:latin typeface="QWHWIG+MS-UIGothic"/>
                <a:cs typeface="QWHWIG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WHWIG+MS-UIGothic"/>
                <a:cs typeface="QWHWIG+MS-UIGothic"/>
              </a:rPr>
              <a:t>材料成本分析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WHWIG+MS-UIGothic"/>
                <a:cs typeface="QWHWIG+MS-UIGothic"/>
              </a:rPr>
              <a:t>材料成本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WHWIG+MS-UIGothic"/>
                <a:cs typeface="QWHWIG+MS-UIGothic"/>
              </a:rPr>
              <a:t>材料成本占比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WHWIG+MS-UIGothic"/>
                <a:cs typeface="QWHWIG+MS-UIGothic"/>
              </a:rPr>
              <a:t>材料成本控制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电缆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安装工程所需的各种材料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用，如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电缆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绝缘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材料、保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管等。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材料成本在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成本中的比例，根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据材料种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和用量而定。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需合理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划材料采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存和使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用，降低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耗和浪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QWHWIG+MS-UIGothic"/>
                <a:cs typeface="QWHWI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https://d.book118.com/138142061104006041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RIBHPE+FUJATR+ArialMT</vt:lpstr>
      <vt:lpstr>Times New Roman</vt:lpstr>
      <vt:lpstr>SimSun</vt:lpstr>
      <vt:lpstr>QWHWIG+MS-UIGothic</vt:lpstr>
      <vt:lpstr>KWERHL+GETWLL+MicrosoftYaHei-Bold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2024-09-20T12:54:53.158</cp:lastPrinted>
  <dcterms:created xsi:type="dcterms:W3CDTF">2024-09-20T04:54:53Z</dcterms:created>
  <dcterms:modified xsi:type="dcterms:W3CDTF">2024-09-20T04:54:54Z</dcterms:modified>
</cp:coreProperties>
</file>