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BCMKEA+NLLGGQ+MicrosoftYaHei-Bold"/>
      <p:regular r:id="rId15"/>
    </p:embeddedFont>
    <p:embeddedFont>
      <p:font typeface="WFABLM+MS-UIGothic"/>
      <p:regular r:id="rId16"/>
    </p:embeddedFont>
    <p:embeddedFont>
      <p:font typeface="DIITKG+OVIFPP+ArialMT"/>
      <p:regular r:id="rId17"/>
    </p:embeddedFont>
    <p:embeddedFont>
      <p:font typeface="BCRVPP+KHENEF+MicrosoftYaHei"/>
      <p:regular r:id="rId18"/>
    </p:embeddedFont>
    <p:embeddedFont>
      <p:font typeface="SNRUIC+KHENEF+MicrosoftYaHei"/>
      <p:regular r:id="rId19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font" Target="fonts/font5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F1C885-0C87-423B-9B04-0E01ECB7D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A412AC-3BCC-4CFD-BC2D-5CFD57A75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9DBFEF-8C07-4E30-A5F3-CD9A847B0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20B5E0-07B6-48A3-9DFE-56069AA78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48B29B-84E5-4CCE-BEFC-4F0487A45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8F1F24-A3B1-4F5D-B63C-89BAD430E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D99586-3629-40F8-8A24-473830E73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F45722-3820-42C0-9062-1BDB25AFA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809841-B1BB-4A95-9C16-D5BFC1CEE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F3CB16-80CA-4786-BCEE-18BD2827D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1BEF9-B4BF-4B18-9A60-0DE3427B0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03000134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34945" y="2655637"/>
            <a:ext cx="7731122" cy="1903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2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4050">
                <a:solidFill>
                  <a:srgbClr val="CD5095"/>
                </a:solidFill>
                <a:latin typeface="WFABLM+MS-UIGothic"/>
                <a:cs typeface="WFABLM+MS-UIGothic"/>
              </a:rPr>
              <a:t>致病菌所致院内肺炎抗菌</a:t>
            </a:r>
          </a:p>
          <a:p>
            <a:pPr marL="1818004" marR="0">
              <a:lnSpc>
                <a:spcPts val="4050"/>
              </a:lnSpc>
              <a:spcBef>
                <a:spcPts val="860"/>
              </a:spcBef>
              <a:spcAft>
                <a:spcPct val="0"/>
              </a:spcAft>
            </a:pPr>
            <a:r>
              <a:rPr sz="4050">
                <a:solidFill>
                  <a:srgbClr val="CD5095"/>
                </a:solidFill>
                <a:latin typeface="WFABLM+MS-UIGothic"/>
                <a:cs typeface="WFABLM+MS-UIGothic"/>
              </a:rPr>
              <a:t>治</a:t>
            </a:r>
            <a:r>
              <a:rPr sz="4050">
                <a:solidFill>
                  <a:srgbClr val="CD5095"/>
                </a:solidFill>
                <a:latin typeface="SimSun"/>
                <a:cs typeface="SimSun"/>
              </a:rPr>
              <a:t>疗护</a:t>
            </a:r>
            <a:r>
              <a:rPr sz="4050">
                <a:solidFill>
                  <a:srgbClr val="CD5095"/>
                </a:solidFill>
                <a:latin typeface="WFABLM+MS-UIGothic"/>
                <a:cs typeface="WFABLM+MS-UIGothic"/>
              </a:rPr>
              <a:t>理</a:t>
            </a:r>
            <a:r>
              <a:rPr sz="4050">
                <a:solidFill>
                  <a:srgbClr val="CD5095"/>
                </a:solidFill>
                <a:latin typeface="SimSun"/>
                <a:cs typeface="SimSun"/>
              </a:rPr>
              <a:t>课</a:t>
            </a:r>
            <a:r>
              <a:rPr sz="4050">
                <a:solidFill>
                  <a:srgbClr val="CD5095"/>
                </a:solidFill>
                <a:latin typeface="WFABLM+MS-UIGothic"/>
                <a:cs typeface="WFABLM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23890" y="2044255"/>
            <a:ext cx="2952893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DIITKG+OVIFPP+ArialMT"/>
                <a:cs typeface="DIITKG+OVIFPP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2400">
                <a:solidFill>
                  <a:srgbClr val="CD5095"/>
                </a:solidFill>
                <a:latin typeface="WFABLM+MS-UIGothic"/>
                <a:cs typeface="WFABLM+MS-UIGothic"/>
              </a:rPr>
              <a:t>致病菌概述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23890" y="2603690"/>
            <a:ext cx="5672990" cy="783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DIITKG+OVIFPP+ArialMT"/>
                <a:cs typeface="DIITKG+OVIFPP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2400">
                <a:solidFill>
                  <a:srgbClr val="CD5095"/>
                </a:solidFill>
                <a:latin typeface="WFABLM+MS-UIGothic"/>
                <a:cs typeface="WFABLM+MS-UIGothic"/>
              </a:rPr>
              <a:t>致病菌所致院内肺炎的抗菌治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23890" y="3675570"/>
            <a:ext cx="5322471" cy="1343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DIITKG+OVIFPP+ArialMT"/>
                <a:cs typeface="DIITKG+OVIFPP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2400">
                <a:solidFill>
                  <a:srgbClr val="CD5095"/>
                </a:solidFill>
                <a:latin typeface="WFABLM+MS-UIGothic"/>
                <a:cs typeface="WFABLM+MS-UIGothic"/>
              </a:rPr>
              <a:t>致病菌所致院内肺炎的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CD5095"/>
                </a:solidFill>
                <a:latin typeface="WFABLM+MS-UIGothic"/>
                <a:cs typeface="WFABLM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DIITKG+OVIFPP+ArialMT"/>
                <a:cs typeface="DIITKG+OVIFPP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2400">
                <a:solidFill>
                  <a:srgbClr val="CD5095"/>
                </a:solidFill>
                <a:latin typeface="WFABLM+MS-UIGothic"/>
                <a:cs typeface="WFABLM+MS-UIGothic"/>
              </a:rPr>
              <a:t>致病菌的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CD5095"/>
                </a:solidFill>
                <a:latin typeface="WFABLM+MS-UIGothic"/>
                <a:cs typeface="WFABLM+MS-UIGothic"/>
              </a:rPr>
              <a:t>防和控制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52954" y="3778665"/>
            <a:ext cx="2045909" cy="2403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15">
                <a:solidFill>
                  <a:srgbClr val="EBB9D5"/>
                </a:solidFill>
                <a:latin typeface="BCRVPP+KHENEF+MicrosoftYaHei"/>
                <a:cs typeface="BCRVPP+KHENEF+MicrosoftYaHei"/>
              </a:rPr>
              <a:t>CONTENCT</a:t>
            </a:r>
          </a:p>
          <a:p>
            <a:pPr marL="0" marR="0">
              <a:lnSpc>
                <a:spcPts val="8400"/>
              </a:lnSpc>
              <a:spcBef>
                <a:spcPts val="582"/>
              </a:spcBef>
              <a:spcAft>
                <a:spcPct val="0"/>
              </a:spcAft>
            </a:pPr>
            <a:r>
              <a:rPr sz="8400">
                <a:solidFill>
                  <a:srgbClr val="CD5095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23890" y="4795075"/>
            <a:ext cx="5672991" cy="783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DIITKG+OVIFPP+ArialMT"/>
                <a:cs typeface="DIITKG+OVIFPP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2400">
                <a:solidFill>
                  <a:srgbClr val="CD5095"/>
                </a:solidFill>
                <a:latin typeface="WFABLM+MS-UIGothic"/>
                <a:cs typeface="WFABLM+MS-UIGothic"/>
              </a:rPr>
              <a:t>致病菌所致院内肺炎的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CD5095"/>
                </a:solidFill>
                <a:latin typeface="WFABLM+MS-UIGothic"/>
                <a:cs typeface="WFABLM+MS-UIGothic"/>
              </a:rPr>
              <a:t>后和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69694" y="2550851"/>
            <a:ext cx="1718350" cy="1598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7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B7468F"/>
                </a:solidFill>
                <a:latin typeface="BCMKEA+NLLGGQ+MicrosoftYaHei-Bold"/>
                <a:cs typeface="BCMKEA+NLLGGQ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5094" y="3553618"/>
            <a:ext cx="4065422" cy="11720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MDR</a:t>
            </a:r>
            <a:r>
              <a:rPr sz="3600">
                <a:solidFill>
                  <a:srgbClr val="000000"/>
                </a:solidFill>
                <a:latin typeface="WFABLM+MS-UIGothic"/>
                <a:cs typeface="WFABLM+MS-UIGothic"/>
              </a:rPr>
              <a:t>致病菌概述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816883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致病菌的定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834" y="1506851"/>
            <a:ext cx="1397437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1550" spc="25">
                <a:solidFill>
                  <a:srgbClr val="CD5095"/>
                </a:solidFill>
                <a:latin typeface="WFABLM+MS-UIGothic"/>
                <a:cs typeface="WFABLM+MS-UIGothic"/>
              </a:rPr>
              <a:t>致病菌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834" y="1887708"/>
            <a:ext cx="5465680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Multidrug-resistant bacteria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，即多重耐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菌，是指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床使用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的三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或三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以上抗菌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菌。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53834" y="4164326"/>
            <a:ext cx="1797437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E84D2"/>
                </a:solidFill>
                <a:latin typeface="WFABLM+MS-UIGothic"/>
                <a:cs typeface="WFABLM+MS-UIGothic"/>
              </a:rPr>
              <a:t>常</a:t>
            </a:r>
            <a:r>
              <a:rPr sz="1550" spc="25">
                <a:solidFill>
                  <a:srgbClr val="9E84D2"/>
                </a:solidFill>
                <a:latin typeface="SimSun"/>
                <a:cs typeface="SimSun"/>
              </a:rPr>
              <a:t>见</a:t>
            </a:r>
            <a:r>
              <a:rPr sz="1550" spc="25">
                <a:solidFill>
                  <a:srgbClr val="9E84D2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1550" spc="25">
                <a:solidFill>
                  <a:srgbClr val="9E84D2"/>
                </a:solidFill>
                <a:latin typeface="WFABLM+MS-UIGothic"/>
                <a:cs typeface="WFABLM+MS-UIGothic"/>
              </a:rPr>
              <a:t>致病菌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53834" y="4567408"/>
            <a:ext cx="5239726" cy="7271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包括耐甲氧西林金黄色葡萄球菌（</a:t>
            </a:r>
            <a:r>
              <a:rPr sz="135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MRSA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）、耐万古霉素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球菌</a:t>
            </a:r>
          </a:p>
          <a:p>
            <a:pPr marL="0" marR="0">
              <a:lnSpc>
                <a:spcPts val="1406"/>
              </a:lnSpc>
              <a:spcBef>
                <a:spcPts val="858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（</a:t>
            </a:r>
            <a:r>
              <a:rPr sz="135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VRE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）、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超广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谱</a:t>
            </a:r>
            <a:r>
              <a:rPr sz="1350">
                <a:solidFill>
                  <a:srgbClr val="000000"/>
                </a:solidFill>
                <a:latin typeface="SNRUIC+KHENEF+MicrosoftYaHei"/>
                <a:cs typeface="SNRUIC+KHENEF+MicrosoftYaHei"/>
              </a:rPr>
              <a:t>β-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酰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酶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（</a:t>
            </a:r>
            <a:r>
              <a:rPr sz="135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ESBLs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）的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菌等。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60849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致病菌的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传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播途径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4365" y="193611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D5095"/>
                </a:solidFill>
                <a:latin typeface="WFABLM+MS-UIGothic"/>
                <a:cs typeface="WFABLM+MS-UIGothic"/>
              </a:rPr>
              <a:t>接触</a:t>
            </a:r>
            <a:r>
              <a:rPr sz="1550" spc="25">
                <a:solidFill>
                  <a:srgbClr val="CD5095"/>
                </a:solidFill>
                <a:latin typeface="SimSun"/>
                <a:cs typeface="SimSun"/>
              </a:rPr>
              <a:t>传</a:t>
            </a:r>
            <a:r>
              <a:rPr sz="1550">
                <a:solidFill>
                  <a:srgbClr val="CD5095"/>
                </a:solidFill>
                <a:latin typeface="WFABLM+MS-UIGothic"/>
                <a:cs typeface="WFABLM+MS-UIGothic"/>
              </a:rPr>
              <a:t>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4365" y="2357608"/>
            <a:ext cx="4271448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患者或医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的双手、医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器械等直接或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接接触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播。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4365" y="352678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F62B0"/>
                </a:solidFill>
                <a:latin typeface="WFABLM+MS-UIGothic"/>
                <a:cs typeface="WFABLM+MS-UIGothic"/>
              </a:rPr>
              <a:t>空气</a:t>
            </a:r>
            <a:r>
              <a:rPr sz="1550" spc="25">
                <a:solidFill>
                  <a:srgbClr val="EF62B0"/>
                </a:solidFill>
                <a:latin typeface="SimSun"/>
                <a:cs typeface="SimSun"/>
              </a:rPr>
              <a:t>传</a:t>
            </a:r>
            <a:r>
              <a:rPr sz="1550">
                <a:solidFill>
                  <a:srgbClr val="EF62B0"/>
                </a:solidFill>
                <a:latin typeface="WFABLM+MS-UIGothic"/>
                <a:cs typeface="WFABLM+MS-UIGothic"/>
              </a:rPr>
              <a:t>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4365" y="3974953"/>
            <a:ext cx="3888155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MDR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菌可随患者咳嗽、打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喷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嚏等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飞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播。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4365" y="521906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B7468F"/>
                </a:solidFill>
                <a:latin typeface="WFABLM+MS-UIGothic"/>
                <a:cs typeface="WFABLM+MS-UIGothic"/>
              </a:rPr>
              <a:t>共同媒介物</a:t>
            </a:r>
            <a:r>
              <a:rPr sz="1550" spc="25">
                <a:solidFill>
                  <a:srgbClr val="B7468F"/>
                </a:solidFill>
                <a:latin typeface="SimSun"/>
                <a:cs typeface="SimSun"/>
              </a:rPr>
              <a:t>传</a:t>
            </a:r>
            <a:r>
              <a:rPr sz="1550">
                <a:solidFill>
                  <a:srgbClr val="B7468F"/>
                </a:solidFill>
                <a:latin typeface="WFABLM+MS-UIGothic"/>
                <a:cs typeface="WFABLM+MS-UIGothic"/>
              </a:rPr>
              <a:t>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4365" y="5648178"/>
            <a:ext cx="38108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如共用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液器等医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用品或生活用品。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816883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MDR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致病菌的危害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49925" y="2811373"/>
            <a:ext cx="978693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EF62B0"/>
                </a:solidFill>
                <a:latin typeface="BCMKEA+NLLGGQ+MicrosoftYaHei-Bold"/>
                <a:cs typeface="BCMKEA+NLLGGQ+MicrosoftYaHei-Bold"/>
              </a:rPr>
              <a:t>100%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97810" y="3053943"/>
            <a:ext cx="8377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CD5095"/>
                </a:solidFill>
                <a:latin typeface="BCMKEA+NLLGGQ+MicrosoftYaHei-Bold"/>
                <a:cs typeface="BCMKEA+NLLGGQ+MicrosoftYaHei-Bold"/>
              </a:rPr>
              <a:t>80%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75725" y="3053943"/>
            <a:ext cx="8377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B7468F"/>
                </a:solidFill>
                <a:latin typeface="BCMKEA+NLLGGQ+MicrosoftYaHei-Bold"/>
                <a:cs typeface="BCMKEA+NLLGGQ+MicrosoftYaHei-Bold"/>
              </a:rPr>
              <a:t>80%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90845" y="34677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WFABLM+MS-UIGothic"/>
                <a:cs typeface="WFABLM+MS-UIGothic"/>
              </a:rPr>
              <a:t>医</a:t>
            </a: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疗资</a:t>
            </a:r>
            <a:r>
              <a:rPr sz="1550" spc="25">
                <a:solidFill>
                  <a:srgbClr val="FFFEFE"/>
                </a:solidFill>
                <a:latin typeface="WFABLM+MS-UIGothic"/>
                <a:cs typeface="WFABLM+MS-UIGothic"/>
              </a:rPr>
              <a:t>源消耗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78735" y="365442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WFABLM+MS-UIGothic"/>
                <a:cs typeface="WFABLM+MS-UIGothic"/>
              </a:rPr>
              <a:t>治</a:t>
            </a: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疗</a:t>
            </a:r>
            <a:r>
              <a:rPr sz="1550" spc="25">
                <a:solidFill>
                  <a:srgbClr val="FFFEFE"/>
                </a:solidFill>
                <a:latin typeface="WFABLM+MS-UIGothic"/>
                <a:cs typeface="WFABLM+MS-UIGothic"/>
              </a:rPr>
              <a:t>困</a:t>
            </a:r>
            <a:r>
              <a:rPr sz="1550">
                <a:solidFill>
                  <a:srgbClr val="FFFEFE"/>
                </a:solidFill>
                <a:latin typeface="SimSun"/>
                <a:cs typeface="SimSun"/>
              </a:rPr>
              <a:t>难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604884" y="365442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WFABLM+MS-UIGothic"/>
                <a:cs typeface="WFABLM+MS-UIGothic"/>
              </a:rPr>
              <a:t>社区</a:t>
            </a: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传</a:t>
            </a:r>
            <a:r>
              <a:rPr sz="1550" spc="25">
                <a:solidFill>
                  <a:srgbClr val="FFFEFE"/>
                </a:solidFill>
                <a:latin typeface="WFABLM+MS-UIGothic"/>
                <a:cs typeface="WFABLM+MS-UIGothic"/>
              </a:rPr>
              <a:t>播</a:t>
            </a: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0535" y="4051153"/>
            <a:ext cx="2771398" cy="675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BCRVPP+KHENEF+MicrosoftYaHei"/>
                <a:cs typeface="BCRVPP+KHENEF+MicrosoftYaHei"/>
              </a:rPr>
              <a:t>MDR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菌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多种抗菌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物耐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539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致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床治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困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，病死率高。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923530" y="4051153"/>
            <a:ext cx="2771386" cy="675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BCRVPP+KHENEF+MicrosoftYaHei"/>
                <a:cs typeface="BCRVPP+KHENEF+MicrosoftYaHei"/>
              </a:rPr>
              <a:t>MDR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菌可在社区中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播，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普</a:t>
            </a:r>
          </a:p>
          <a:p>
            <a:pPr marL="0" marR="0">
              <a:lnSpc>
                <a:spcPts val="1350"/>
              </a:lnSpc>
              <a:spcBef>
                <a:spcPts val="539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通人群构成威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胁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853304" y="4087983"/>
            <a:ext cx="2837634" cy="92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BCRVPP+KHENEF+MicrosoftYaHei"/>
                <a:cs typeface="BCRVPP+KHENEF+MicrosoftYaHei"/>
              </a:rPr>
              <a:t>MDR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菌感染患者的治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需要更</a:t>
            </a:r>
          </a:p>
          <a:p>
            <a:pPr marL="0" marR="0">
              <a:lnSpc>
                <a:spcPts val="1350"/>
              </a:lnSpc>
              <a:spcBef>
                <a:spcPts val="54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多的医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疗资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源和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，增加医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疗</a:t>
            </a:r>
          </a:p>
          <a:p>
            <a:pPr marL="0" marR="0">
              <a:lnSpc>
                <a:spcPts val="1350"/>
              </a:lnSpc>
              <a:spcBef>
                <a:spcPts val="589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WFABLM+MS-UIGothic"/>
                <a:cs typeface="WFABLM+MS-UIGothic"/>
              </a:rPr>
              <a:t>成本。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69694" y="2550851"/>
            <a:ext cx="1718350" cy="1598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7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B7468F"/>
                </a:solidFill>
                <a:latin typeface="BCMKEA+NLLGGQ+MicrosoftYaHei-Bold"/>
                <a:cs typeface="BCMKEA+NLLGGQ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5094" y="3553618"/>
            <a:ext cx="8618585" cy="11720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MDR</a:t>
            </a:r>
            <a:r>
              <a:rPr sz="3600">
                <a:solidFill>
                  <a:srgbClr val="000000"/>
                </a:solidFill>
                <a:latin typeface="WFABLM+MS-UIGothic"/>
                <a:cs typeface="WFABLM+MS-UIGothic"/>
              </a:rPr>
              <a:t>致病菌所致院内肺炎的抗菌治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抗菌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物的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914" y="1688318"/>
            <a:ext cx="9429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合理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12684" y="1688318"/>
            <a:ext cx="4074281" cy="1579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抗菌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致病菌的种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、感染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重程度、患者的个体差异以及抗菌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物的抗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谱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力学特点、不良反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等因素，以确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保所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有效地控制感染，同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避免不必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要的不良反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和耐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性的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914" y="4575028"/>
            <a:ext cx="12858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依据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12684" y="4575028"/>
            <a:ext cx="4205213" cy="1291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抗菌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根据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物敏感性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）的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果来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敏感的抗菌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试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可以帮助确定致病菌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不同抗菌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物的敏感性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和耐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性，从而指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床医生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最合适的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抗菌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物的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给药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方式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914" y="1688318"/>
            <a:ext cx="145732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途径和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12684" y="1688318"/>
            <a:ext cx="4140517" cy="1579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根据患者的病情和抗菌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物的特性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合适的</a:t>
            </a:r>
          </a:p>
          <a:p>
            <a:pPr marL="0" marR="0">
              <a:lnSpc>
                <a:spcPts val="1406"/>
              </a:lnSpc>
              <a:spcBef>
                <a:spcPts val="858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途径和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量。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于</a:t>
            </a:r>
            <a:r>
              <a:rPr sz="135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MDR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致病菌所致院内肺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炎，通常需要采用静脉注射或口服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途径，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药剂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，以确保血液中的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浓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度能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达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到有效的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杀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菌水平。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914" y="4575028"/>
            <a:ext cx="9429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给药间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隔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12684" y="4575028"/>
            <a:ext cx="4074281" cy="1579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给药间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隔方面，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根据抗菌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物的半衰期和感</a:t>
            </a:r>
          </a:p>
          <a:p>
            <a:pPr marL="0" marR="0">
              <a:lnSpc>
                <a:spcPts val="1406"/>
              </a:lnSpc>
              <a:spcBef>
                <a:spcPts val="858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染的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重程度来确定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给药间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于</a:t>
            </a:r>
            <a:r>
              <a:rPr sz="1350">
                <a:solidFill>
                  <a:srgbClr val="000000"/>
                </a:solidFill>
                <a:latin typeface="BCRVPP+KHENEF+MicrosoftYaHei"/>
                <a:cs typeface="BCRVPP+KHENEF+MicrosoftYaHei"/>
              </a:rPr>
              <a:t>MDR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致病菌所致院内肺炎，通常需要采用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连续给药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或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长给药间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隔的方式，以确保血液中的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浓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度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够维</a:t>
            </a:r>
            <a:r>
              <a:rPr sz="1350">
                <a:solidFill>
                  <a:srgbClr val="000000"/>
                </a:solidFill>
                <a:latin typeface="WFABLM+MS-UIGothic"/>
                <a:cs typeface="WFABLM+MS-UIGothic"/>
              </a:rPr>
              <a:t>持在有效水平。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抗菌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物的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合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CD5095"/>
                </a:solidFill>
                <a:latin typeface="WFABLM+MS-UIGothic"/>
                <a:cs typeface="WFABLM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12858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合用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76839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在抗菌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物的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用方面，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遵循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同作用的原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具有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同作用的抗菌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646783"/>
            <a:ext cx="670215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合治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合用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可以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扩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大抗菌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谱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、增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抗菌活性、减少耐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性的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955393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FABLM+MS-UIGothic"/>
                <a:cs typeface="WFABLM+MS-UIGothic"/>
              </a:rPr>
              <a:t>生。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https://d.book118.com/145030001341011111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1">
      <vt:lpstr>Arial</vt:lpstr>
      <vt:lpstr>Calibri</vt:lpstr>
      <vt:lpstr>BCMKEA+NLLGGQ+MicrosoftYaHei-Bold</vt:lpstr>
      <vt:lpstr>WFABLM+MS-UIGothic</vt:lpstr>
      <vt:lpstr>SimSun</vt:lpstr>
      <vt:lpstr>DIITKG+OVIFPP+ArialMT</vt:lpstr>
      <vt:lpstr>Times New Roman</vt:lpstr>
      <vt:lpstr>BCRVPP+KHENEF+MicrosoftYaHei</vt:lpstr>
      <vt:lpstr>SNRUIC+KHENEF+MicrosoftYaHei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2024-09-18T00:46:43.217</cp:lastPrinted>
  <dcterms:created xsi:type="dcterms:W3CDTF">2024-09-17T16:46:43Z</dcterms:created>
  <dcterms:modified xsi:type="dcterms:W3CDTF">2024-09-17T16:46:44Z</dcterms:modified>
</cp:coreProperties>
</file>