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9A6CD2-317C-45B9-89DC-C9F7E9FB61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95A9D6-2F73-41B1-8E59-60AE58C607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6ABE33-5B77-4BA5-8077-E0FB106D67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21FCB7-0A6E-4680-8E42-69E0167669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E8D0998-7656-4D23-93FB-114FCA3D72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E212B52-C0AC-4DA8-A422-FDF7C73628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58661F0-4F90-48B3-8124-BFE2CBDC34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BCFCE1-625D-4C0D-867D-D394A79F20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66EAE6-A075-453B-8BBC-719CB5C216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CF9B32-668B-4C35-BE15-4D12F3A826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DF051C-660F-4F46-8C2E-C6E9BFDA0C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45032234013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安全法制教育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安全法制概述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安全法规的核心内容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安全法制教育的意义与目的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安全法制教育的实施途径与方法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安全法制教育的挑战与对策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安全法制教育的未来展望与发展趋势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安全法制概述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44212" y="1238585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安全法制的定义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44212" y="3550787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安全法制的作用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安全法制的定义与作用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844212" y="3897132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安全法制在维护社会秩序、保障公共安全、促进经济发展等方面发挥着重要作用。它规范了人们的行为，明确了权利和义务，为社会的和谐稳定提供了有力保障。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844212" y="1585278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安全法制是指国家制定和实施的一系列法律、法规、规章和制度，旨在保障人民生命财产安全，维护社会稳定和公共安全。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古代安全法制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近代安全法制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现代安全法制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安全法制的历史与发展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古代社会就有一些关于安全方面的法律规定，如防火、防盗等。这些规定大多以习惯法或宗教法的形式存在，缺乏系统性和完整性。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随着工业革命的到来和城市化进程的加速，近代安全法制得以产生和发展。各国纷纷制定了一系列关于工业安全、交通安全、公共卫生等方面的法律法规。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进入20世纪以后，随着科技的进步和社会的发展，现代安全法制不断完善和扩展。环境保护、网络安全等新兴领域也被纳入安全法制的范畴。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298153" y="3371015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34792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159720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159720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434792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988632" y="3127092"/>
            <a:ext cx="489808" cy="358610"/>
          </a:xfrm>
          <a:custGeom>
            <a:rect l="l" t="t" r="r" b="b"/>
            <a:pathLst>
              <a:path w="142" h="104">
                <a:moveTo>
                  <a:pt x="0" y="104"/>
                </a:moveTo>
                <a:cubicBezTo>
                  <a:pt x="142" y="104"/>
                  <a:pt x="142" y="104"/>
                  <a:pt x="142" y="104"/>
                </a:cubicBezTo>
                <a:cubicBezTo>
                  <a:pt x="142" y="0"/>
                  <a:pt x="142" y="0"/>
                  <a:pt x="142" y="0"/>
                </a:cubicBezTo>
                <a:cubicBezTo>
                  <a:pt x="0" y="0"/>
                  <a:pt x="0" y="0"/>
                  <a:pt x="0" y="0"/>
                </a:cubicBezTo>
                <a:lnTo>
                  <a:pt x="0" y="104"/>
                </a:lnTo>
                <a:close/>
                <a:moveTo>
                  <a:pt x="98" y="11"/>
                </a:moveTo>
                <a:cubicBezTo>
                  <a:pt x="127" y="11"/>
                  <a:pt x="127" y="11"/>
                  <a:pt x="127" y="11"/>
                </a:cubicBezTo>
                <a:cubicBezTo>
                  <a:pt x="127" y="29"/>
                  <a:pt x="127" y="29"/>
                  <a:pt x="127" y="29"/>
                </a:cubicBezTo>
                <a:cubicBezTo>
                  <a:pt x="98" y="29"/>
                  <a:pt x="98" y="29"/>
                  <a:pt x="98" y="29"/>
                </a:cubicBezTo>
                <a:lnTo>
                  <a:pt x="98" y="11"/>
                </a:lnTo>
                <a:close/>
                <a:moveTo>
                  <a:pt x="12" y="52"/>
                </a:moveTo>
                <a:cubicBezTo>
                  <a:pt x="12" y="50"/>
                  <a:pt x="13" y="49"/>
                  <a:pt x="13" y="48"/>
                </a:cubicBezTo>
                <a:cubicBezTo>
                  <a:pt x="13" y="46"/>
                  <a:pt x="13" y="45"/>
                  <a:pt x="13" y="44"/>
                </a:cubicBezTo>
                <a:cubicBezTo>
                  <a:pt x="14" y="41"/>
                  <a:pt x="15" y="38"/>
                  <a:pt x="16" y="36"/>
                </a:cubicBezTo>
                <a:cubicBezTo>
                  <a:pt x="16" y="35"/>
                  <a:pt x="17" y="34"/>
                  <a:pt x="17" y="32"/>
                </a:cubicBezTo>
                <a:cubicBezTo>
                  <a:pt x="18" y="31"/>
                  <a:pt x="19" y="30"/>
                  <a:pt x="19" y="29"/>
                </a:cubicBezTo>
                <a:cubicBezTo>
                  <a:pt x="20" y="28"/>
                  <a:pt x="21" y="27"/>
                  <a:pt x="22" y="26"/>
                </a:cubicBezTo>
                <a:cubicBezTo>
                  <a:pt x="22" y="25"/>
                  <a:pt x="23" y="24"/>
                  <a:pt x="24" y="24"/>
                </a:cubicBezTo>
                <a:cubicBezTo>
                  <a:pt x="31" y="16"/>
                  <a:pt x="42" y="11"/>
                  <a:pt x="53" y="11"/>
                </a:cubicBezTo>
                <a:cubicBezTo>
                  <a:pt x="65" y="11"/>
                  <a:pt x="76" y="16"/>
                  <a:pt x="83" y="24"/>
                </a:cubicBezTo>
                <a:cubicBezTo>
                  <a:pt x="85" y="26"/>
                  <a:pt x="86" y="27"/>
                  <a:pt x="87" y="29"/>
                </a:cubicBezTo>
                <a:cubicBezTo>
                  <a:pt x="88" y="30"/>
                  <a:pt x="88" y="31"/>
                  <a:pt x="89" y="32"/>
                </a:cubicBezTo>
                <a:cubicBezTo>
                  <a:pt x="90" y="34"/>
                  <a:pt x="90" y="35"/>
                  <a:pt x="91" y="36"/>
                </a:cubicBezTo>
                <a:cubicBezTo>
                  <a:pt x="92" y="38"/>
                  <a:pt x="93" y="41"/>
                  <a:pt x="93" y="44"/>
                </a:cubicBezTo>
                <a:cubicBezTo>
                  <a:pt x="93" y="45"/>
                  <a:pt x="94" y="46"/>
                  <a:pt x="94" y="48"/>
                </a:cubicBezTo>
                <a:cubicBezTo>
                  <a:pt x="94" y="49"/>
                  <a:pt x="94" y="50"/>
                  <a:pt x="94" y="52"/>
                </a:cubicBezTo>
                <a:cubicBezTo>
                  <a:pt x="94" y="57"/>
                  <a:pt x="93" y="62"/>
                  <a:pt x="91" y="66"/>
                </a:cubicBezTo>
                <a:cubicBezTo>
                  <a:pt x="90" y="69"/>
                  <a:pt x="89" y="72"/>
                  <a:pt x="87" y="75"/>
                </a:cubicBezTo>
                <a:cubicBezTo>
                  <a:pt x="86" y="76"/>
                  <a:pt x="85" y="78"/>
                  <a:pt x="83" y="79"/>
                </a:cubicBezTo>
                <a:cubicBezTo>
                  <a:pt x="76" y="87"/>
                  <a:pt x="65" y="93"/>
                  <a:pt x="53" y="93"/>
                </a:cubicBezTo>
                <a:cubicBezTo>
                  <a:pt x="49" y="93"/>
                  <a:pt x="45" y="92"/>
                  <a:pt x="41" y="91"/>
                </a:cubicBezTo>
                <a:cubicBezTo>
                  <a:pt x="38" y="90"/>
                  <a:pt x="35" y="88"/>
                  <a:pt x="32" y="87"/>
                </a:cubicBezTo>
                <a:cubicBezTo>
                  <a:pt x="31" y="86"/>
                  <a:pt x="30" y="85"/>
                  <a:pt x="29" y="85"/>
                </a:cubicBezTo>
                <a:cubicBezTo>
                  <a:pt x="28" y="84"/>
                  <a:pt x="28" y="84"/>
                  <a:pt x="27" y="83"/>
                </a:cubicBezTo>
                <a:cubicBezTo>
                  <a:pt x="26" y="82"/>
                  <a:pt x="25" y="82"/>
                  <a:pt x="24" y="81"/>
                </a:cubicBezTo>
                <a:cubicBezTo>
                  <a:pt x="24" y="80"/>
                  <a:pt x="23" y="79"/>
                  <a:pt x="22" y="78"/>
                </a:cubicBezTo>
                <a:cubicBezTo>
                  <a:pt x="22" y="78"/>
                  <a:pt x="21" y="77"/>
                  <a:pt x="21" y="77"/>
                </a:cubicBezTo>
                <a:cubicBezTo>
                  <a:pt x="20" y="76"/>
                  <a:pt x="20" y="75"/>
                  <a:pt x="19" y="75"/>
                </a:cubicBezTo>
                <a:cubicBezTo>
                  <a:pt x="19" y="74"/>
                  <a:pt x="18" y="72"/>
                  <a:pt x="17" y="71"/>
                </a:cubicBezTo>
                <a:cubicBezTo>
                  <a:pt x="16" y="70"/>
                  <a:pt x="16" y="68"/>
                  <a:pt x="15" y="66"/>
                </a:cubicBezTo>
                <a:cubicBezTo>
                  <a:pt x="13" y="62"/>
                  <a:pt x="12" y="57"/>
                  <a:pt x="12" y="52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707799" y="4779038"/>
            <a:ext cx="501330" cy="504577"/>
          </a:xfrm>
          <a:custGeom>
            <a:rect l="l" t="t" r="r" b="b"/>
            <a:pathLst>
              <a:path w="196" h="197">
                <a:moveTo>
                  <a:pt x="98" y="197"/>
                </a:moveTo>
                <a:cubicBezTo>
                  <a:pt x="152" y="197"/>
                  <a:pt x="196" y="153"/>
                  <a:pt x="196" y="99"/>
                </a:cubicBezTo>
                <a:cubicBezTo>
                  <a:pt x="196" y="44"/>
                  <a:pt x="152" y="0"/>
                  <a:pt x="98" y="0"/>
                </a:cubicBezTo>
                <a:cubicBezTo>
                  <a:pt x="43" y="0"/>
                  <a:pt x="0" y="44"/>
                  <a:pt x="0" y="99"/>
                </a:cubicBezTo>
                <a:cubicBezTo>
                  <a:pt x="0" y="153"/>
                  <a:pt x="43" y="197"/>
                  <a:pt x="98" y="197"/>
                </a:cubicBezTo>
                <a:moveTo>
                  <a:pt x="38" y="166"/>
                </a:moveTo>
                <a:cubicBezTo>
                  <a:pt x="30" y="158"/>
                  <a:pt x="30" y="158"/>
                  <a:pt x="30" y="158"/>
                </a:cubicBezTo>
                <a:cubicBezTo>
                  <a:pt x="49" y="140"/>
                  <a:pt x="49" y="140"/>
                  <a:pt x="49" y="140"/>
                </a:cubicBezTo>
                <a:cubicBezTo>
                  <a:pt x="57" y="148"/>
                  <a:pt x="57" y="148"/>
                  <a:pt x="57" y="148"/>
                </a:cubicBezTo>
                <a:lnTo>
                  <a:pt x="38" y="166"/>
                </a:lnTo>
                <a:close/>
                <a:moveTo>
                  <a:pt x="103" y="188"/>
                </a:moveTo>
                <a:cubicBezTo>
                  <a:pt x="92" y="188"/>
                  <a:pt x="92" y="188"/>
                  <a:pt x="92" y="188"/>
                </a:cubicBezTo>
                <a:cubicBezTo>
                  <a:pt x="92" y="162"/>
                  <a:pt x="92" y="162"/>
                  <a:pt x="92" y="162"/>
                </a:cubicBezTo>
                <a:cubicBezTo>
                  <a:pt x="103" y="162"/>
                  <a:pt x="103" y="162"/>
                  <a:pt x="103" y="162"/>
                </a:cubicBezTo>
                <a:lnTo>
                  <a:pt x="103" y="188"/>
                </a:lnTo>
                <a:close/>
                <a:moveTo>
                  <a:pt x="188" y="104"/>
                </a:moveTo>
                <a:cubicBezTo>
                  <a:pt x="161" y="104"/>
                  <a:pt x="161" y="104"/>
                  <a:pt x="161" y="104"/>
                </a:cubicBezTo>
                <a:cubicBezTo>
                  <a:pt x="161" y="93"/>
                  <a:pt x="161" y="93"/>
                  <a:pt x="161" y="93"/>
                </a:cubicBezTo>
                <a:cubicBezTo>
                  <a:pt x="188" y="93"/>
                  <a:pt x="188" y="93"/>
                  <a:pt x="188" y="93"/>
                </a:cubicBezTo>
                <a:lnTo>
                  <a:pt x="188" y="104"/>
                </a:lnTo>
                <a:close/>
                <a:moveTo>
                  <a:pt x="157" y="31"/>
                </a:moveTo>
                <a:cubicBezTo>
                  <a:pt x="165" y="39"/>
                  <a:pt x="165" y="39"/>
                  <a:pt x="165" y="39"/>
                </a:cubicBezTo>
                <a:cubicBezTo>
                  <a:pt x="147" y="58"/>
                  <a:pt x="147" y="58"/>
                  <a:pt x="147" y="58"/>
                </a:cubicBezTo>
                <a:cubicBezTo>
                  <a:pt x="139" y="50"/>
                  <a:pt x="139" y="50"/>
                  <a:pt x="139" y="50"/>
                </a:cubicBezTo>
                <a:lnTo>
                  <a:pt x="157" y="31"/>
                </a:lnTo>
                <a:close/>
                <a:moveTo>
                  <a:pt x="147" y="140"/>
                </a:moveTo>
                <a:cubicBezTo>
                  <a:pt x="165" y="158"/>
                  <a:pt x="165" y="158"/>
                  <a:pt x="165" y="15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39" y="148"/>
                  <a:pt x="139" y="148"/>
                  <a:pt x="139" y="148"/>
                </a:cubicBezTo>
                <a:lnTo>
                  <a:pt x="147" y="140"/>
                </a:lnTo>
                <a:close/>
                <a:moveTo>
                  <a:pt x="92" y="9"/>
                </a:moveTo>
                <a:cubicBezTo>
                  <a:pt x="103" y="9"/>
                  <a:pt x="103" y="9"/>
                  <a:pt x="103" y="9"/>
                </a:cubicBezTo>
                <a:cubicBezTo>
                  <a:pt x="103" y="35"/>
                  <a:pt x="103" y="35"/>
                  <a:pt x="103" y="35"/>
                </a:cubicBezTo>
                <a:cubicBezTo>
                  <a:pt x="92" y="35"/>
                  <a:pt x="92" y="35"/>
                  <a:pt x="92" y="35"/>
                </a:cubicBezTo>
                <a:lnTo>
                  <a:pt x="92" y="9"/>
                </a:lnTo>
                <a:close/>
                <a:moveTo>
                  <a:pt x="82" y="76"/>
                </a:moveTo>
                <a:cubicBezTo>
                  <a:pt x="99" y="92"/>
                  <a:pt x="99" y="92"/>
                  <a:pt x="99" y="92"/>
                </a:cubicBezTo>
                <a:cubicBezTo>
                  <a:pt x="130" y="62"/>
                  <a:pt x="130" y="62"/>
                  <a:pt x="130" y="62"/>
                </a:cubicBezTo>
                <a:cubicBezTo>
                  <a:pt x="137" y="70"/>
                  <a:pt x="137" y="70"/>
                  <a:pt x="137" y="70"/>
                </a:cubicBezTo>
                <a:cubicBezTo>
                  <a:pt x="99" y="108"/>
                  <a:pt x="99" y="108"/>
                  <a:pt x="99" y="108"/>
                </a:cubicBezTo>
                <a:cubicBezTo>
                  <a:pt x="74" y="84"/>
                  <a:pt x="74" y="84"/>
                  <a:pt x="74" y="84"/>
                </a:cubicBezTo>
                <a:lnTo>
                  <a:pt x="82" y="76"/>
                </a:lnTo>
                <a:close/>
                <a:moveTo>
                  <a:pt x="38" y="31"/>
                </a:moveTo>
                <a:cubicBezTo>
                  <a:pt x="57" y="50"/>
                  <a:pt x="57" y="50"/>
                  <a:pt x="57" y="50"/>
                </a:cubicBezTo>
                <a:cubicBezTo>
                  <a:pt x="49" y="58"/>
                  <a:pt x="49" y="58"/>
                  <a:pt x="49" y="58"/>
                </a:cubicBezTo>
                <a:cubicBezTo>
                  <a:pt x="30" y="39"/>
                  <a:pt x="30" y="39"/>
                  <a:pt x="30" y="39"/>
                </a:cubicBezTo>
                <a:lnTo>
                  <a:pt x="38" y="31"/>
                </a:lnTo>
                <a:close/>
                <a:moveTo>
                  <a:pt x="34" y="104"/>
                </a:moveTo>
                <a:cubicBezTo>
                  <a:pt x="8" y="104"/>
                  <a:pt x="8" y="104"/>
                  <a:pt x="8" y="104"/>
                </a:cubicBezTo>
                <a:cubicBezTo>
                  <a:pt x="8" y="93"/>
                  <a:pt x="8" y="93"/>
                  <a:pt x="8" y="93"/>
                </a:cubicBezTo>
                <a:cubicBezTo>
                  <a:pt x="34" y="93"/>
                  <a:pt x="34" y="93"/>
                  <a:pt x="34" y="93"/>
                </a:cubicBezTo>
                <a:lnTo>
                  <a:pt x="34" y="104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95413" y="3086347"/>
            <a:ext cx="531662" cy="459548"/>
          </a:xfrm>
          <a:custGeom>
            <a:rect l="l" t="t" r="r" b="b"/>
            <a:pathLst>
              <a:path w="184" h="159">
                <a:moveTo>
                  <a:pt x="132" y="124"/>
                </a:moveTo>
                <a:cubicBezTo>
                  <a:pt x="165" y="159"/>
                  <a:pt x="165" y="159"/>
                  <a:pt x="165" y="159"/>
                </a:cubicBezTo>
                <a:cubicBezTo>
                  <a:pt x="165" y="124"/>
                  <a:pt x="165" y="124"/>
                  <a:pt x="165" y="124"/>
                </a:cubicBezTo>
                <a:cubicBezTo>
                  <a:pt x="184" y="124"/>
                  <a:pt x="184" y="124"/>
                  <a:pt x="184" y="124"/>
                </a:cubicBezTo>
                <a:cubicBezTo>
                  <a:pt x="184" y="0"/>
                  <a:pt x="184" y="0"/>
                  <a:pt x="18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124"/>
                  <a:pt x="0" y="124"/>
                  <a:pt x="0" y="124"/>
                </a:cubicBezTo>
                <a:cubicBezTo>
                  <a:pt x="115" y="124"/>
                  <a:pt x="115" y="124"/>
                  <a:pt x="115" y="124"/>
                </a:cubicBezTo>
                <a:lnTo>
                  <a:pt x="132" y="124"/>
                </a:lnTo>
                <a:close/>
                <a:moveTo>
                  <a:pt x="154" y="49"/>
                </a:moveTo>
                <a:cubicBezTo>
                  <a:pt x="162" y="49"/>
                  <a:pt x="168" y="56"/>
                  <a:pt x="168" y="63"/>
                </a:cubicBezTo>
                <a:cubicBezTo>
                  <a:pt x="168" y="71"/>
                  <a:pt x="162" y="77"/>
                  <a:pt x="154" y="77"/>
                </a:cubicBezTo>
                <a:cubicBezTo>
                  <a:pt x="146" y="77"/>
                  <a:pt x="140" y="71"/>
                  <a:pt x="140" y="63"/>
                </a:cubicBezTo>
                <a:cubicBezTo>
                  <a:pt x="140" y="56"/>
                  <a:pt x="146" y="49"/>
                  <a:pt x="154" y="49"/>
                </a:cubicBezTo>
                <a:moveTo>
                  <a:pt x="36" y="77"/>
                </a:moveTo>
                <a:cubicBezTo>
                  <a:pt x="28" y="77"/>
                  <a:pt x="22" y="71"/>
                  <a:pt x="22" y="63"/>
                </a:cubicBezTo>
                <a:cubicBezTo>
                  <a:pt x="22" y="56"/>
                  <a:pt x="28" y="49"/>
                  <a:pt x="36" y="49"/>
                </a:cubicBezTo>
                <a:cubicBezTo>
                  <a:pt x="44" y="49"/>
                  <a:pt x="50" y="56"/>
                  <a:pt x="50" y="63"/>
                </a:cubicBezTo>
                <a:cubicBezTo>
                  <a:pt x="50" y="71"/>
                  <a:pt x="44" y="77"/>
                  <a:pt x="36" y="77"/>
                </a:cubicBezTo>
                <a:moveTo>
                  <a:pt x="75" y="77"/>
                </a:moveTo>
                <a:cubicBezTo>
                  <a:pt x="67" y="77"/>
                  <a:pt x="61" y="71"/>
                  <a:pt x="61" y="63"/>
                </a:cubicBezTo>
                <a:cubicBezTo>
                  <a:pt x="61" y="56"/>
                  <a:pt x="67" y="49"/>
                  <a:pt x="75" y="49"/>
                </a:cubicBezTo>
                <a:cubicBezTo>
                  <a:pt x="83" y="49"/>
                  <a:pt x="89" y="56"/>
                  <a:pt x="89" y="63"/>
                </a:cubicBezTo>
                <a:cubicBezTo>
                  <a:pt x="89" y="71"/>
                  <a:pt x="83" y="77"/>
                  <a:pt x="75" y="77"/>
                </a:cubicBezTo>
                <a:moveTo>
                  <a:pt x="115" y="77"/>
                </a:moveTo>
                <a:cubicBezTo>
                  <a:pt x="107" y="77"/>
                  <a:pt x="100" y="71"/>
                  <a:pt x="100" y="63"/>
                </a:cubicBezTo>
                <a:cubicBezTo>
                  <a:pt x="100" y="56"/>
                  <a:pt x="107" y="49"/>
                  <a:pt x="115" y="49"/>
                </a:cubicBezTo>
                <a:cubicBezTo>
                  <a:pt x="115" y="49"/>
                  <a:pt x="115" y="49"/>
                  <a:pt x="115" y="49"/>
                </a:cubicBezTo>
                <a:cubicBezTo>
                  <a:pt x="123" y="50"/>
                  <a:pt x="129" y="56"/>
                  <a:pt x="129" y="63"/>
                </a:cubicBezTo>
                <a:cubicBezTo>
                  <a:pt x="129" y="71"/>
                  <a:pt x="123" y="77"/>
                  <a:pt x="115" y="77"/>
                </a:cubicBezTo>
                <a:cubicBezTo>
                  <a:pt x="115" y="77"/>
                  <a:pt x="115" y="77"/>
                  <a:pt x="115" y="77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5004107" y="4794077"/>
            <a:ext cx="458857" cy="474498"/>
            <a:chOff x="5004107" y="4794077"/>
            <a:chExt cx="458857" cy="474498"/>
          </a:xfrm>
        </p:grpSpPr>
        <p:sp>
          <p:nvSpPr>
            <p:cNvPr id="11" name="AutoShape 11"/>
            <p:cNvSpPr/>
            <p:nvPr/>
          </p:nvSpPr>
          <p:spPr>
            <a:xfrm>
              <a:off x="5130280" y="4794077"/>
              <a:ext cx="206512" cy="224827"/>
            </a:xfrm>
            <a:prstGeom prst="ellipse">
              <a:avLst/>
            </a:pr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004107" y="5054031"/>
              <a:ext cx="458857" cy="214544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Freeform 13"/>
          <p:cNvSpPr/>
          <p:nvPr/>
        </p:nvSpPr>
        <p:spPr>
          <a:xfrm>
            <a:off x="5820196" y="3941016"/>
            <a:ext cx="553402" cy="457486"/>
          </a:xfrm>
          <a:custGeom>
            <a:rect l="l" t="t" r="r" b="b"/>
            <a:pathLst>
              <a:path w="287" h="236">
                <a:moveTo>
                  <a:pt x="260" y="78"/>
                </a:moveTo>
                <a:cubicBezTo>
                  <a:pt x="251" y="78"/>
                  <a:pt x="244" y="85"/>
                  <a:pt x="244" y="94"/>
                </a:cubicBezTo>
                <a:cubicBezTo>
                  <a:pt x="244" y="103"/>
                  <a:pt x="251" y="111"/>
                  <a:pt x="260" y="111"/>
                </a:cubicBezTo>
                <a:cubicBezTo>
                  <a:pt x="269" y="111"/>
                  <a:pt x="277" y="103"/>
                  <a:pt x="277" y="94"/>
                </a:cubicBezTo>
                <a:cubicBezTo>
                  <a:pt x="277" y="85"/>
                  <a:pt x="269" y="78"/>
                  <a:pt x="260" y="78"/>
                </a:cubicBezTo>
                <a:close/>
                <a:moveTo>
                  <a:pt x="27" y="78"/>
                </a:moveTo>
                <a:cubicBezTo>
                  <a:pt x="18" y="78"/>
                  <a:pt x="11" y="85"/>
                  <a:pt x="11" y="94"/>
                </a:cubicBezTo>
                <a:cubicBezTo>
                  <a:pt x="11" y="103"/>
                  <a:pt x="18" y="111"/>
                  <a:pt x="27" y="111"/>
                </a:cubicBezTo>
                <a:cubicBezTo>
                  <a:pt x="36" y="111"/>
                  <a:pt x="43" y="103"/>
                  <a:pt x="43" y="94"/>
                </a:cubicBezTo>
                <a:cubicBezTo>
                  <a:pt x="43" y="85"/>
                  <a:pt x="36" y="78"/>
                  <a:pt x="27" y="78"/>
                </a:cubicBezTo>
                <a:close/>
                <a:moveTo>
                  <a:pt x="212" y="49"/>
                </a:moveTo>
                <a:cubicBezTo>
                  <a:pt x="199" y="49"/>
                  <a:pt x="188" y="59"/>
                  <a:pt x="188" y="73"/>
                </a:cubicBezTo>
                <a:cubicBezTo>
                  <a:pt x="188" y="86"/>
                  <a:pt x="199" y="97"/>
                  <a:pt x="212" y="97"/>
                </a:cubicBezTo>
                <a:cubicBezTo>
                  <a:pt x="225" y="97"/>
                  <a:pt x="236" y="86"/>
                  <a:pt x="236" y="73"/>
                </a:cubicBezTo>
                <a:cubicBezTo>
                  <a:pt x="236" y="59"/>
                  <a:pt x="225" y="49"/>
                  <a:pt x="212" y="49"/>
                </a:cubicBezTo>
                <a:close/>
                <a:moveTo>
                  <a:pt x="287" y="196"/>
                </a:moveTo>
                <a:cubicBezTo>
                  <a:pt x="259" y="196"/>
                  <a:pt x="259" y="196"/>
                  <a:pt x="259" y="196"/>
                </a:cubicBezTo>
                <a:cubicBezTo>
                  <a:pt x="259" y="145"/>
                  <a:pt x="259" y="145"/>
                  <a:pt x="259" y="145"/>
                </a:cubicBezTo>
                <a:cubicBezTo>
                  <a:pt x="259" y="136"/>
                  <a:pt x="257" y="128"/>
                  <a:pt x="253" y="121"/>
                </a:cubicBezTo>
                <a:cubicBezTo>
                  <a:pt x="255" y="120"/>
                  <a:pt x="258" y="120"/>
                  <a:pt x="260" y="120"/>
                </a:cubicBezTo>
                <a:cubicBezTo>
                  <a:pt x="275" y="120"/>
                  <a:pt x="287" y="132"/>
                  <a:pt x="287" y="147"/>
                </a:cubicBezTo>
                <a:lnTo>
                  <a:pt x="287" y="196"/>
                </a:lnTo>
                <a:close/>
                <a:moveTo>
                  <a:pt x="75" y="49"/>
                </a:moveTo>
                <a:cubicBezTo>
                  <a:pt x="62" y="49"/>
                  <a:pt x="51" y="59"/>
                  <a:pt x="51" y="73"/>
                </a:cubicBezTo>
                <a:cubicBezTo>
                  <a:pt x="51" y="86"/>
                  <a:pt x="62" y="97"/>
                  <a:pt x="75" y="97"/>
                </a:cubicBezTo>
                <a:cubicBezTo>
                  <a:pt x="88" y="97"/>
                  <a:pt x="99" y="86"/>
                  <a:pt x="99" y="73"/>
                </a:cubicBezTo>
                <a:cubicBezTo>
                  <a:pt x="99" y="59"/>
                  <a:pt x="88" y="49"/>
                  <a:pt x="75" y="49"/>
                </a:cubicBezTo>
                <a:close/>
                <a:moveTo>
                  <a:pt x="27" y="120"/>
                </a:moveTo>
                <a:cubicBezTo>
                  <a:pt x="29" y="120"/>
                  <a:pt x="32" y="120"/>
                  <a:pt x="34" y="121"/>
                </a:cubicBezTo>
                <a:cubicBezTo>
                  <a:pt x="30" y="128"/>
                  <a:pt x="28" y="136"/>
                  <a:pt x="28" y="145"/>
                </a:cubicBezTo>
                <a:cubicBezTo>
                  <a:pt x="28" y="196"/>
                  <a:pt x="28" y="196"/>
                  <a:pt x="28" y="196"/>
                </a:cubicBezTo>
                <a:cubicBezTo>
                  <a:pt x="0" y="196"/>
                  <a:pt x="0" y="196"/>
                  <a:pt x="0" y="196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32"/>
                  <a:pt x="12" y="120"/>
                  <a:pt x="27" y="120"/>
                </a:cubicBezTo>
                <a:close/>
                <a:moveTo>
                  <a:pt x="144" y="0"/>
                </a:moveTo>
                <a:cubicBezTo>
                  <a:pt x="124" y="0"/>
                  <a:pt x="108" y="16"/>
                  <a:pt x="108" y="36"/>
                </a:cubicBezTo>
                <a:cubicBezTo>
                  <a:pt x="108" y="56"/>
                  <a:pt x="124" y="72"/>
                  <a:pt x="144" y="72"/>
                </a:cubicBezTo>
                <a:cubicBezTo>
                  <a:pt x="163" y="72"/>
                  <a:pt x="179" y="56"/>
                  <a:pt x="179" y="36"/>
                </a:cubicBezTo>
                <a:cubicBezTo>
                  <a:pt x="179" y="16"/>
                  <a:pt x="163" y="0"/>
                  <a:pt x="144" y="0"/>
                </a:cubicBezTo>
                <a:close/>
                <a:moveTo>
                  <a:pt x="251" y="214"/>
                </a:moveTo>
                <a:cubicBezTo>
                  <a:pt x="208" y="214"/>
                  <a:pt x="208" y="214"/>
                  <a:pt x="208" y="214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08" y="127"/>
                  <a:pt x="206" y="117"/>
                  <a:pt x="201" y="108"/>
                </a:cubicBezTo>
                <a:cubicBezTo>
                  <a:pt x="205" y="107"/>
                  <a:pt x="208" y="106"/>
                  <a:pt x="212" y="106"/>
                </a:cubicBezTo>
                <a:cubicBezTo>
                  <a:pt x="233" y="106"/>
                  <a:pt x="251" y="124"/>
                  <a:pt x="251" y="145"/>
                </a:cubicBezTo>
                <a:lnTo>
                  <a:pt x="251" y="214"/>
                </a:lnTo>
                <a:close/>
                <a:moveTo>
                  <a:pt x="79" y="137"/>
                </a:moveTo>
                <a:cubicBezTo>
                  <a:pt x="79" y="214"/>
                  <a:pt x="79" y="214"/>
                  <a:pt x="79" y="214"/>
                </a:cubicBezTo>
                <a:cubicBezTo>
                  <a:pt x="37" y="214"/>
                  <a:pt x="37" y="214"/>
                  <a:pt x="37" y="214"/>
                </a:cubicBezTo>
                <a:cubicBezTo>
                  <a:pt x="37" y="145"/>
                  <a:pt x="37" y="145"/>
                  <a:pt x="37" y="145"/>
                </a:cubicBezTo>
                <a:cubicBezTo>
                  <a:pt x="37" y="124"/>
                  <a:pt x="54" y="106"/>
                  <a:pt x="75" y="106"/>
                </a:cubicBezTo>
                <a:cubicBezTo>
                  <a:pt x="79" y="106"/>
                  <a:pt x="83" y="107"/>
                  <a:pt x="86" y="108"/>
                </a:cubicBezTo>
                <a:cubicBezTo>
                  <a:pt x="81" y="117"/>
                  <a:pt x="79" y="127"/>
                  <a:pt x="79" y="137"/>
                </a:cubicBezTo>
                <a:close/>
                <a:moveTo>
                  <a:pt x="88" y="237"/>
                </a:moveTo>
                <a:cubicBezTo>
                  <a:pt x="200" y="237"/>
                  <a:pt x="200" y="237"/>
                  <a:pt x="200" y="237"/>
                </a:cubicBezTo>
                <a:cubicBezTo>
                  <a:pt x="200" y="137"/>
                  <a:pt x="200" y="137"/>
                  <a:pt x="200" y="137"/>
                </a:cubicBezTo>
                <a:cubicBezTo>
                  <a:pt x="200" y="106"/>
                  <a:pt x="174" y="81"/>
                  <a:pt x="144" y="81"/>
                </a:cubicBezTo>
                <a:cubicBezTo>
                  <a:pt x="113" y="81"/>
                  <a:pt x="88" y="106"/>
                  <a:pt x="88" y="137"/>
                </a:cubicBezTo>
                <a:lnTo>
                  <a:pt x="88" y="237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746649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宪法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6343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15770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行政法规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15770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地方性法规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安全法制的体系结构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8002038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法律是由国家立法机关制定的规范性文件，具有普遍约束力。在安全法制领域，法律主要包括刑法、行政法等。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32611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宪法是国家的根本大法，规定了公民的基本权利和义务，为安全法制提供了最高法律依据。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8002038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地方性法规是由地方立法机关制定的规范性文件，适用于特定地区。在安全法制领域，地方性法规可以根据当地实际情况制定更为具体的规定。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32611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行政法规是由国家行政机关制定的规范性文件，用于规范行政管理行为。在安全法制领域，行政法规主要涉及安全生产、消防安全等方面。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安全法规的核心内容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安全生产法规是国家为了保障生产安全，防止和减少生产安全事故，保护人民群众生命和财产安全而制定的法律规范。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安全生产法规概述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包括安全生产的监管体制、安全生产责任制度、安全生产教育和培训制度、安全生产检查和隐患排查治理制度等。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安全生产法规的核心内容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各级政府及其有关部门应当加强对安全生产的监管，落实安全生产责任制，加强安全生产宣传教育，提高全社会的安全生产意识。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安全生产法规的实施与监管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安全生产法规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消防安全法规概述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消防安全法规是国家为了预防和减少火灾危害，保护人民生命财产安全而制定的法律规范。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5500" r="15500"/>
          <a:stretch>
            <a:fillRect/>
          </a:stretch>
        </p:blipFill>
        <p:spPr>
          <a:xfrm>
            <a:off x="-344549" y="2654723"/>
            <a:ext cx="3468837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消防安全法规的核心内容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包括火灾预防、消防组织、灭火救援、消防监督等方面的规定。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消防安全法规的实施与监管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各级政府及其有关部门应当加强对消防安全的监管，落实消防安全责任制，加强消防宣传教育，提高全社会的消防安全意识。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消防安全法规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交通安全法规概述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交通安全法规是国家为了保障道路交通安全，预防和减少交通事故，保护人民生命财产安全而制定的法律规范。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交通安全法规的核心内容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包括道路通行规定、车辆和驾驶人管理、交通事故处理等方面的规定。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交通安全法规的实施与监管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各级政府及其有关部门应当加强对道路交通安全的监管，落实交通安全责任制，加强交通安全宣传教育，提高全社会的交通安全意识。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交通安全法规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网络安全法规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各级政府及其有关部门应当加强对网络安全的监管，落实网络安全责任制，加强网络安全宣传教育，提高全社会的网络安全意识。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网络安全法规的实施与监管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网络安全法规是国家为了保障网络安全，维护网络空间主权和国家安全、社会公共利益，保护公民、法人和其他组织的合法权益而制定的法律规范。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网络安全法规概述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包括网络安全保障、网络运营者责任、个人信息保护、关键信息基础设施保护等方面的规定。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网络安全法规的核心内容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安全法制教育的意义与目的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增强公众对安全问题的认识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通过安全法制教育，使公众了解各种安全风险和潜在危险，提高警惕性。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培养公众安全防范能力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教育公众掌握基本的安全防范技能，如防火、防盗、防骗等，提高自我保护能力。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875" r="25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提高公众安全意识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093" r="1509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3048" r="3304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通过宣传和教育，使公众了解并遵守相关的安全法规，减少因违规操作而引发的事故。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普及安全法规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指导公众掌握正确的安全操作规程，避免因操作不当而引发事故。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推广安全操作规程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预防安全事故的发生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通过系统的安全法制教育，培养具备专业知识和技能的安全人才，满足社会对安全人才的需求。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加强安全人才的思想道德教育和职业素养培养，提高其综合素质和应对突发事件的能力。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培养合格的安全人才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提高安全人才素质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培养专业安全人才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7020" r="702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维护社会秩序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通过安全法制教育，增强公众的法律意识和安全意识，减少违法犯罪行为，维护社会稳定。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促进经济发展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安全是社会经济发展的重要保障。通过安全法制教育，提高公众的安全意识，减少安全事故的发生，为经济发展创造良好的社会环境。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促进社会和谐稳定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https://d.book118.com/145032234013011101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2024-09-09T06:46:22.240</cp:lastPrinted>
  <dcterms:created xsi:type="dcterms:W3CDTF">2024-09-08T22:46:22Z</dcterms:created>
  <dcterms:modified xsi:type="dcterms:W3CDTF">2024-09-08T22:46:24Z</dcterms:modified>
</cp:coreProperties>
</file>