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2071E1-6165-4446-ACA4-72652B8F11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AB081A-FBC7-4B67-B914-4603828877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8AD8FA-56E3-49B8-8660-C771B93B7A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68E709-1599-4764-B95B-B32891E591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995F6DB-67CA-46BF-89B5-C4B35E6C63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C79B26F-3F72-42E5-9682-0977BD0B17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D63D17C-6815-4001-859C-3E6BAFC4FB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121C7E-2DBB-4D69-80F9-D1A305F49B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092B1F-74C9-421E-AD51-D61EC5116F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08D4F8-1924-4BC2-84F7-89E29F054B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6B1D87-42D8-4FA1-BA01-D0F6AAA6A6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Relationship Id="rId3" Type="http://schemas.openxmlformats.org/officeDocument/2006/relationships/image" Target="../media/image6.jpeg" /><Relationship Id="rId4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pn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pn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Relationship Id="rId3" Type="http://schemas.openxmlformats.org/officeDocument/2006/relationships/image" Target="../media/image15.jpeg" /><Relationship Id="rId4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pn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png" /><Relationship Id="rId3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5114120333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仓储物流部门组织架构变革案例分析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  <p:sp>
          <p:nvSpPr>
            <p:cNvPr id="4" name="AutoShape 4"/>
            <p:cNvSpPr/>
            <p:nvPr/>
          </p:nvSpPr>
          <p:spPr>
            <a:xfrm>
              <a:off x="2739291" y="3540703"/>
              <a:ext cx="340143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汇报人：XX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6140725" y="3540703"/>
              <a:ext cx="331198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2024-02-06</a:t>
              </a:r>
              <a:endParaRPr lang="en-US" sz="1100"/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仓储物流部门现状与挑战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组织架构变革方案设计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变革实施过程与效果评估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案例分析：某公司仓储物流部门变革实践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行业发展趋势与未来展望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总结与启示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仓储物流部门现状与挑战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6829" y="2313537"/>
            <a:ext cx="4066829" cy="3122624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1900" b="11900"/>
          <a:stretch>
            <a:fillRect/>
          </a:stretch>
        </p:blipFill>
        <p:spPr>
          <a:xfrm>
            <a:off x="1132390" y="2491315"/>
            <a:ext cx="3735703" cy="2097441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5893187" y="1760560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893187" y="3108818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893187" y="4383763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43776" y="2069502"/>
            <a:ext cx="3618828" cy="79547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拥有一定数量的员工，分布在不同的岗位和职能上。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43776" y="3332225"/>
            <a:ext cx="3618828" cy="771122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拥有一定规模的仓库、货架、叉车等仓储设施。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443776" y="4665990"/>
            <a:ext cx="3618828" cy="78329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负责商品的入库、存储、出库、配送等物流运作。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443776" y="1661692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人员规模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443776" y="3011282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仓储设施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443776" y="4310611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物流运作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部门基本情况介绍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2605" y="2972012"/>
            <a:ext cx="2353053" cy="1956378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传统的金字塔型组织架构，层级较多，决策效率较低。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1462164"/>
            <a:ext cx="2382848" cy="199113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职能划分过于细化，导致部门间协作不畅，信息孤岛现象严重。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4394429"/>
            <a:ext cx="2382848" cy="196256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部分岗位人员配置不足或过剩，导致工作效率低下和人力资源浪费。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38438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5449" r="25449"/>
          <a:stretch>
            <a:fillRect/>
          </a:stretch>
        </p:blipFill>
        <p:spPr>
          <a:xfrm>
            <a:off x="4495323" y="1838813"/>
            <a:ext cx="2952950" cy="4810026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3239789" y="3141586"/>
            <a:ext cx="1463040" cy="14630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3612771" y="3559447"/>
            <a:ext cx="702092" cy="584684"/>
            <a:chOff x="3612771" y="3559447"/>
            <a:chExt cx="702092" cy="584684"/>
          </a:xfrm>
        </p:grpSpPr>
        <p:sp>
          <p:nvSpPr>
            <p:cNvPr id="9" name="Freeform 9"/>
            <p:cNvSpPr/>
            <p:nvPr/>
          </p:nvSpPr>
          <p:spPr>
            <a:xfrm>
              <a:off x="3612771" y="4122895"/>
              <a:ext cx="702092" cy="21236"/>
            </a:xfrm>
            <a:custGeom>
              <a:rect l="l" t="t" r="r" b="b"/>
              <a:pathLst>
                <a:path w="76" h="2">
                  <a:moveTo>
                    <a:pt x="2" y="2"/>
                  </a:moveTo>
                  <a:cubicBezTo>
                    <a:pt x="1" y="2"/>
                    <a:pt x="0" y="2"/>
                    <a:pt x="0" y="1"/>
                  </a:cubicBezTo>
                  <a:cubicBezTo>
                    <a:pt x="0" y="0"/>
                    <a:pt x="1" y="0"/>
                    <a:pt x="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5" y="0"/>
                    <a:pt x="76" y="0"/>
                    <a:pt x="76" y="1"/>
                  </a:cubicBezTo>
                  <a:cubicBezTo>
                    <a:pt x="76" y="2"/>
                    <a:pt x="75" y="2"/>
                    <a:pt x="75" y="2"/>
                  </a:cubicBezTo>
                  <a:lnTo>
                    <a:pt x="2" y="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3702447" y="3690774"/>
              <a:ext cx="101383" cy="37274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3850662" y="3559447"/>
              <a:ext cx="101383" cy="504071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3998877" y="3720392"/>
              <a:ext cx="101383" cy="34312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147092" y="3830623"/>
              <a:ext cx="101383" cy="23303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6924196" y="1127033"/>
            <a:ext cx="1463040" cy="1463040"/>
            <a:chOff x="6924196" y="1127033"/>
            <a:chExt cx="1463040" cy="1463040"/>
          </a:xfrm>
        </p:grpSpPr>
        <p:sp>
          <p:nvSpPr>
            <p:cNvPr id="15" name="Freeform 15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924196" y="1127033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6924196" y="4151964"/>
            <a:ext cx="1463040" cy="1463040"/>
            <a:chOff x="6924196" y="4151964"/>
            <a:chExt cx="1463040" cy="1463040"/>
          </a:xfrm>
        </p:grpSpPr>
        <p:sp>
          <p:nvSpPr>
            <p:cNvPr id="21" name="AutoShape 21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924196" y="4151964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4" name="AutoShape 24"/>
          <p:cNvSpPr/>
          <p:nvPr/>
        </p:nvSpPr>
        <p:spPr>
          <a:xfrm>
            <a:off x="455981" y="2535936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层级结构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8503125" y="1054893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职能划分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503125" y="4009655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人员配置</a:t>
            </a:r>
            <a:endParaRPr lang="en-US" sz="1100"/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现有组织架构及问题分析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随着电商、快递等行业的快速发展，仓储物流市场竞争日益激烈。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市场竞争加剧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客户需求多样化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5381" r="15381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技术创新压力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客户对物流服务的需求越来越多样化，对服务质量和效率的要求也越来越高。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新技术的不断涌现和应用，对仓储物流部门的信息化、智能化水平提出了更高的要求。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面临的市场竞争与挑战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29975" y="1234972"/>
            <a:ext cx="4812942" cy="481294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563746" y="1358224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63746" y="2706482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63746" y="3981427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563746" y="5334806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114336" y="1667166"/>
            <a:ext cx="3618828" cy="79547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减少组织层级，加强横向沟通，提高决策效率和市场响应速度。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114336" y="2929889"/>
            <a:ext cx="3618828" cy="771122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整合相似职能，打破部门壁垒，实现资源共享和协同作业。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114336" y="4263654"/>
            <a:ext cx="3618828" cy="78329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根据业务需求合理调整人员配置，提高工作效率和人力资源利用率。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114336" y="5567038"/>
            <a:ext cx="3618828" cy="807651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利用信息技术手段提高仓储物流的自动化、智能化水平，提升服务质量和效率。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114336" y="1259356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提高决策效率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114336" y="2608945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优化职能划分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114336" y="3908275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调整人员配置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114336" y="5229577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加强信息化建设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变革需求与必要性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组织架构变革方案设计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196" b="319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提高仓储物流效率，降低运营成本，增强市场竞争力。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以客户为中心，以市场为导向，以效益为目标，以科技为支撑。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变革目标与原则确定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原则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428" t="47900" r="43371"/>
          <a:stretch>
            <a:fillRect/>
          </a:stretch>
        </p:blipFill>
        <p:spPr>
          <a:xfrm>
            <a:off x="253270" y="3125078"/>
            <a:ext cx="5790019" cy="2808769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563746" y="1863559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63746" y="2959809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63746" y="4104591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563746" y="5200694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114336" y="1642782"/>
            <a:ext cx="3618828" cy="79547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撤销或合并冗余部门，优化管理层级，实现扁平化管理。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114336" y="2759201"/>
            <a:ext cx="3618828" cy="771122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设立专业物流中心，负责仓储、配送、运输等核心业务。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114336" y="3885702"/>
            <a:ext cx="3618828" cy="78329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建立信息中心，负责物流信息系统规划、建设和维护。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114336" y="4981821"/>
            <a:ext cx="3618828" cy="807651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设立质量管理部，加强物流过程质量控制和安全管理。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组织架构调整方案制定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3133" y="2130657"/>
            <a:ext cx="4066829" cy="3122624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1927" b="21927"/>
          <a:stretch>
            <a:fillRect/>
          </a:stretch>
        </p:blipFill>
        <p:spPr>
          <a:xfrm>
            <a:off x="1278694" y="2308435"/>
            <a:ext cx="3735703" cy="2097441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52917" y="2077612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252917" y="3173862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52917" y="4318644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3507" y="1856835"/>
            <a:ext cx="3618828" cy="79547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明确各部门、各岗位的职责和权限，建立工作责任制。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803507" y="2973254"/>
            <a:ext cx="3618828" cy="771122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制定岗位说明书，明确岗位职责、任职要求和考核标准。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803507" y="4099755"/>
            <a:ext cx="3618828" cy="78329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建立跨部门协作机制，加强部门间沟通与合作。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岗位职责与权限划分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29975" y="1234972"/>
            <a:ext cx="4812942" cy="481294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563746" y="1863559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63746" y="2959809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63746" y="4104591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563746" y="5200694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114336" y="1642782"/>
            <a:ext cx="3618828" cy="79547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完善仓储物流管理制度，规范业务流程和操作标准。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114336" y="2759201"/>
            <a:ext cx="3618828" cy="771122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建立绩效考核体系，激励员工积极性和创造性。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114336" y="3885702"/>
            <a:ext cx="3618828" cy="78329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加强人才培养和引进，提升员工队伍整体素质。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114336" y="4981821"/>
            <a:ext cx="3618828" cy="807651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建立风险管理机制，防范和化解潜在风险。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配套管理制度完善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变革实施过程与效果评估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29975" y="1234972"/>
            <a:ext cx="4812942" cy="481294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563746" y="1760560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63746" y="3108818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63746" y="4383763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114336" y="2069502"/>
            <a:ext cx="3618828" cy="79547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明确变革目标、任务分工、时间节点等要素，确保计划合理性和可行性。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7114336" y="3332225"/>
            <a:ext cx="3618828" cy="771122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将变革过程划分为若干个阶段，每个阶段聚焦不同任务，逐步推进实施。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114336" y="4665990"/>
            <a:ext cx="3618828" cy="78329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密切关注变革进度，根据实际情况及时调整计划和策略，确保变革顺利进行。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114336" y="1661692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制定详细变革计划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114336" y="3011282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分阶段推进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114336" y="4310611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监控进度并及时调整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实施步骤与时间安排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123" r="112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制定应急预案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针对可能出现的重大风险或突发事件，制定应急预案和处置方案，确保变革过程平稳可控。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识别潜在风险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全面分析变革过程中可能遇到的风险和挑战，制定应对措施。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建立风险预警机制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通过设定预警指标和阈值，实时监测风险状况，及时发现并应对潜在问题。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关键节点风险控制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开展员工培训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针对不同岗位和职责的员工，开展有针对性的培训活动，提高员工对变革的认知和适应能力。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加强沟通与交流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建立有效的沟通机制，及时传达变革信息、收集员工反馈，促进员工之间的交流与协作。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营造积极氛围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通过宣传、激励等手段，营造积极向上的变革氛围，增强员工的归属感和参与度。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员工培训与沟通工作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https://d.book118.com/145114120333011110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2024-09-16T10:56:16.514</cp:lastPrinted>
  <dcterms:created xsi:type="dcterms:W3CDTF">2024-09-16T02:56:16Z</dcterms:created>
  <dcterms:modified xsi:type="dcterms:W3CDTF">2024-09-16T02:56:18Z</dcterms:modified>
</cp:coreProperties>
</file>