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8" r:id="rId25"/>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tags" Target="tags/tag1.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Master" Target="slideMasters/slideMaster3.xml" /><Relationship Id="rId30"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6F20C046-9741-408C-8649-0FC15E9ED42C}"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6" name="PlaceHolder 1"/>
          <p:cNvSpPr>
            <a:spLocks noGrp="1"/>
          </p:cNvSpPr>
          <p:nvPr>
            <p:ph type="sldImg"/>
          </p:nvPr>
        </p:nvSpPr>
        <p:spPr>
          <a:xfrm>
            <a:off x="685800" y="1143000"/>
            <a:ext cx="5486040" cy="3085920"/>
          </a:xfrm>
          <a:prstGeom prst="rect">
            <a:avLst/>
          </a:prstGeom>
          <a:ln w="0">
            <a:noFill/>
          </a:ln>
        </p:spPr>
      </p:sp>
      <p:sp>
        <p:nvSpPr>
          <p:cNvPr id="357"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8"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9" name="PlaceHolder 1"/>
          <p:cNvSpPr>
            <a:spLocks noGrp="1"/>
          </p:cNvSpPr>
          <p:nvPr>
            <p:ph type="sldImg"/>
          </p:nvPr>
        </p:nvSpPr>
        <p:spPr>
          <a:xfrm>
            <a:off x="685800" y="1143000"/>
            <a:ext cx="5486040" cy="3085920"/>
          </a:xfrm>
          <a:prstGeom prst="rect">
            <a:avLst/>
          </a:prstGeom>
          <a:ln w="0">
            <a:noFill/>
          </a:ln>
        </p:spPr>
      </p:sp>
      <p:sp>
        <p:nvSpPr>
          <p:cNvPr id="360"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1"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2" name="PlaceHolder 1"/>
          <p:cNvSpPr>
            <a:spLocks noGrp="1"/>
          </p:cNvSpPr>
          <p:nvPr>
            <p:ph type="sldImg"/>
          </p:nvPr>
        </p:nvSpPr>
        <p:spPr>
          <a:xfrm>
            <a:off x="685800" y="1143000"/>
            <a:ext cx="5486040" cy="3085920"/>
          </a:xfrm>
          <a:prstGeom prst="rect">
            <a:avLst/>
          </a:prstGeom>
          <a:ln w="0">
            <a:noFill/>
          </a:ln>
        </p:spPr>
      </p:sp>
      <p:sp>
        <p:nvSpPr>
          <p:cNvPr id="363"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4"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5" name="PlaceHolder 1"/>
          <p:cNvSpPr>
            <a:spLocks noGrp="1"/>
          </p:cNvSpPr>
          <p:nvPr>
            <p:ph type="sldImg"/>
          </p:nvPr>
        </p:nvSpPr>
        <p:spPr>
          <a:xfrm>
            <a:off x="685800" y="1143000"/>
            <a:ext cx="5486040" cy="3085920"/>
          </a:xfrm>
          <a:prstGeom prst="rect">
            <a:avLst/>
          </a:prstGeom>
          <a:ln w="0">
            <a:noFill/>
          </a:ln>
        </p:spPr>
      </p:sp>
      <p:sp>
        <p:nvSpPr>
          <p:cNvPr id="366"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7"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8" name="PlaceHolder 1"/>
          <p:cNvSpPr>
            <a:spLocks noGrp="1"/>
          </p:cNvSpPr>
          <p:nvPr>
            <p:ph type="sldImg"/>
          </p:nvPr>
        </p:nvSpPr>
        <p:spPr>
          <a:xfrm>
            <a:off x="685800" y="1143000"/>
            <a:ext cx="5486040" cy="3085920"/>
          </a:xfrm>
          <a:prstGeom prst="rect">
            <a:avLst/>
          </a:prstGeom>
          <a:ln w="0">
            <a:noFill/>
          </a:ln>
        </p:spPr>
      </p:sp>
      <p:sp>
        <p:nvSpPr>
          <p:cNvPr id="369"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0"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1" name="PlaceHolder 1"/>
          <p:cNvSpPr>
            <a:spLocks noGrp="1"/>
          </p:cNvSpPr>
          <p:nvPr>
            <p:ph type="sldImg"/>
          </p:nvPr>
        </p:nvSpPr>
        <p:spPr>
          <a:xfrm>
            <a:off x="685800" y="1143000"/>
            <a:ext cx="5486040" cy="3085920"/>
          </a:xfrm>
          <a:prstGeom prst="rect">
            <a:avLst/>
          </a:prstGeom>
          <a:ln w="0">
            <a:noFill/>
          </a:ln>
        </p:spPr>
      </p:sp>
      <p:sp>
        <p:nvSpPr>
          <p:cNvPr id="372"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3"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133A780-0CDC-49F1-AD3B-067B9B7636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018C57-1D46-4473-AF1B-BAC9C06D31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5EB5E71-6568-4C8C-AA7D-CA967E8AAE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801691-C012-40C2-A670-1602B5F515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164F514-587F-4A16-B68F-2696BC56A4D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8AAF32-FD94-4D5F-BFEA-AEC684422F1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8D5021-4C5C-4C47-8991-D77C073366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A5459E2-63D4-48CC-9961-45A2513F39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DC1E03-0C9B-448E-BD61-642D1C2614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75AE74-4B95-4A8B-A08F-55A1C2155A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7A7832-9589-461A-A20C-C28B2635A4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168D75DB-A570-474D-991B-98C1CF0A97EF}"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0F0BBF3C-B4EB-4DC2-A802-F1D821CD4E39}"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5131003014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accent3"/>
                </a:solidFill>
                <a:latin typeface="Arial"/>
                <a:ea typeface="微软雅黑"/>
              </a:rPr>
              <a:t>医院应急预案的舆情监测与管理培训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accent3"/>
                </a:solidFill>
                <a:latin typeface="Arial"/>
                <a:ea typeface="微软雅黑"/>
              </a:rPr>
              <a:t> </a:t>
            </a:r>
            <a:endParaRPr lang="en-US" sz="2400" b="0" strike="noStrike" spc="-1">
              <a:solidFill>
                <a:srgbClr val="FFFFFF"/>
              </a:solidFill>
              <a:latin typeface="Arial"/>
            </a:endParaRPr>
          </a:p>
        </p:txBody>
      </p:sp>
      <p:sp>
        <p:nvSpPr>
          <p:cNvPr id="74"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accent3"/>
                </a:solidFill>
                <a:latin typeface="Arial"/>
                <a:ea typeface="微软雅黑"/>
              </a:rPr>
              <a:t>汇报人：魏老师                                              </a:t>
            </a:r>
            <a:r>
              <a:rPr lang="en-US" sz="1800" b="0" strike="noStrike" spc="-1">
                <a:solidFill>
                  <a:schemeClr val="accent3"/>
                </a:solidFill>
                <a:latin typeface="Arial"/>
                <a:ea typeface="微软雅黑"/>
              </a:rPr>
              <a:t>2024</a:t>
            </a:r>
            <a:r>
              <a:rPr lang="zh-CN" sz="1800" b="0" strike="noStrike" spc="-1">
                <a:solidFill>
                  <a:schemeClr val="accent3"/>
                </a:solidFill>
                <a:latin typeface="Arial"/>
                <a:ea typeface="微软雅黑"/>
              </a:rPr>
              <a:t>年</a:t>
            </a:r>
            <a:r>
              <a:rPr lang="en-US" sz="1800" b="0" strike="noStrike" spc="-1">
                <a:solidFill>
                  <a:schemeClr val="accent3"/>
                </a:solidFill>
                <a:latin typeface="Arial"/>
                <a:ea typeface="微软雅黑"/>
              </a:rPr>
              <a:t>X</a:t>
            </a:r>
            <a:r>
              <a:rPr lang="zh-CN" sz="1800" b="0" strike="noStrike" spc="-1">
                <a:solidFill>
                  <a:schemeClr val="accent3"/>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1</a:t>
            </a:r>
            <a:r>
              <a:rPr lang="zh-CN" sz="2400" b="0" strike="noStrike" spc="-1">
                <a:solidFill>
                  <a:schemeClr val="accent3"/>
                </a:solidFill>
                <a:latin typeface="微软雅黑"/>
                <a:ea typeface="微软雅黑"/>
              </a:rPr>
              <a:t>章  医院应急预案的重要性</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2</a:t>
            </a:r>
            <a:r>
              <a:rPr lang="zh-CN" sz="2400" b="0" strike="noStrike" spc="-1">
                <a:solidFill>
                  <a:schemeClr val="accent3"/>
                </a:solidFill>
                <a:latin typeface="微软雅黑"/>
                <a:ea typeface="微软雅黑"/>
              </a:rPr>
              <a:t>章  医院应急预案的编制与审查</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3</a:t>
            </a:r>
            <a:r>
              <a:rPr lang="zh-CN" sz="2400" b="0" strike="noStrike" spc="-1">
                <a:solidFill>
                  <a:schemeClr val="accent3"/>
                </a:solidFill>
                <a:latin typeface="微软雅黑"/>
                <a:ea typeface="微软雅黑"/>
              </a:rPr>
              <a:t>章  医院应急预案的舆情监测</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4</a:t>
            </a:r>
            <a:r>
              <a:rPr lang="zh-CN" sz="2400" b="0" strike="noStrike" spc="-1">
                <a:solidFill>
                  <a:schemeClr val="accent3"/>
                </a:solidFill>
                <a:latin typeface="微软雅黑"/>
                <a:ea typeface="微软雅黑"/>
              </a:rPr>
              <a:t>章  医院应急预案的管理培训</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5</a:t>
            </a:r>
            <a:r>
              <a:rPr lang="zh-CN" sz="2400" b="0" strike="noStrike" spc="-1">
                <a:solidFill>
                  <a:schemeClr val="accent3"/>
                </a:solidFill>
                <a:latin typeface="微软雅黑"/>
                <a:ea typeface="微软雅黑"/>
              </a:rPr>
              <a:t>章  医院应急预案的实战演练</a:t>
            </a:r>
            <a:endParaRPr lang="en-US" sz="2400" b="0" strike="noStrike" spc="-1">
              <a:solidFill>
                <a:srgbClr val="FFFFFF"/>
              </a:solidFill>
              <a:latin typeface="Arial"/>
            </a:endParaRPr>
          </a:p>
          <a:p>
            <a:pPr defTabSz="914400">
              <a:lnSpc>
                <a:spcPct val="100000"/>
              </a:lnSpc>
            </a:pPr>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6</a:t>
            </a:r>
            <a:r>
              <a:rPr lang="zh-CN" sz="2400" b="0" strike="noStrike" spc="-1">
                <a:solidFill>
                  <a:schemeClr val="accent3"/>
                </a:solidFill>
                <a:latin typeface="微软雅黑"/>
                <a:ea typeface="微软雅黑"/>
              </a:rPr>
              <a:t>章  总结与展望</a:t>
            </a:r>
            <a:endParaRPr lang="en-US" sz="24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第一章 医院应急预案的重要性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应急预案的定义</a:t>
            </a:r>
            <a:endParaRPr lang="en-US" sz="3600" b="0" strike="noStrike" spc="-1">
              <a:solidFill>
                <a:schemeClr val="dk1"/>
              </a:solidFill>
              <a:latin typeface="Arial"/>
            </a:endParaRPr>
          </a:p>
        </p:txBody>
      </p:sp>
      <p:sp>
        <p:nvSpPr>
          <p:cNvPr id="81"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有效应对突发事件</a:t>
            </a:r>
            <a:endParaRPr lang="en-US" sz="1600" b="0" strike="noStrike" spc="-1">
              <a:solidFill>
                <a:srgbClr val="FFFFFF"/>
              </a:solidFill>
              <a:latin typeface="Arial"/>
            </a:endParaRPr>
          </a:p>
        </p:txBody>
      </p:sp>
      <p:sp>
        <p:nvSpPr>
          <p:cNvPr id="82"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组织和协调资源</a:t>
            </a:r>
            <a:endParaRPr lang="en-US" sz="2000" b="0" strike="noStrike" spc="-1">
              <a:solidFill>
                <a:srgbClr val="FFFFFF"/>
              </a:solidFill>
              <a:latin typeface="Arial"/>
            </a:endParaRPr>
          </a:p>
        </p:txBody>
      </p:sp>
      <p:sp>
        <p:nvSpPr>
          <p:cNvPr id="83"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用于危机事件发生时</a:t>
            </a:r>
            <a:endParaRPr lang="en-US" sz="1600" b="0" strike="noStrike" spc="-1">
              <a:solidFill>
                <a:srgbClr val="FFFFFF"/>
              </a:solidFill>
              <a:latin typeface="Arial"/>
            </a:endParaRPr>
          </a:p>
        </p:txBody>
      </p:sp>
      <p:sp>
        <p:nvSpPr>
          <p:cNvPr id="84"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文件或计划</a:t>
            </a:r>
            <a:endParaRPr lang="en-US" sz="2000" b="0" strike="noStrike" spc="-1">
              <a:solidFill>
                <a:srgbClr val="FFFFFF"/>
              </a:solidFill>
              <a:latin typeface="Arial"/>
            </a:endParaRPr>
          </a:p>
        </p:txBody>
      </p:sp>
      <p:sp>
        <p:nvSpPr>
          <p:cNvPr id="85"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86"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
        <p:nvSpPr>
          <p:cNvPr id="87"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88"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90"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减少损失，维护声誉</a:t>
            </a:r>
            <a:endParaRPr lang="en-US" sz="1800" b="0" strike="noStrike" spc="-1">
              <a:solidFill>
                <a:srgbClr val="FFFFFF"/>
              </a:solidFill>
              <a:latin typeface="Arial"/>
            </a:endParaRPr>
          </a:p>
        </p:txBody>
      </p:sp>
      <p:sp>
        <p:nvSpPr>
          <p:cNvPr id="91" name="content.2.content"/>
          <p:cNvSpPr/>
          <p:nvPr/>
        </p:nvSpPr>
        <p:spPr>
          <a:xfrm>
            <a:off x="3666960" y="2915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有效处理危机事件后果</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避免舆情危机</a:t>
            </a:r>
            <a:endParaRPr lang="en-US" sz="1400" b="0" strike="noStrike" spc="-1">
              <a:solidFill>
                <a:srgbClr val="FFFFFF"/>
              </a:solidFill>
              <a:latin typeface="Arial"/>
            </a:endParaRPr>
          </a:p>
        </p:txBody>
      </p:sp>
      <p:sp>
        <p:nvSpPr>
          <p:cNvPr id="9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93"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提高应急处理能力</a:t>
            </a:r>
            <a:endParaRPr lang="en-US" sz="1800" b="0" strike="noStrike" spc="-1">
              <a:solidFill>
                <a:srgbClr val="FFFFFF"/>
              </a:solidFill>
              <a:latin typeface="Arial"/>
            </a:endParaRPr>
          </a:p>
        </p:txBody>
      </p:sp>
      <p:sp>
        <p:nvSpPr>
          <p:cNvPr id="94" name="content.3.content"/>
          <p:cNvSpPr/>
          <p:nvPr/>
        </p:nvSpPr>
        <p:spPr>
          <a:xfrm>
            <a:off x="6424200" y="2916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训练员工的危机应对技能</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提高团队协作能力</a:t>
            </a:r>
            <a:endParaRPr lang="en-US" sz="1400" b="0" strike="noStrike" spc="-1">
              <a:solidFill>
                <a:srgbClr val="FFFFFF"/>
              </a:solidFill>
              <a:latin typeface="Arial"/>
            </a:endParaRPr>
          </a:p>
        </p:txBody>
      </p:sp>
      <p:sp>
        <p:nvSpPr>
          <p:cNvPr id="9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96"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FFFFFF"/>
              </a:solidFill>
              <a:latin typeface="Arial"/>
            </a:endParaRPr>
          </a:p>
        </p:txBody>
      </p:sp>
      <p:sp>
        <p:nvSpPr>
          <p:cNvPr id="97" name="content.4.content"/>
          <p:cNvSpPr/>
          <p:nvPr/>
        </p:nvSpPr>
        <p:spPr>
          <a:xfrm>
            <a:off x="9178200" y="2915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FFFFFF"/>
              </a:solidFill>
              <a:latin typeface="Arial"/>
            </a:endParaRPr>
          </a:p>
        </p:txBody>
      </p:sp>
      <p:sp>
        <p:nvSpPr>
          <p:cNvPr id="98"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医院应急预案的意义</a:t>
            </a:r>
            <a:endParaRPr lang="en-US" sz="3600" b="0" strike="noStrike" spc="-1">
              <a:solidFill>
                <a:schemeClr val="dk1"/>
              </a:solidFill>
              <a:latin typeface="Arial"/>
            </a:endParaRPr>
          </a:p>
        </p:txBody>
      </p:sp>
      <p:sp>
        <p:nvSpPr>
          <p:cNvPr id="9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00"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保障患者和医护人员的生命安全</a:t>
            </a:r>
            <a:endParaRPr lang="en-US" sz="1800" b="0" strike="noStrike" spc="-1">
              <a:solidFill>
                <a:srgbClr val="FFFFFF"/>
              </a:solidFill>
              <a:latin typeface="Arial"/>
            </a:endParaRPr>
          </a:p>
        </p:txBody>
      </p:sp>
      <p:sp>
        <p:nvSpPr>
          <p:cNvPr id="101" name="content.1.content"/>
          <p:cNvSpPr/>
          <p:nvPr/>
        </p:nvSpPr>
        <p:spPr>
          <a:xfrm>
            <a:off x="862920" y="2915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提供安全的工作环境</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减少伤亡人数</a:t>
            </a:r>
            <a:endParaRPr lang="en-US" sz="14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03"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应急预案的基本内容</a:t>
            </a:r>
            <a:endParaRPr lang="en-US" sz="2800" b="0" strike="noStrike" spc="-1">
              <a:solidFill>
                <a:srgbClr val="FFFFFF"/>
              </a:solidFill>
              <a:latin typeface="Arial"/>
            </a:endParaRPr>
          </a:p>
        </p:txBody>
      </p:sp>
      <p:sp>
        <p:nvSpPr>
          <p:cNvPr id="10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应急预案包括应急组织机构和职责、应急资源准备、应急处置流程等内容，是医院应对突发事件的重要指导文件。</a:t>
            </a:r>
            <a:endParaRPr lang="en-US" sz="1800" b="0" strike="noStrike" spc="-1">
              <a:solidFill>
                <a:srgbClr val="FFFFFF"/>
              </a:solidFill>
              <a:latin typeface="Arial"/>
            </a:endParaRPr>
          </a:p>
        </p:txBody>
      </p:sp>
      <p:sp>
        <p:nvSpPr>
          <p:cNvPr id="10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06"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医院应急预案的分类</a:t>
            </a:r>
            <a:endParaRPr lang="en-US" sz="3600" b="0" strike="noStrike" spc="-1">
              <a:solidFill>
                <a:schemeClr val="dk1"/>
              </a:solidFill>
              <a:latin typeface="Arial"/>
            </a:endParaRPr>
          </a:p>
        </p:txBody>
      </p:sp>
      <p:sp>
        <p:nvSpPr>
          <p:cNvPr id="108"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针对不同危机事件</a:t>
            </a:r>
            <a:endParaRPr lang="en-US" sz="1600" b="0" strike="noStrike" spc="-1">
              <a:solidFill>
                <a:srgbClr val="FFFFFF"/>
              </a:solidFill>
              <a:latin typeface="Arial"/>
            </a:endParaRPr>
          </a:p>
        </p:txBody>
      </p:sp>
      <p:sp>
        <p:nvSpPr>
          <p:cNvPr id="109"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按事件分类</a:t>
            </a:r>
            <a:endParaRPr lang="en-US" sz="2000" b="0" strike="noStrike" spc="-1">
              <a:solidFill>
                <a:srgbClr val="FFFFFF"/>
              </a:solidFill>
              <a:latin typeface="Arial"/>
            </a:endParaRPr>
          </a:p>
        </p:txBody>
      </p:sp>
      <p:sp>
        <p:nvSpPr>
          <p:cNvPr id="110"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涵盖不同实施范围</a:t>
            </a:r>
            <a:endParaRPr lang="en-US" sz="1600" b="0" strike="noStrike" spc="-1">
              <a:solidFill>
                <a:srgbClr val="FFFFFF"/>
              </a:solidFill>
              <a:latin typeface="Arial"/>
            </a:endParaRPr>
          </a:p>
        </p:txBody>
      </p:sp>
      <p:sp>
        <p:nvSpPr>
          <p:cNvPr id="111"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按范围分类</a:t>
            </a:r>
            <a:endParaRPr lang="en-US" sz="2000" b="0" strike="noStrike" spc="-1">
              <a:solidFill>
                <a:srgbClr val="FFFFFF"/>
              </a:solidFill>
              <a:latin typeface="Arial"/>
            </a:endParaRPr>
          </a:p>
        </p:txBody>
      </p:sp>
      <p:sp>
        <p:nvSpPr>
          <p:cNvPr id="112"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不同应急预案类型</a:t>
            </a:r>
            <a:endParaRPr lang="en-US" sz="1600" b="0" strike="noStrike" spc="-1">
              <a:solidFill>
                <a:srgbClr val="FFFFFF"/>
              </a:solidFill>
              <a:latin typeface="Arial"/>
            </a:endParaRPr>
          </a:p>
        </p:txBody>
      </p:sp>
      <p:sp>
        <p:nvSpPr>
          <p:cNvPr id="113"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按形式分类</a:t>
            </a:r>
            <a:endParaRPr lang="en-US" sz="2000" b="0" strike="noStrike" spc="-1">
              <a:solidFill>
                <a:srgbClr val="FFFFFF"/>
              </a:solidFill>
              <a:latin typeface="Arial"/>
            </a:endParaRPr>
          </a:p>
        </p:txBody>
      </p:sp>
      <p:sp>
        <p:nvSpPr>
          <p:cNvPr id="114"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15"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7"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第二章 医院应急预案的编制与审查</a:t>
            </a:r>
            <a:endParaRPr lang="en-US" sz="3600" b="0" strike="noStrike" spc="-1">
              <a:solidFill>
                <a:schemeClr val="dk1"/>
              </a:solidFill>
              <a:latin typeface="Arial"/>
            </a:endParaRPr>
          </a:p>
        </p:txBody>
      </p:sp>
      <p:sp>
        <p:nvSpPr>
          <p:cNvPr id="11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20"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编制应急预案的流程</a:t>
            </a:r>
            <a:endParaRPr lang="en-US" sz="2800" b="0" strike="noStrike" spc="-1">
              <a:solidFill>
                <a:srgbClr val="FFFFFF"/>
              </a:solidFill>
              <a:latin typeface="Arial"/>
            </a:endParaRPr>
          </a:p>
        </p:txBody>
      </p:sp>
      <p:sp>
        <p:nvSpPr>
          <p:cNvPr id="121"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编制医院应急预案是一个重要的过程，首先需要组织编制小组，进行调研分析，然后制定具体的应急预案内容，最后进行审核和批准。这一过程涵盖了全面的准备工作，确保应急预案的可行性和及时性。</a:t>
            </a:r>
            <a:endParaRPr lang="en-US" sz="1800" b="0" strike="noStrike" spc="-1">
              <a:solidFill>
                <a:srgbClr val="FFFFFF"/>
              </a:solidFill>
              <a:latin typeface="Arial"/>
            </a:endParaRPr>
          </a:p>
        </p:txBody>
      </p:sp>
      <p:sp>
        <p:nvSpPr>
          <p:cNvPr id="12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23"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应急演练的重要性</a:t>
            </a:r>
            <a:endParaRPr lang="en-US" sz="3600" b="0" strike="noStrike" spc="-1">
              <a:solidFill>
                <a:schemeClr val="dk1"/>
              </a:solidFill>
              <a:latin typeface="Arial"/>
            </a:endParaRPr>
          </a:p>
        </p:txBody>
      </p:sp>
      <p:sp>
        <p:nvSpPr>
          <p:cNvPr id="125"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检验应急预案的可行性</a:t>
            </a:r>
            <a:endParaRPr lang="en-US" sz="1600" b="0" strike="noStrike" spc="-1">
              <a:solidFill>
                <a:srgbClr val="FFFFFF"/>
              </a:solidFill>
              <a:latin typeface="Arial"/>
            </a:endParaRPr>
          </a:p>
        </p:txBody>
      </p:sp>
      <p:sp>
        <p:nvSpPr>
          <p:cNvPr id="126"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模拟突发事件</a:t>
            </a:r>
            <a:endParaRPr lang="en-US" sz="2000" b="0" strike="noStrike" spc="-1">
              <a:solidFill>
                <a:srgbClr val="FFFFFF"/>
              </a:solidFill>
              <a:latin typeface="Arial"/>
            </a:endParaRPr>
          </a:p>
        </p:txBody>
      </p:sp>
      <p:sp>
        <p:nvSpPr>
          <p:cNvPr id="127"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及时完善应急预案</a:t>
            </a:r>
            <a:endParaRPr lang="en-US" sz="1600" b="0" strike="noStrike" spc="-1">
              <a:solidFill>
                <a:srgbClr val="FFFFFF"/>
              </a:solidFill>
              <a:latin typeface="Arial"/>
            </a:endParaRPr>
          </a:p>
        </p:txBody>
      </p:sp>
      <p:sp>
        <p:nvSpPr>
          <p:cNvPr id="128"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发现不足</a:t>
            </a:r>
            <a:endParaRPr lang="en-US" sz="2000" b="0" strike="noStrike" spc="-1">
              <a:solidFill>
                <a:srgbClr val="FFFFFF"/>
              </a:solidFill>
              <a:latin typeface="Arial"/>
            </a:endParaRPr>
          </a:p>
        </p:txBody>
      </p:sp>
      <p:sp>
        <p:nvSpPr>
          <p:cNvPr id="129"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增强危机处理技能</a:t>
            </a:r>
            <a:endParaRPr lang="en-US" sz="1600" b="0" strike="noStrike" spc="-1">
              <a:solidFill>
                <a:srgbClr val="FFFFFF"/>
              </a:solidFill>
              <a:latin typeface="Arial"/>
            </a:endParaRPr>
          </a:p>
        </p:txBody>
      </p:sp>
      <p:sp>
        <p:nvSpPr>
          <p:cNvPr id="130"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提高医护人员能力</a:t>
            </a:r>
            <a:endParaRPr lang="en-US" sz="2000" b="0" strike="noStrike" spc="-1">
              <a:solidFill>
                <a:srgbClr val="FFFFFF"/>
              </a:solidFill>
              <a:latin typeface="Arial"/>
            </a:endParaRPr>
          </a:p>
        </p:txBody>
      </p:sp>
      <p:sp>
        <p:nvSpPr>
          <p:cNvPr id="131"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32"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3"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应急预案的审查与更新</a:t>
            </a:r>
            <a:endParaRPr lang="en-US" sz="3600" b="0" strike="noStrike" spc="-1">
              <a:solidFill>
                <a:schemeClr val="dk1"/>
              </a:solidFill>
              <a:latin typeface="Arial"/>
            </a:endParaRPr>
          </a:p>
        </p:txBody>
      </p:sp>
      <p:sp>
        <p:nvSpPr>
          <p:cNvPr id="134"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保持应急预案有效性</a:t>
            </a:r>
            <a:endParaRPr lang="en-US" sz="1600" b="0" strike="noStrike" spc="-1">
              <a:solidFill>
                <a:srgbClr val="FFFFFF"/>
              </a:solidFill>
              <a:latin typeface="Arial"/>
            </a:endParaRPr>
          </a:p>
        </p:txBody>
      </p:sp>
      <p:sp>
        <p:nvSpPr>
          <p:cNvPr id="135"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定期审查</a:t>
            </a:r>
            <a:endParaRPr lang="en-US" sz="2000" b="0" strike="noStrike" spc="-1">
              <a:solidFill>
                <a:srgbClr val="FFFFFF"/>
              </a:solidFill>
              <a:latin typeface="Arial"/>
            </a:endParaRPr>
          </a:p>
        </p:txBody>
      </p:sp>
      <p:sp>
        <p:nvSpPr>
          <p:cNvPr id="136"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37"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38"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保证预案的实用性</a:t>
            </a:r>
            <a:endParaRPr lang="en-US" sz="1600" b="0" strike="noStrike" spc="-1">
              <a:solidFill>
                <a:srgbClr val="FFFFFF"/>
              </a:solidFill>
              <a:latin typeface="Arial"/>
            </a:endParaRPr>
          </a:p>
        </p:txBody>
      </p:sp>
      <p:sp>
        <p:nvSpPr>
          <p:cNvPr id="139"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及时更新</a:t>
            </a:r>
            <a:endParaRPr lang="en-US" sz="2000" b="0" strike="noStrike" spc="-1">
              <a:solidFill>
                <a:srgbClr val="FFFFFF"/>
              </a:solidFill>
              <a:latin typeface="Arial"/>
            </a:endParaRPr>
          </a:p>
        </p:txBody>
      </p:sp>
      <p:sp>
        <p:nvSpPr>
          <p:cNvPr id="14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41"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修订应急预案</a:t>
            </a:r>
            <a:endParaRPr lang="en-US" sz="1600" b="0" strike="noStrike" spc="-1">
              <a:solidFill>
                <a:srgbClr val="FFFFFF"/>
              </a:solidFill>
              <a:latin typeface="Arial"/>
            </a:endParaRPr>
          </a:p>
        </p:txBody>
      </p:sp>
      <p:sp>
        <p:nvSpPr>
          <p:cNvPr id="142"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跟踪实战经验</a:t>
            </a:r>
            <a:endParaRPr lang="en-US" sz="2000" b="0" strike="noStrike" spc="-1">
              <a:solidFill>
                <a:srgbClr val="FFFFFF"/>
              </a:solidFill>
              <a:latin typeface="Arial"/>
            </a:endParaRPr>
          </a:p>
        </p:txBody>
      </p:sp>
      <p:pic>
        <p:nvPicPr>
          <p:cNvPr id="143" name="图片 4"/>
          <p:cNvPicPr/>
          <p:nvPr/>
        </p:nvPicPr>
        <p:blipFill>
          <a:blip r:embed="rId2"/>
          <a:stretch>
            <a:fillRect/>
          </a:stretch>
        </p:blipFill>
        <p:spPr>
          <a:xfrm>
            <a:off x="6716160" y="-152280"/>
            <a:ext cx="5381640" cy="5381640"/>
          </a:xfrm>
          <a:prstGeom prst="rect">
            <a:avLst/>
          </a:prstGeom>
          <a:ln w="0">
            <a:noFill/>
          </a:ln>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45"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培训医护人员</a:t>
            </a:r>
            <a:endParaRPr lang="en-US" sz="1800" b="0" strike="noStrike" spc="-1">
              <a:solidFill>
                <a:srgbClr val="FFFFFF"/>
              </a:solidFill>
              <a:latin typeface="Arial"/>
            </a:endParaRPr>
          </a:p>
        </p:txBody>
      </p:sp>
      <p:sp>
        <p:nvSpPr>
          <p:cNvPr id="146" name="content.2.content"/>
          <p:cNvSpPr/>
          <p:nvPr/>
        </p:nvSpPr>
        <p:spPr>
          <a:xfrm>
            <a:off x="3666960" y="2915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提高应急处置能力</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加强团队配合</a:t>
            </a:r>
            <a:endParaRPr lang="en-US" sz="1400" b="0" strike="noStrike" spc="-1">
              <a:solidFill>
                <a:srgbClr val="FFFFFF"/>
              </a:solidFill>
              <a:latin typeface="Arial"/>
            </a:endParaRPr>
          </a:p>
        </p:txBody>
      </p:sp>
      <p:sp>
        <p:nvSpPr>
          <p:cNvPr id="14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48"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组织活动</a:t>
            </a:r>
            <a:endParaRPr lang="en-US" sz="1800" b="0" strike="noStrike" spc="-1">
              <a:solidFill>
                <a:srgbClr val="FFFFFF"/>
              </a:solidFill>
              <a:latin typeface="Arial"/>
            </a:endParaRPr>
          </a:p>
        </p:txBody>
      </p:sp>
      <p:sp>
        <p:nvSpPr>
          <p:cNvPr id="149" name="content.3.content"/>
          <p:cNvSpPr/>
          <p:nvPr/>
        </p:nvSpPr>
        <p:spPr>
          <a:xfrm>
            <a:off x="6424200" y="2916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促进交流</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分享经验</a:t>
            </a:r>
            <a:endParaRPr lang="en-US" sz="1400" b="0" strike="noStrike" spc="-1">
              <a:solidFill>
                <a:srgbClr val="FFFFFF"/>
              </a:solidFill>
              <a:latin typeface="Arial"/>
            </a:endParaRPr>
          </a:p>
        </p:txBody>
      </p:sp>
      <p:sp>
        <p:nvSpPr>
          <p:cNvPr id="15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51"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建立反馈机制</a:t>
            </a:r>
            <a:endParaRPr lang="en-US" sz="1800" b="0" strike="noStrike" spc="-1">
              <a:solidFill>
                <a:srgbClr val="FFFFFF"/>
              </a:solidFill>
              <a:latin typeface="Arial"/>
            </a:endParaRPr>
          </a:p>
        </p:txBody>
      </p:sp>
      <p:sp>
        <p:nvSpPr>
          <p:cNvPr id="152" name="content.4.content"/>
          <p:cNvSpPr/>
          <p:nvPr/>
        </p:nvSpPr>
        <p:spPr>
          <a:xfrm>
            <a:off x="9178200" y="291528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收集意见建议</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持续改进</a:t>
            </a:r>
            <a:endParaRPr lang="en-US" sz="1400" b="0" strike="noStrike" spc="-1">
              <a:solidFill>
                <a:srgbClr val="FFFFFF"/>
              </a:solidFill>
              <a:latin typeface="Arial"/>
            </a:endParaRPr>
          </a:p>
        </p:txBody>
      </p:sp>
      <p:sp>
        <p:nvSpPr>
          <p:cNvPr id="153"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应急预案的宣传与培训</a:t>
            </a:r>
            <a:endParaRPr lang="en-US" sz="3600" b="0" strike="noStrike" spc="-1">
              <a:solidFill>
                <a:schemeClr val="dk1"/>
              </a:solidFill>
              <a:latin typeface="Arial"/>
            </a:endParaRPr>
          </a:p>
        </p:txBody>
      </p:sp>
      <p:sp>
        <p:nvSpPr>
          <p:cNvPr id="15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55"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定期宣传</a:t>
            </a:r>
            <a:endParaRPr lang="en-US" sz="1800" b="0" strike="noStrike" spc="-1">
              <a:solidFill>
                <a:srgbClr val="FFFFFF"/>
              </a:solidFill>
              <a:latin typeface="Arial"/>
            </a:endParaRPr>
          </a:p>
        </p:txBody>
      </p:sp>
      <p:sp>
        <p:nvSpPr>
          <p:cNvPr id="156" name="content.1.content"/>
          <p:cNvSpPr/>
          <p:nvPr/>
        </p:nvSpPr>
        <p:spPr>
          <a:xfrm>
            <a:off x="862920" y="2915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提高关注度</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增强危机意识</a:t>
            </a:r>
            <a:endParaRPr lang="en-US" sz="14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7"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总结</a:t>
            </a:r>
            <a:endParaRPr lang="en-US" sz="3600" b="0" strike="noStrike" spc="-1">
              <a:solidFill>
                <a:schemeClr val="dk1"/>
              </a:solidFill>
              <a:latin typeface="Arial"/>
            </a:endParaRPr>
          </a:p>
        </p:txBody>
      </p:sp>
      <p:sp>
        <p:nvSpPr>
          <p:cNvPr id="158"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accent3"/>
                </a:solidFill>
                <a:latin typeface="微软雅黑"/>
                <a:ea typeface="微软雅黑"/>
              </a:rPr>
              <a:t>通过编制、演练、审查和培训等环节完善医院应急预案，可以有效提高医护人员应对突发事件的能力，保障医院安全稳定运行，是医院管理中不可或缺的重要环节。</a:t>
            </a:r>
            <a:endParaRPr lang="en-US" sz="20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3</a:t>
            </a:r>
            <a:r>
              <a:rPr lang="zh-CN" sz="3600" b="1" strike="noStrike" spc="299">
                <a:solidFill>
                  <a:schemeClr val="accent3"/>
                </a:solidFill>
                <a:latin typeface="Arial"/>
                <a:ea typeface="微软雅黑"/>
              </a:rPr>
              <a:t>章 医院应急预案的舆情监测</a:t>
            </a:r>
            <a:endParaRPr lang="en-US" sz="3600" b="0" strike="noStrike" spc="-1">
              <a:solidFill>
                <a:schemeClr val="dk1"/>
              </a:solidFill>
              <a:latin typeface="Arial"/>
            </a:endParaRPr>
          </a:p>
        </p:txBody>
      </p:sp>
      <p:sp>
        <p:nvSpPr>
          <p:cNvPr id="16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2"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舆情监测的概念</a:t>
            </a:r>
            <a:endParaRPr lang="en-US" sz="3600" b="0" strike="noStrike" spc="-1">
              <a:solidFill>
                <a:schemeClr val="dk1"/>
              </a:solidFill>
              <a:latin typeface="Arial"/>
            </a:endParaRPr>
          </a:p>
        </p:txBody>
      </p:sp>
      <p:sp>
        <p:nvSpPr>
          <p:cNvPr id="163"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了解网民关注焦点</a:t>
            </a:r>
            <a:endParaRPr lang="en-US" sz="1600" b="0" strike="noStrike" spc="-1">
              <a:solidFill>
                <a:srgbClr val="FFFFFF"/>
              </a:solidFill>
              <a:latin typeface="Arial"/>
            </a:endParaRPr>
          </a:p>
        </p:txBody>
      </p:sp>
      <p:sp>
        <p:nvSpPr>
          <p:cNvPr id="164"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及时掌握热点话题</a:t>
            </a:r>
            <a:endParaRPr lang="en-US" sz="2000" b="0" strike="noStrike" spc="-1">
              <a:solidFill>
                <a:srgbClr val="FFFFFF"/>
              </a:solidFill>
              <a:latin typeface="Arial"/>
            </a:endParaRPr>
          </a:p>
        </p:txBody>
      </p:sp>
      <p:sp>
        <p:nvSpPr>
          <p:cNvPr id="165"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66"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67"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68"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
        <p:nvSpPr>
          <p:cNvPr id="16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70"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有效管理舆情风险</a:t>
            </a:r>
            <a:endParaRPr lang="en-US" sz="1600" b="0" strike="noStrike" spc="-1">
              <a:solidFill>
                <a:srgbClr val="FFFFFF"/>
              </a:solidFill>
              <a:latin typeface="Arial"/>
            </a:endParaRPr>
          </a:p>
        </p:txBody>
      </p:sp>
      <p:sp>
        <p:nvSpPr>
          <p:cNvPr id="171"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快速采取应对措施</a:t>
            </a:r>
            <a:endParaRPr lang="en-US" sz="2000" b="0" strike="noStrike" spc="-1">
              <a:solidFill>
                <a:srgbClr val="FFFFFF"/>
              </a:solidFill>
              <a:latin typeface="Arial"/>
            </a:endParaRPr>
          </a:p>
        </p:txBody>
      </p:sp>
      <p:pic>
        <p:nvPicPr>
          <p:cNvPr id="172" name="图片 4"/>
          <p:cNvPicPr/>
          <p:nvPr/>
        </p:nvPicPr>
        <p:blipFill>
          <a:blip r:embed="rId2"/>
          <a:stretch>
            <a:fillRect/>
          </a:stretch>
        </p:blipFill>
        <p:spPr>
          <a:xfrm>
            <a:off x="6716160" y="-152280"/>
            <a:ext cx="5381640" cy="5381640"/>
          </a:xfrm>
          <a:prstGeom prst="rect">
            <a:avLst/>
          </a:prstGeom>
          <a:ln w="0">
            <a:noFill/>
          </a:ln>
        </p:spPr>
      </p:pic>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74"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舆情监测的重要性</a:t>
            </a:r>
            <a:endParaRPr lang="en-US" sz="2800" b="0" strike="noStrike" spc="-1">
              <a:solidFill>
                <a:srgbClr val="FFFFFF"/>
              </a:solidFill>
              <a:latin typeface="Arial"/>
            </a:endParaRPr>
          </a:p>
        </p:txBody>
      </p:sp>
      <p:sp>
        <p:nvSpPr>
          <p:cNvPr id="175"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舆情监测有助于及时了解社会舆论对医院突发事件的反应，提前发现和化解潜在危机，积极引导舆论，维护医院声誉。</a:t>
            </a:r>
            <a:endParaRPr lang="en-US" sz="1800" b="0" strike="noStrike" spc="-1">
              <a:solidFill>
                <a:srgbClr val="FFFFFF"/>
              </a:solidFill>
              <a:latin typeface="Arial"/>
            </a:endParaRPr>
          </a:p>
        </p:txBody>
      </p:sp>
      <p:sp>
        <p:nvSpPr>
          <p:cNvPr id="17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77"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8"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79"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建立监测机制</a:t>
            </a:r>
            <a:endParaRPr lang="en-US" sz="1800" b="0" strike="noStrike" spc="-1">
              <a:solidFill>
                <a:srgbClr val="FFFFFF"/>
              </a:solidFill>
              <a:latin typeface="Arial"/>
            </a:endParaRPr>
          </a:p>
        </p:txBody>
      </p:sp>
      <p:sp>
        <p:nvSpPr>
          <p:cNvPr id="180" name="content.2.content"/>
          <p:cNvSpPr/>
          <p:nvPr/>
        </p:nvSpPr>
        <p:spPr>
          <a:xfrm>
            <a:off x="3666960" y="2915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制定监测方案</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定期评估监测效果</a:t>
            </a:r>
            <a:endParaRPr lang="en-US" sz="1400" b="0" strike="noStrike" spc="-1">
              <a:solidFill>
                <a:srgbClr val="FFFFFF"/>
              </a:solidFill>
              <a:latin typeface="Arial"/>
            </a:endParaRPr>
          </a:p>
        </p:txBody>
      </p:sp>
      <p:sp>
        <p:nvSpPr>
          <p:cNvPr id="181"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82"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设立舆情监测小组</a:t>
            </a:r>
            <a:endParaRPr lang="en-US" sz="1800" b="0" strike="noStrike" spc="-1">
              <a:solidFill>
                <a:srgbClr val="FFFFFF"/>
              </a:solidFill>
              <a:latin typeface="Arial"/>
            </a:endParaRPr>
          </a:p>
        </p:txBody>
      </p:sp>
      <p:sp>
        <p:nvSpPr>
          <p:cNvPr id="183" name="content.3.content"/>
          <p:cNvSpPr/>
          <p:nvPr/>
        </p:nvSpPr>
        <p:spPr>
          <a:xfrm>
            <a:off x="6424200" y="2916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专业人员负责舆情监测工作</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及时定位异常舆情</a:t>
            </a:r>
            <a:endParaRPr lang="en-US" sz="1400" b="0" strike="noStrike" spc="-1">
              <a:solidFill>
                <a:srgbClr val="FFFFFF"/>
              </a:solidFill>
              <a:latin typeface="Arial"/>
            </a:endParaRPr>
          </a:p>
        </p:txBody>
      </p:sp>
      <p:sp>
        <p:nvSpPr>
          <p:cNvPr id="184"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85"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持续改进监测工作</a:t>
            </a:r>
            <a:endParaRPr lang="en-US" sz="1800" b="0" strike="noStrike" spc="-1">
              <a:solidFill>
                <a:srgbClr val="FFFFFF"/>
              </a:solidFill>
              <a:latin typeface="Arial"/>
            </a:endParaRPr>
          </a:p>
        </p:txBody>
      </p:sp>
      <p:sp>
        <p:nvSpPr>
          <p:cNvPr id="186" name="content.4.content"/>
          <p:cNvSpPr/>
          <p:nvPr/>
        </p:nvSpPr>
        <p:spPr>
          <a:xfrm>
            <a:off x="9178200" y="291528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关注监测工具的更新</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加强分析能力提升</a:t>
            </a:r>
            <a:endParaRPr lang="en-US" sz="1400" b="0" strike="noStrike" spc="-1">
              <a:solidFill>
                <a:srgbClr val="FFFFFF"/>
              </a:solidFill>
              <a:latin typeface="Arial"/>
            </a:endParaRPr>
          </a:p>
        </p:txBody>
      </p:sp>
      <p:sp>
        <p:nvSpPr>
          <p:cNvPr id="187"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舆情监测的方法</a:t>
            </a:r>
            <a:endParaRPr lang="en-US" sz="3600" b="0" strike="noStrike" spc="-1">
              <a:solidFill>
                <a:schemeClr val="dk1"/>
              </a:solidFill>
              <a:latin typeface="Arial"/>
            </a:endParaRPr>
          </a:p>
        </p:txBody>
      </p:sp>
      <p:sp>
        <p:nvSpPr>
          <p:cNvPr id="188"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89"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利用网络舆情监测工具</a:t>
            </a:r>
            <a:endParaRPr lang="en-US" sz="1800" b="0" strike="noStrike" spc="-1">
              <a:solidFill>
                <a:srgbClr val="FFFFFF"/>
              </a:solidFill>
              <a:latin typeface="Arial"/>
            </a:endParaRPr>
          </a:p>
        </p:txBody>
      </p:sp>
      <p:sp>
        <p:nvSpPr>
          <p:cNvPr id="190" name="content.1.content"/>
          <p:cNvSpPr/>
          <p:nvPr/>
        </p:nvSpPr>
        <p:spPr>
          <a:xfrm>
            <a:off x="862920" y="2915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实时监控舆情动向</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全面掌握网络舆情信息</a:t>
            </a:r>
            <a:endParaRPr lang="en-US" sz="14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舆情危机应对策略</a:t>
            </a:r>
            <a:endParaRPr lang="en-US" sz="3600" b="0" strike="noStrike" spc="-1">
              <a:solidFill>
                <a:schemeClr val="dk1"/>
              </a:solidFill>
              <a:latin typeface="Arial"/>
            </a:endParaRPr>
          </a:p>
        </p:txBody>
      </p:sp>
      <p:sp>
        <p:nvSpPr>
          <p:cNvPr id="192"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积极回应网民关切</a:t>
            </a:r>
            <a:endParaRPr lang="en-US" sz="1600" b="0" strike="noStrike" spc="-1">
              <a:solidFill>
                <a:srgbClr val="FFFFFF"/>
              </a:solidFill>
              <a:latin typeface="Arial"/>
            </a:endParaRPr>
          </a:p>
        </p:txBody>
      </p:sp>
      <p:sp>
        <p:nvSpPr>
          <p:cNvPr id="193"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及时发布信息</a:t>
            </a:r>
            <a:endParaRPr lang="en-US" sz="2000" b="0" strike="noStrike" spc="-1">
              <a:solidFill>
                <a:srgbClr val="FFFFFF"/>
              </a:solidFill>
              <a:latin typeface="Arial"/>
            </a:endParaRPr>
          </a:p>
        </p:txBody>
      </p:sp>
      <p:sp>
        <p:nvSpPr>
          <p:cNvPr id="194"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消除误解</a:t>
            </a:r>
            <a:endParaRPr lang="en-US" sz="1600" b="0" strike="noStrike" spc="-1">
              <a:solidFill>
                <a:srgbClr val="FFFFFF"/>
              </a:solidFill>
              <a:latin typeface="Arial"/>
            </a:endParaRPr>
          </a:p>
        </p:txBody>
      </p:sp>
      <p:sp>
        <p:nvSpPr>
          <p:cNvPr id="195"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沟通协调</a:t>
            </a:r>
            <a:endParaRPr lang="en-US" sz="2000" b="0" strike="noStrike" spc="-1">
              <a:solidFill>
                <a:srgbClr val="FFFFFF"/>
              </a:solidFill>
              <a:latin typeface="Arial"/>
            </a:endParaRPr>
          </a:p>
        </p:txBody>
      </p:sp>
      <p:sp>
        <p:nvSpPr>
          <p:cNvPr id="196"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稳定舆论环境</a:t>
            </a:r>
            <a:endParaRPr lang="en-US" sz="1600" b="0" strike="noStrike" spc="-1">
              <a:solidFill>
                <a:srgbClr val="FFFFFF"/>
              </a:solidFill>
              <a:latin typeface="Arial"/>
            </a:endParaRPr>
          </a:p>
        </p:txBody>
      </p:sp>
      <p:sp>
        <p:nvSpPr>
          <p:cNvPr id="197"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制定应变计划</a:t>
            </a:r>
            <a:endParaRPr lang="en-US" sz="2000" b="0" strike="noStrike" spc="-1">
              <a:solidFill>
                <a:srgbClr val="FFFFFF"/>
              </a:solidFill>
              <a:latin typeface="Arial"/>
            </a:endParaRPr>
          </a:p>
        </p:txBody>
      </p:sp>
      <p:sp>
        <p:nvSpPr>
          <p:cNvPr id="198"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99"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0"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01"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4</a:t>
            </a:r>
            <a:r>
              <a:rPr lang="zh-CN" sz="3600" b="1" strike="noStrike" spc="299">
                <a:solidFill>
                  <a:schemeClr val="accent3"/>
                </a:solidFill>
                <a:latin typeface="Arial"/>
                <a:ea typeface="微软雅黑"/>
              </a:rPr>
              <a:t>章 医院应急预案的管理培训</a:t>
            </a:r>
            <a:endParaRPr lang="en-US" sz="3600" b="0" strike="noStrike" spc="-1">
              <a:solidFill>
                <a:schemeClr val="dk1"/>
              </a:solidFill>
              <a:latin typeface="Arial"/>
            </a:endParaRPr>
          </a:p>
        </p:txBody>
      </p:sp>
      <p:sp>
        <p:nvSpPr>
          <p:cNvPr id="20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204"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培训内容和目标</a:t>
            </a:r>
            <a:endParaRPr lang="en-US" sz="2800" b="0" strike="noStrike" spc="-1">
              <a:solidFill>
                <a:srgbClr val="FFFFFF"/>
              </a:solidFill>
              <a:latin typeface="Arial"/>
            </a:endParaRPr>
          </a:p>
        </p:txBody>
      </p:sp>
      <p:sp>
        <p:nvSpPr>
          <p:cNvPr id="205"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医院应急预案的管理培训旨在培训医护人员熟悉应急预案的内容和执行流程，提高应急处置技能，培养危机意识和团队协作能力。通过培训，医护人员能够更加有效地应对各种紧急情况，保障医院的正常运行。</a:t>
            </a:r>
            <a:endParaRPr lang="en-US" sz="1800" b="0" strike="noStrike" spc="-1">
              <a:solidFill>
                <a:srgbClr val="FFFFFF"/>
              </a:solidFill>
              <a:latin typeface="Arial"/>
            </a:endParaRPr>
          </a:p>
        </p:txBody>
      </p:sp>
      <p:sp>
        <p:nvSpPr>
          <p:cNvPr id="20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207"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https://d.book118.com/145131003014011130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131</Paragraphs>
  <Slides>21</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21</vt:i4>
      </vt:variant>
    </vt:vector>
  </HeadingPairs>
  <TitlesOfParts>
    <vt:vector baseType="lpstr" size="29">
      <vt:lpstr>Arial</vt:lpstr>
      <vt:lpstr>Calibri</vt:lpstr>
      <vt:lpstr>微软雅黑</vt:lpstr>
      <vt:lpstr>Times New Roman</vt:lpstr>
      <vt:lpstr>Wingdings</vt:lpstr>
      <vt:lpstr>Symbol</vt:lpstr>
      <vt:lpstr>DejaVu Sans</vt:lpstr>
      <vt:lpstr>Office Theme</vt:lpstr>
      <vt:lpstr>医院应急预案的舆情监测与管理培训</vt:lpstr>
      <vt:lpstr>目录</vt:lpstr>
      <vt:lpstr>第一章 医院应急预案的重要性</vt:lpstr>
      <vt:lpstr>应急预案的定义</vt:lpstr>
      <vt:lpstr>医院应急预案的意义</vt:lpstr>
      <vt:lpstr> </vt:lpstr>
      <vt:lpstr>医院应急预案的分类</vt:lpstr>
      <vt:lpstr>第二章 医院应急预案的编制与审查</vt:lpstr>
      <vt:lpstr> </vt:lpstr>
      <vt:lpstr>应急演练的重要性</vt:lpstr>
      <vt:lpstr>应急预案的审查与更新</vt:lpstr>
      <vt:lpstr>应急预案的宣传与培训</vt:lpstr>
      <vt:lpstr>总结</vt:lpstr>
      <vt:lpstr>第3章 医院应急预案的舆情监测</vt:lpstr>
      <vt:lpstr>舆情监测的概念</vt:lpstr>
      <vt:lpstr> </vt:lpstr>
      <vt:lpstr>舆情监测的方法</vt:lpstr>
      <vt:lpstr>舆情危机应对策略</vt:lpstr>
      <vt:lpstr>第4章 医院应急预案的管理培训</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2024-09-29T15:11:37.764</cp:lastPrinted>
  <dcterms:created xsi:type="dcterms:W3CDTF">2024-09-29T07:11:37Z</dcterms:created>
  <dcterms:modified xsi:type="dcterms:W3CDTF">2024-09-29T07:11:39Z</dcterms:modified>
</cp:coreProperties>
</file>